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4327" r:id="rId2"/>
    <p:sldId id="257" r:id="rId3"/>
    <p:sldId id="269" r:id="rId4"/>
    <p:sldId id="4347" r:id="rId5"/>
    <p:sldId id="4345" r:id="rId6"/>
    <p:sldId id="4338" r:id="rId7"/>
    <p:sldId id="4339" r:id="rId8"/>
    <p:sldId id="4328" r:id="rId9"/>
    <p:sldId id="256" r:id="rId10"/>
    <p:sldId id="4350" r:id="rId11"/>
    <p:sldId id="288" r:id="rId12"/>
    <p:sldId id="4340" r:id="rId13"/>
    <p:sldId id="4341" r:id="rId14"/>
    <p:sldId id="282" r:id="rId15"/>
  </p:sldIdLst>
  <p:sldSz cx="18288000" cy="10287000"/>
  <p:notesSz cx="6858000" cy="9144000"/>
  <p:embeddedFontLst>
    <p:embeddedFont>
      <p:font typeface="Barlow Condensed Bold" panose="020B0604020202020204" charset="0"/>
      <p:regular r:id="rId17"/>
      <p:bold r:id="rId18"/>
    </p:embeddedFont>
    <p:embeddedFont>
      <p:font typeface="Book Antiqua" panose="02040602050305030304" pitchFamily="18"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Montserrat Light" panose="00000400000000000000" pitchFamily="2" charset="0"/>
      <p:regular r:id="rId27"/>
      <p:italic r:id="rId28"/>
    </p:embeddedFont>
    <p:embeddedFont>
      <p:font typeface="Montserrat Light Bold" panose="020B0604020202020204" charset="0"/>
      <p:regular r:id="rId29"/>
    </p:embeddedFont>
    <p:embeddedFont>
      <p:font typeface="Open Sans Light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3197D-260C-4252-AD32-3AE6E15CEAB6}" v="55" dt="2023-07-12T19:54:01.28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4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5/10/relationships/revisionInfo" Target="revisionInfo.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A4AE3-F276-4F42-B95C-7DCEC8C8E33B}"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s-CR"/>
        </a:p>
      </dgm:t>
    </dgm:pt>
    <dgm:pt modelId="{6183134C-C253-4D07-A815-7CE80207A2F6}">
      <dgm:prSet custT="1"/>
      <dgm:spPr/>
      <dgm:t>
        <a:bodyPr/>
        <a:lstStyle/>
        <a:p>
          <a:pPr algn="just"/>
          <a:r>
            <a:rPr lang="es-CR" sz="1500" b="1" cap="none" spc="30">
              <a:effectLst/>
              <a:latin typeface="Montserrat Light Bold" panose="020B0604020202020204" charset="0"/>
            </a:rPr>
            <a:t>1.Recomendaciones o solicitudes efectuadas por parte de Corte Plena o bien del Consejo Superior en cuanto al universo de casos posibles de resolver por la vía alterna de conflictos para contribuir con la labor de planeación y proyección del apoyo que brindará el Centro de Conciliación. </a:t>
          </a:r>
        </a:p>
      </dgm:t>
    </dgm:pt>
    <dgm:pt modelId="{83BBED5C-C6C7-4A52-B539-A3DCE77341FB}" type="parTrans" cxnId="{ECE17053-2086-43AB-9ABC-6342B21D9350}">
      <dgm:prSet/>
      <dgm:spPr/>
      <dgm:t>
        <a:bodyPr/>
        <a:lstStyle/>
        <a:p>
          <a:pPr algn="just"/>
          <a:endParaRPr lang="es-CR" sz="1500">
            <a:latin typeface="Montserrat Light Bold" panose="020B0604020202020204" charset="0"/>
          </a:endParaRPr>
        </a:p>
      </dgm:t>
    </dgm:pt>
    <dgm:pt modelId="{68DD1DB2-E834-4147-B570-6DC2FE5796D4}" type="sibTrans" cxnId="{ECE17053-2086-43AB-9ABC-6342B21D9350}">
      <dgm:prSet/>
      <dgm:spPr/>
      <dgm:t>
        <a:bodyPr/>
        <a:lstStyle/>
        <a:p>
          <a:pPr algn="just"/>
          <a:endParaRPr lang="es-CR" sz="1500">
            <a:latin typeface="Montserrat Light Bold" panose="020B0604020202020204" charset="0"/>
          </a:endParaRPr>
        </a:p>
      </dgm:t>
    </dgm:pt>
    <dgm:pt modelId="{FF367A7A-F815-43BD-A470-D89BEB9C3FBD}">
      <dgm:prSet custT="1"/>
      <dgm:spPr/>
      <dgm:t>
        <a:bodyPr/>
        <a:lstStyle/>
        <a:p>
          <a:pPr algn="just"/>
          <a:r>
            <a:rPr lang="es-CR" sz="1500" b="1" cap="none" spc="30">
              <a:effectLst/>
              <a:latin typeface="Montserrat Light Bold" panose="020B0604020202020204" charset="0"/>
            </a:rPr>
            <a:t>2.Identificación de materias y despachos con agendas a más largo plazo de señalamiento en audiencias de conciliación o aquellas que apliquen algún mecanismo de resolución alternativa de conflictos, la cantidad de expedientes pendientes de señalamiento, así como las cargas de trabajo del despacho. Asimismo, se podrá incorporar el análisis de las otras variables que dispone la herramienta del Balance General Interactivo de la Dirección de Planificación en este análisis.</a:t>
          </a:r>
        </a:p>
      </dgm:t>
    </dgm:pt>
    <dgm:pt modelId="{C7899480-2770-4574-A20A-5B81AACBE47B}" type="parTrans" cxnId="{8AD7487F-5D4A-406C-9323-1507DE175077}">
      <dgm:prSet/>
      <dgm:spPr/>
      <dgm:t>
        <a:bodyPr/>
        <a:lstStyle/>
        <a:p>
          <a:pPr algn="just"/>
          <a:endParaRPr lang="es-CR" sz="1500">
            <a:latin typeface="Montserrat Light Bold" panose="020B0604020202020204" charset="0"/>
          </a:endParaRPr>
        </a:p>
      </dgm:t>
    </dgm:pt>
    <dgm:pt modelId="{E0B20A73-BBD1-49A3-A411-75014BFEDF83}" type="sibTrans" cxnId="{8AD7487F-5D4A-406C-9323-1507DE175077}">
      <dgm:prSet/>
      <dgm:spPr/>
      <dgm:t>
        <a:bodyPr/>
        <a:lstStyle/>
        <a:p>
          <a:pPr algn="just"/>
          <a:endParaRPr lang="es-CR" sz="1500">
            <a:latin typeface="Montserrat Light Bold" panose="020B0604020202020204" charset="0"/>
          </a:endParaRPr>
        </a:p>
      </dgm:t>
    </dgm:pt>
    <dgm:pt modelId="{C806A675-58CB-47E5-B4F3-47D1034B5508}">
      <dgm:prSet custT="1"/>
      <dgm:spPr/>
      <dgm:t>
        <a:bodyPr/>
        <a:lstStyle/>
        <a:p>
          <a:pPr algn="just"/>
          <a:r>
            <a:rPr lang="es-CR" sz="1500" b="1" cap="none" spc="30">
              <a:effectLst/>
              <a:latin typeface="Montserrat Light Bold" panose="020B0604020202020204" charset="0"/>
            </a:rPr>
            <a:t>3.Análisis de los indicadores de gestión de los despachos y oficinas del Circuito Judicial a partir del Modelo de Seguimiento y Sostenibilidad, donde es posible la identificación de alertas de oportunidad de mejora y/o atraso a pesar del cumplimiento de cargas de trabajo. La priorización de los despachos se efectuará en coordinación con la persona profesional de la Dirección de Planificación quienes además cuentan con el Modelo de Análisis Integral de la Gestión de las oficinas y despachos Judiciales, o bien con las Administraciones Regionales en aquellos circuitos donde esté disponible el profesional en planificación destacado en el Modelo de Seguimiento y Sostenibilidad. </a:t>
          </a:r>
        </a:p>
      </dgm:t>
    </dgm:pt>
    <dgm:pt modelId="{A2DCABC0-81B5-41FB-A547-3D761B54BAED}" type="parTrans" cxnId="{DB7741EC-6081-4C3C-87B8-C86B44ECD44C}">
      <dgm:prSet/>
      <dgm:spPr/>
      <dgm:t>
        <a:bodyPr/>
        <a:lstStyle/>
        <a:p>
          <a:pPr algn="just"/>
          <a:endParaRPr lang="es-CR" sz="1500">
            <a:latin typeface="Montserrat Light Bold" panose="020B0604020202020204" charset="0"/>
          </a:endParaRPr>
        </a:p>
      </dgm:t>
    </dgm:pt>
    <dgm:pt modelId="{F3216518-9346-4EC0-9AE2-ECFC25461865}" type="sibTrans" cxnId="{DB7741EC-6081-4C3C-87B8-C86B44ECD44C}">
      <dgm:prSet/>
      <dgm:spPr/>
      <dgm:t>
        <a:bodyPr/>
        <a:lstStyle/>
        <a:p>
          <a:pPr algn="just"/>
          <a:endParaRPr lang="es-CR" sz="1500">
            <a:latin typeface="Montserrat Light Bold" panose="020B0604020202020204" charset="0"/>
          </a:endParaRPr>
        </a:p>
      </dgm:t>
    </dgm:pt>
    <dgm:pt modelId="{0766ADCB-1455-4171-BBBB-2EF133125B4F}">
      <dgm:prSet custT="1"/>
      <dgm:spPr/>
      <dgm:t>
        <a:bodyPr/>
        <a:lstStyle/>
        <a:p>
          <a:pPr algn="just"/>
          <a:r>
            <a:rPr lang="es-CR" sz="1500" b="1" cap="none" spc="30">
              <a:effectLst/>
              <a:latin typeface="Montserrat Light Bold" panose="020B0604020202020204" charset="0"/>
            </a:rPr>
            <a:t>4.Solicitudes, respuestas y/o recomendaciones emitidas por las Comisiones Jurisdiccionales en cuanto al universo de casos posibles de resolver por la vía alterna de conflictos para contribuir con la labor de planeación y proyección del apoyo que brindará el Centro de Conciliación.</a:t>
          </a:r>
        </a:p>
      </dgm:t>
    </dgm:pt>
    <dgm:pt modelId="{835F3800-A0A2-4515-9856-566C1F3967DA}" type="parTrans" cxnId="{F7F13498-E633-46F3-9A69-AE5DC990563D}">
      <dgm:prSet/>
      <dgm:spPr/>
      <dgm:t>
        <a:bodyPr/>
        <a:lstStyle/>
        <a:p>
          <a:pPr algn="just"/>
          <a:endParaRPr lang="es-CR" sz="1500">
            <a:latin typeface="Montserrat Light Bold" panose="020B0604020202020204" charset="0"/>
          </a:endParaRPr>
        </a:p>
      </dgm:t>
    </dgm:pt>
    <dgm:pt modelId="{D2EE2D57-0062-4610-AE70-8416E4DBE3CC}" type="sibTrans" cxnId="{F7F13498-E633-46F3-9A69-AE5DC990563D}">
      <dgm:prSet/>
      <dgm:spPr/>
      <dgm:t>
        <a:bodyPr/>
        <a:lstStyle/>
        <a:p>
          <a:pPr algn="just"/>
          <a:endParaRPr lang="es-CR" sz="1500">
            <a:latin typeface="Montserrat Light Bold" panose="020B0604020202020204" charset="0"/>
          </a:endParaRPr>
        </a:p>
      </dgm:t>
    </dgm:pt>
    <dgm:pt modelId="{A6560F9C-A2A5-440C-8F36-91D0963A143F}">
      <dgm:prSet custT="1"/>
      <dgm:spPr/>
      <dgm:t>
        <a:bodyPr/>
        <a:lstStyle/>
        <a:p>
          <a:pPr algn="just"/>
          <a:r>
            <a:rPr lang="es-CR" sz="1500" b="1" cap="none" spc="30">
              <a:effectLst/>
              <a:latin typeface="Montserrat Light Bold" panose="020B0604020202020204" charset="0"/>
            </a:rPr>
            <a:t>5.Propuestas y/o solicitudes por parte de las Oficinas de Justicia Restaurativa y la Oficina de Justicia Alternativa del Ministerio Público.</a:t>
          </a:r>
        </a:p>
      </dgm:t>
    </dgm:pt>
    <dgm:pt modelId="{5139282F-BB18-4271-A82D-FB0DF138DE58}" type="parTrans" cxnId="{B45D6DF2-767E-4A92-93EC-9F4669FBB78B}">
      <dgm:prSet/>
      <dgm:spPr/>
      <dgm:t>
        <a:bodyPr/>
        <a:lstStyle/>
        <a:p>
          <a:pPr algn="just"/>
          <a:endParaRPr lang="es-CR" sz="1500">
            <a:latin typeface="Montserrat Light Bold" panose="020B0604020202020204" charset="0"/>
          </a:endParaRPr>
        </a:p>
      </dgm:t>
    </dgm:pt>
    <dgm:pt modelId="{E6979902-C3D0-4641-AFB5-4CBC5E8712D1}" type="sibTrans" cxnId="{B45D6DF2-767E-4A92-93EC-9F4669FBB78B}">
      <dgm:prSet/>
      <dgm:spPr/>
      <dgm:t>
        <a:bodyPr/>
        <a:lstStyle/>
        <a:p>
          <a:pPr algn="just"/>
          <a:endParaRPr lang="es-CR" sz="1500">
            <a:latin typeface="Montserrat Light Bold" panose="020B0604020202020204" charset="0"/>
          </a:endParaRPr>
        </a:p>
      </dgm:t>
    </dgm:pt>
    <dgm:pt modelId="{88D94F85-D844-4DE8-9682-13B6220ACBCC}">
      <dgm:prSet custT="1"/>
      <dgm:spPr/>
      <dgm:t>
        <a:bodyPr/>
        <a:lstStyle/>
        <a:p>
          <a:pPr algn="just"/>
          <a:r>
            <a:rPr lang="es-CR" sz="1500" b="1" cap="none" spc="30">
              <a:effectLst/>
              <a:latin typeface="Montserrat Light Bold" panose="020B0604020202020204" charset="0"/>
            </a:rPr>
            <a:t>6.Propuestas y/o solicitudes por parte de los despachos y/o oficinas judiciales.</a:t>
          </a:r>
          <a:r>
            <a:rPr lang="es-CR" sz="1500" b="1" strike="sngStrike" cap="none" spc="30">
              <a:effectLst/>
              <a:latin typeface="Montserrat Light Bold" panose="020B0604020202020204" charset="0"/>
            </a:rPr>
            <a:t> </a:t>
          </a:r>
          <a:endParaRPr lang="es-CR" sz="1500" b="1" cap="none" spc="30">
            <a:effectLst/>
            <a:latin typeface="Montserrat Light Bold" panose="020B0604020202020204" charset="0"/>
            <a:ea typeface="Times New Roman" panose="02020603050405020304" pitchFamily="18" charset="0"/>
            <a:cs typeface="Times New Roman" panose="02020603050405020304" pitchFamily="18" charset="0"/>
          </a:endParaRPr>
        </a:p>
      </dgm:t>
    </dgm:pt>
    <dgm:pt modelId="{3CD2F2A6-DA67-4623-A2CF-E9E648A45629}" type="parTrans" cxnId="{0DD103FC-EBFF-4B66-8F0A-B209FE718232}">
      <dgm:prSet/>
      <dgm:spPr/>
      <dgm:t>
        <a:bodyPr/>
        <a:lstStyle/>
        <a:p>
          <a:pPr algn="just"/>
          <a:endParaRPr lang="es-CR" sz="1500">
            <a:latin typeface="Montserrat Light Bold" panose="020B0604020202020204" charset="0"/>
          </a:endParaRPr>
        </a:p>
      </dgm:t>
    </dgm:pt>
    <dgm:pt modelId="{3DC57FFC-0EA8-4276-BFC7-C0DF70DCDC9E}" type="sibTrans" cxnId="{0DD103FC-EBFF-4B66-8F0A-B209FE718232}">
      <dgm:prSet/>
      <dgm:spPr/>
      <dgm:t>
        <a:bodyPr/>
        <a:lstStyle/>
        <a:p>
          <a:pPr algn="just"/>
          <a:endParaRPr lang="es-CR" sz="1500">
            <a:latin typeface="Montserrat Light Bold" panose="020B0604020202020204" charset="0"/>
          </a:endParaRPr>
        </a:p>
      </dgm:t>
    </dgm:pt>
    <dgm:pt modelId="{35AD811B-B53B-464A-AC13-2EC181BE44EA}" type="pres">
      <dgm:prSet presAssocID="{D35A4AE3-F276-4F42-B95C-7DCEC8C8E33B}" presName="vert0" presStyleCnt="0">
        <dgm:presLayoutVars>
          <dgm:dir/>
          <dgm:animOne val="branch"/>
          <dgm:animLvl val="lvl"/>
        </dgm:presLayoutVars>
      </dgm:prSet>
      <dgm:spPr/>
    </dgm:pt>
    <dgm:pt modelId="{134444B7-3C07-497C-B244-A129FA41E9E5}" type="pres">
      <dgm:prSet presAssocID="{6183134C-C253-4D07-A815-7CE80207A2F6}" presName="thickLine" presStyleLbl="alignNode1" presStyleIdx="0" presStyleCnt="6"/>
      <dgm:spPr/>
    </dgm:pt>
    <dgm:pt modelId="{2A4589AD-C8D8-456D-BB81-547E57A126D1}" type="pres">
      <dgm:prSet presAssocID="{6183134C-C253-4D07-A815-7CE80207A2F6}" presName="horz1" presStyleCnt="0"/>
      <dgm:spPr/>
    </dgm:pt>
    <dgm:pt modelId="{2E4D1E2C-ACF4-4660-B6E3-D7ADC927BDAB}" type="pres">
      <dgm:prSet presAssocID="{6183134C-C253-4D07-A815-7CE80207A2F6}" presName="tx1" presStyleLbl="revTx" presStyleIdx="0" presStyleCnt="6"/>
      <dgm:spPr/>
    </dgm:pt>
    <dgm:pt modelId="{BA720159-AD73-4976-BAAC-D5397ABF379A}" type="pres">
      <dgm:prSet presAssocID="{6183134C-C253-4D07-A815-7CE80207A2F6}" presName="vert1" presStyleCnt="0"/>
      <dgm:spPr/>
    </dgm:pt>
    <dgm:pt modelId="{D52A7F18-D576-40A1-9A99-8A7F7A889AE0}" type="pres">
      <dgm:prSet presAssocID="{FF367A7A-F815-43BD-A470-D89BEB9C3FBD}" presName="thickLine" presStyleLbl="alignNode1" presStyleIdx="1" presStyleCnt="6"/>
      <dgm:spPr/>
    </dgm:pt>
    <dgm:pt modelId="{617472CE-392F-4860-B5A2-E80982F2C057}" type="pres">
      <dgm:prSet presAssocID="{FF367A7A-F815-43BD-A470-D89BEB9C3FBD}" presName="horz1" presStyleCnt="0"/>
      <dgm:spPr/>
    </dgm:pt>
    <dgm:pt modelId="{E637F383-D0A6-452D-89F8-25104247013B}" type="pres">
      <dgm:prSet presAssocID="{FF367A7A-F815-43BD-A470-D89BEB9C3FBD}" presName="tx1" presStyleLbl="revTx" presStyleIdx="1" presStyleCnt="6"/>
      <dgm:spPr/>
    </dgm:pt>
    <dgm:pt modelId="{24B2DB0A-15CC-4904-A317-BC55B0F634F1}" type="pres">
      <dgm:prSet presAssocID="{FF367A7A-F815-43BD-A470-D89BEB9C3FBD}" presName="vert1" presStyleCnt="0"/>
      <dgm:spPr/>
    </dgm:pt>
    <dgm:pt modelId="{098073C7-48BF-49D8-A325-F77D225DA082}" type="pres">
      <dgm:prSet presAssocID="{C806A675-58CB-47E5-B4F3-47D1034B5508}" presName="thickLine" presStyleLbl="alignNode1" presStyleIdx="2" presStyleCnt="6"/>
      <dgm:spPr/>
    </dgm:pt>
    <dgm:pt modelId="{27409A9B-B0DB-4933-8D4F-EFD11FD5C9BA}" type="pres">
      <dgm:prSet presAssocID="{C806A675-58CB-47E5-B4F3-47D1034B5508}" presName="horz1" presStyleCnt="0"/>
      <dgm:spPr/>
    </dgm:pt>
    <dgm:pt modelId="{7BCABCA9-4A94-4828-8586-EB5286789111}" type="pres">
      <dgm:prSet presAssocID="{C806A675-58CB-47E5-B4F3-47D1034B5508}" presName="tx1" presStyleLbl="revTx" presStyleIdx="2" presStyleCnt="6"/>
      <dgm:spPr/>
    </dgm:pt>
    <dgm:pt modelId="{308A04FE-1FF2-4CE3-8B60-69DBEE61143C}" type="pres">
      <dgm:prSet presAssocID="{C806A675-58CB-47E5-B4F3-47D1034B5508}" presName="vert1" presStyleCnt="0"/>
      <dgm:spPr/>
    </dgm:pt>
    <dgm:pt modelId="{05D153BA-B85B-426E-9E44-CC9FC7C215A8}" type="pres">
      <dgm:prSet presAssocID="{0766ADCB-1455-4171-BBBB-2EF133125B4F}" presName="thickLine" presStyleLbl="alignNode1" presStyleIdx="3" presStyleCnt="6"/>
      <dgm:spPr/>
    </dgm:pt>
    <dgm:pt modelId="{B91C177D-E1F7-44E5-9665-70955E220E48}" type="pres">
      <dgm:prSet presAssocID="{0766ADCB-1455-4171-BBBB-2EF133125B4F}" presName="horz1" presStyleCnt="0"/>
      <dgm:spPr/>
    </dgm:pt>
    <dgm:pt modelId="{415AADE2-4A3C-426B-87C5-788DF04BB04C}" type="pres">
      <dgm:prSet presAssocID="{0766ADCB-1455-4171-BBBB-2EF133125B4F}" presName="tx1" presStyleLbl="revTx" presStyleIdx="3" presStyleCnt="6"/>
      <dgm:spPr/>
    </dgm:pt>
    <dgm:pt modelId="{C6C9AC6B-42B7-456D-8917-E6CCB997EFED}" type="pres">
      <dgm:prSet presAssocID="{0766ADCB-1455-4171-BBBB-2EF133125B4F}" presName="vert1" presStyleCnt="0"/>
      <dgm:spPr/>
    </dgm:pt>
    <dgm:pt modelId="{2E452FAC-612B-4634-9AF9-720E9E2675E0}" type="pres">
      <dgm:prSet presAssocID="{A6560F9C-A2A5-440C-8F36-91D0963A143F}" presName="thickLine" presStyleLbl="alignNode1" presStyleIdx="4" presStyleCnt="6"/>
      <dgm:spPr/>
    </dgm:pt>
    <dgm:pt modelId="{9920B8FD-09B2-4AAF-9F42-409FA438EDFA}" type="pres">
      <dgm:prSet presAssocID="{A6560F9C-A2A5-440C-8F36-91D0963A143F}" presName="horz1" presStyleCnt="0"/>
      <dgm:spPr/>
    </dgm:pt>
    <dgm:pt modelId="{A8CAED57-5DA0-48A6-936E-66FEE76143CB}" type="pres">
      <dgm:prSet presAssocID="{A6560F9C-A2A5-440C-8F36-91D0963A143F}" presName="tx1" presStyleLbl="revTx" presStyleIdx="4" presStyleCnt="6"/>
      <dgm:spPr/>
    </dgm:pt>
    <dgm:pt modelId="{47F2C93E-978D-4B93-91B3-11DBBE0D85DF}" type="pres">
      <dgm:prSet presAssocID="{A6560F9C-A2A5-440C-8F36-91D0963A143F}" presName="vert1" presStyleCnt="0"/>
      <dgm:spPr/>
    </dgm:pt>
    <dgm:pt modelId="{D376D08F-2FD2-4741-BD45-EED8C971A78C}" type="pres">
      <dgm:prSet presAssocID="{88D94F85-D844-4DE8-9682-13B6220ACBCC}" presName="thickLine" presStyleLbl="alignNode1" presStyleIdx="5" presStyleCnt="6"/>
      <dgm:spPr/>
    </dgm:pt>
    <dgm:pt modelId="{E99A348B-072B-4A7D-A366-A6BB424027DA}" type="pres">
      <dgm:prSet presAssocID="{88D94F85-D844-4DE8-9682-13B6220ACBCC}" presName="horz1" presStyleCnt="0"/>
      <dgm:spPr/>
    </dgm:pt>
    <dgm:pt modelId="{921180ED-1504-4780-9801-FF3B292D638C}" type="pres">
      <dgm:prSet presAssocID="{88D94F85-D844-4DE8-9682-13B6220ACBCC}" presName="tx1" presStyleLbl="revTx" presStyleIdx="5" presStyleCnt="6"/>
      <dgm:spPr/>
    </dgm:pt>
    <dgm:pt modelId="{A58DB90B-AF45-4CA7-BCCA-D7617DAA09C8}" type="pres">
      <dgm:prSet presAssocID="{88D94F85-D844-4DE8-9682-13B6220ACBCC}" presName="vert1" presStyleCnt="0"/>
      <dgm:spPr/>
    </dgm:pt>
  </dgm:ptLst>
  <dgm:cxnLst>
    <dgm:cxn modelId="{A9490033-836E-489F-A0B1-58FB37165BAF}" type="presOf" srcId="{FF367A7A-F815-43BD-A470-D89BEB9C3FBD}" destId="{E637F383-D0A6-452D-89F8-25104247013B}" srcOrd="0" destOrd="0" presId="urn:microsoft.com/office/officeart/2008/layout/LinedList"/>
    <dgm:cxn modelId="{C6657D6D-2E4F-4CC5-A2BC-FB7639B357C2}" type="presOf" srcId="{88D94F85-D844-4DE8-9682-13B6220ACBCC}" destId="{921180ED-1504-4780-9801-FF3B292D638C}" srcOrd="0" destOrd="0" presId="urn:microsoft.com/office/officeart/2008/layout/LinedList"/>
    <dgm:cxn modelId="{ECE17053-2086-43AB-9ABC-6342B21D9350}" srcId="{D35A4AE3-F276-4F42-B95C-7DCEC8C8E33B}" destId="{6183134C-C253-4D07-A815-7CE80207A2F6}" srcOrd="0" destOrd="0" parTransId="{83BBED5C-C6C7-4A52-B539-A3DCE77341FB}" sibTransId="{68DD1DB2-E834-4147-B570-6DC2FE5796D4}"/>
    <dgm:cxn modelId="{8AD7487F-5D4A-406C-9323-1507DE175077}" srcId="{D35A4AE3-F276-4F42-B95C-7DCEC8C8E33B}" destId="{FF367A7A-F815-43BD-A470-D89BEB9C3FBD}" srcOrd="1" destOrd="0" parTransId="{C7899480-2770-4574-A20A-5B81AACBE47B}" sibTransId="{E0B20A73-BBD1-49A3-A411-75014BFEDF83}"/>
    <dgm:cxn modelId="{DB300B92-CDD8-4A9C-A2B8-3C1BAF62AB41}" type="presOf" srcId="{C806A675-58CB-47E5-B4F3-47D1034B5508}" destId="{7BCABCA9-4A94-4828-8586-EB5286789111}" srcOrd="0" destOrd="0" presId="urn:microsoft.com/office/officeart/2008/layout/LinedList"/>
    <dgm:cxn modelId="{F7F13498-E633-46F3-9A69-AE5DC990563D}" srcId="{D35A4AE3-F276-4F42-B95C-7DCEC8C8E33B}" destId="{0766ADCB-1455-4171-BBBB-2EF133125B4F}" srcOrd="3" destOrd="0" parTransId="{835F3800-A0A2-4515-9856-566C1F3967DA}" sibTransId="{D2EE2D57-0062-4610-AE70-8416E4DBE3CC}"/>
    <dgm:cxn modelId="{989D4FB0-3F51-4F91-8CFC-4A44FCE07B4D}" type="presOf" srcId="{6183134C-C253-4D07-A815-7CE80207A2F6}" destId="{2E4D1E2C-ACF4-4660-B6E3-D7ADC927BDAB}" srcOrd="0" destOrd="0" presId="urn:microsoft.com/office/officeart/2008/layout/LinedList"/>
    <dgm:cxn modelId="{37335BBE-9E46-4D35-9D77-04E8BFF9DD04}" type="presOf" srcId="{D35A4AE3-F276-4F42-B95C-7DCEC8C8E33B}" destId="{35AD811B-B53B-464A-AC13-2EC181BE44EA}" srcOrd="0" destOrd="0" presId="urn:microsoft.com/office/officeart/2008/layout/LinedList"/>
    <dgm:cxn modelId="{43DC19C4-B6C8-4908-9136-3388B72DDBDB}" type="presOf" srcId="{0766ADCB-1455-4171-BBBB-2EF133125B4F}" destId="{415AADE2-4A3C-426B-87C5-788DF04BB04C}" srcOrd="0" destOrd="0" presId="urn:microsoft.com/office/officeart/2008/layout/LinedList"/>
    <dgm:cxn modelId="{686373CA-F5E7-4228-9AEE-3730909A8675}" type="presOf" srcId="{A6560F9C-A2A5-440C-8F36-91D0963A143F}" destId="{A8CAED57-5DA0-48A6-936E-66FEE76143CB}" srcOrd="0" destOrd="0" presId="urn:microsoft.com/office/officeart/2008/layout/LinedList"/>
    <dgm:cxn modelId="{DB7741EC-6081-4C3C-87B8-C86B44ECD44C}" srcId="{D35A4AE3-F276-4F42-B95C-7DCEC8C8E33B}" destId="{C806A675-58CB-47E5-B4F3-47D1034B5508}" srcOrd="2" destOrd="0" parTransId="{A2DCABC0-81B5-41FB-A547-3D761B54BAED}" sibTransId="{F3216518-9346-4EC0-9AE2-ECFC25461865}"/>
    <dgm:cxn modelId="{B45D6DF2-767E-4A92-93EC-9F4669FBB78B}" srcId="{D35A4AE3-F276-4F42-B95C-7DCEC8C8E33B}" destId="{A6560F9C-A2A5-440C-8F36-91D0963A143F}" srcOrd="4" destOrd="0" parTransId="{5139282F-BB18-4271-A82D-FB0DF138DE58}" sibTransId="{E6979902-C3D0-4641-AFB5-4CBC5E8712D1}"/>
    <dgm:cxn modelId="{0DD103FC-EBFF-4B66-8F0A-B209FE718232}" srcId="{D35A4AE3-F276-4F42-B95C-7DCEC8C8E33B}" destId="{88D94F85-D844-4DE8-9682-13B6220ACBCC}" srcOrd="5" destOrd="0" parTransId="{3CD2F2A6-DA67-4623-A2CF-E9E648A45629}" sibTransId="{3DC57FFC-0EA8-4276-BFC7-C0DF70DCDC9E}"/>
    <dgm:cxn modelId="{D006B6C6-478D-467C-93A4-024758E470EF}" type="presParOf" srcId="{35AD811B-B53B-464A-AC13-2EC181BE44EA}" destId="{134444B7-3C07-497C-B244-A129FA41E9E5}" srcOrd="0" destOrd="0" presId="urn:microsoft.com/office/officeart/2008/layout/LinedList"/>
    <dgm:cxn modelId="{80EFED44-3519-4EC1-B6B1-144ECBB2404B}" type="presParOf" srcId="{35AD811B-B53B-464A-AC13-2EC181BE44EA}" destId="{2A4589AD-C8D8-456D-BB81-547E57A126D1}" srcOrd="1" destOrd="0" presId="urn:microsoft.com/office/officeart/2008/layout/LinedList"/>
    <dgm:cxn modelId="{2553039E-389B-4CAB-879E-177783E219BF}" type="presParOf" srcId="{2A4589AD-C8D8-456D-BB81-547E57A126D1}" destId="{2E4D1E2C-ACF4-4660-B6E3-D7ADC927BDAB}" srcOrd="0" destOrd="0" presId="urn:microsoft.com/office/officeart/2008/layout/LinedList"/>
    <dgm:cxn modelId="{547A809D-CE7B-4FFF-B351-42A5BB64EAAA}" type="presParOf" srcId="{2A4589AD-C8D8-456D-BB81-547E57A126D1}" destId="{BA720159-AD73-4976-BAAC-D5397ABF379A}" srcOrd="1" destOrd="0" presId="urn:microsoft.com/office/officeart/2008/layout/LinedList"/>
    <dgm:cxn modelId="{BD79363A-6FCB-4C9C-81BA-6A029B78B31C}" type="presParOf" srcId="{35AD811B-B53B-464A-AC13-2EC181BE44EA}" destId="{D52A7F18-D576-40A1-9A99-8A7F7A889AE0}" srcOrd="2" destOrd="0" presId="urn:microsoft.com/office/officeart/2008/layout/LinedList"/>
    <dgm:cxn modelId="{F5E38FCE-60E8-4C71-A583-D663842009C0}" type="presParOf" srcId="{35AD811B-B53B-464A-AC13-2EC181BE44EA}" destId="{617472CE-392F-4860-B5A2-E80982F2C057}" srcOrd="3" destOrd="0" presId="urn:microsoft.com/office/officeart/2008/layout/LinedList"/>
    <dgm:cxn modelId="{AF6BAE46-B26F-4CD4-B7ED-D59A0581BB14}" type="presParOf" srcId="{617472CE-392F-4860-B5A2-E80982F2C057}" destId="{E637F383-D0A6-452D-89F8-25104247013B}" srcOrd="0" destOrd="0" presId="urn:microsoft.com/office/officeart/2008/layout/LinedList"/>
    <dgm:cxn modelId="{363AE9C1-1B48-4468-94F9-CD1936AA845B}" type="presParOf" srcId="{617472CE-392F-4860-B5A2-E80982F2C057}" destId="{24B2DB0A-15CC-4904-A317-BC55B0F634F1}" srcOrd="1" destOrd="0" presId="urn:microsoft.com/office/officeart/2008/layout/LinedList"/>
    <dgm:cxn modelId="{A5381FF5-C49F-4DAF-BE15-59DFE08DAE45}" type="presParOf" srcId="{35AD811B-B53B-464A-AC13-2EC181BE44EA}" destId="{098073C7-48BF-49D8-A325-F77D225DA082}" srcOrd="4" destOrd="0" presId="urn:microsoft.com/office/officeart/2008/layout/LinedList"/>
    <dgm:cxn modelId="{24B11CBF-7BA2-4BC4-B6D1-666AA0F26179}" type="presParOf" srcId="{35AD811B-B53B-464A-AC13-2EC181BE44EA}" destId="{27409A9B-B0DB-4933-8D4F-EFD11FD5C9BA}" srcOrd="5" destOrd="0" presId="urn:microsoft.com/office/officeart/2008/layout/LinedList"/>
    <dgm:cxn modelId="{F00769BB-8ABC-4C2A-B83C-1D5299FAA52B}" type="presParOf" srcId="{27409A9B-B0DB-4933-8D4F-EFD11FD5C9BA}" destId="{7BCABCA9-4A94-4828-8586-EB5286789111}" srcOrd="0" destOrd="0" presId="urn:microsoft.com/office/officeart/2008/layout/LinedList"/>
    <dgm:cxn modelId="{A53AECF1-8EF3-4AE0-A9DF-1E73386A23A4}" type="presParOf" srcId="{27409A9B-B0DB-4933-8D4F-EFD11FD5C9BA}" destId="{308A04FE-1FF2-4CE3-8B60-69DBEE61143C}" srcOrd="1" destOrd="0" presId="urn:microsoft.com/office/officeart/2008/layout/LinedList"/>
    <dgm:cxn modelId="{9C99A29D-3133-48E8-907E-17F8F25B4B96}" type="presParOf" srcId="{35AD811B-B53B-464A-AC13-2EC181BE44EA}" destId="{05D153BA-B85B-426E-9E44-CC9FC7C215A8}" srcOrd="6" destOrd="0" presId="urn:microsoft.com/office/officeart/2008/layout/LinedList"/>
    <dgm:cxn modelId="{0126F662-0FD5-4D98-B4B8-902A81A50E5A}" type="presParOf" srcId="{35AD811B-B53B-464A-AC13-2EC181BE44EA}" destId="{B91C177D-E1F7-44E5-9665-70955E220E48}" srcOrd="7" destOrd="0" presId="urn:microsoft.com/office/officeart/2008/layout/LinedList"/>
    <dgm:cxn modelId="{4AE439BF-7692-4D3C-9B4F-461E4CDFDF1A}" type="presParOf" srcId="{B91C177D-E1F7-44E5-9665-70955E220E48}" destId="{415AADE2-4A3C-426B-87C5-788DF04BB04C}" srcOrd="0" destOrd="0" presId="urn:microsoft.com/office/officeart/2008/layout/LinedList"/>
    <dgm:cxn modelId="{379DB190-F567-40E5-9DF8-919994F8C376}" type="presParOf" srcId="{B91C177D-E1F7-44E5-9665-70955E220E48}" destId="{C6C9AC6B-42B7-456D-8917-E6CCB997EFED}" srcOrd="1" destOrd="0" presId="urn:microsoft.com/office/officeart/2008/layout/LinedList"/>
    <dgm:cxn modelId="{E15DBAD8-B2E4-4B5A-A4E5-430B0EA4364B}" type="presParOf" srcId="{35AD811B-B53B-464A-AC13-2EC181BE44EA}" destId="{2E452FAC-612B-4634-9AF9-720E9E2675E0}" srcOrd="8" destOrd="0" presId="urn:microsoft.com/office/officeart/2008/layout/LinedList"/>
    <dgm:cxn modelId="{2326159A-BC38-4DB4-865D-845CD5DF7D57}" type="presParOf" srcId="{35AD811B-B53B-464A-AC13-2EC181BE44EA}" destId="{9920B8FD-09B2-4AAF-9F42-409FA438EDFA}" srcOrd="9" destOrd="0" presId="urn:microsoft.com/office/officeart/2008/layout/LinedList"/>
    <dgm:cxn modelId="{9C12DB33-ABCB-4392-B623-16DA39CF02A1}" type="presParOf" srcId="{9920B8FD-09B2-4AAF-9F42-409FA438EDFA}" destId="{A8CAED57-5DA0-48A6-936E-66FEE76143CB}" srcOrd="0" destOrd="0" presId="urn:microsoft.com/office/officeart/2008/layout/LinedList"/>
    <dgm:cxn modelId="{1A096309-524B-4C12-BC47-9027929425F9}" type="presParOf" srcId="{9920B8FD-09B2-4AAF-9F42-409FA438EDFA}" destId="{47F2C93E-978D-4B93-91B3-11DBBE0D85DF}" srcOrd="1" destOrd="0" presId="urn:microsoft.com/office/officeart/2008/layout/LinedList"/>
    <dgm:cxn modelId="{37BEB934-4BCC-4EF3-9422-9883AB59E02E}" type="presParOf" srcId="{35AD811B-B53B-464A-AC13-2EC181BE44EA}" destId="{D376D08F-2FD2-4741-BD45-EED8C971A78C}" srcOrd="10" destOrd="0" presId="urn:microsoft.com/office/officeart/2008/layout/LinedList"/>
    <dgm:cxn modelId="{224A0460-6A50-4B02-B65D-5A8CDA40E9E3}" type="presParOf" srcId="{35AD811B-B53B-464A-AC13-2EC181BE44EA}" destId="{E99A348B-072B-4A7D-A366-A6BB424027DA}" srcOrd="11" destOrd="0" presId="urn:microsoft.com/office/officeart/2008/layout/LinedList"/>
    <dgm:cxn modelId="{488E6E4C-C0F1-4A23-89E9-F87BE4A3AE34}" type="presParOf" srcId="{E99A348B-072B-4A7D-A366-A6BB424027DA}" destId="{921180ED-1504-4780-9801-FF3B292D638C}" srcOrd="0" destOrd="0" presId="urn:microsoft.com/office/officeart/2008/layout/LinedList"/>
    <dgm:cxn modelId="{6161B614-99B6-4C91-8899-A7A1D8A97DA5}" type="presParOf" srcId="{E99A348B-072B-4A7D-A366-A6BB424027DA}" destId="{A58DB90B-AF45-4CA7-BCCA-D7617DAA09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F72EC3-774C-413A-B41D-6D59478ACFBE}"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s-CR"/>
        </a:p>
      </dgm:t>
    </dgm:pt>
    <dgm:pt modelId="{F01934B3-B17C-4E30-9051-84F88012A344}">
      <dgm:prSet phldrT="[Texto]"/>
      <dgm:spPr/>
      <dgm:t>
        <a:bodyPr/>
        <a:lstStyle/>
        <a:p>
          <a:pPr>
            <a:lnSpc>
              <a:spcPct val="100000"/>
            </a:lnSpc>
            <a:defRPr b="1"/>
          </a:pPr>
          <a:r>
            <a:rPr lang="es-ES">
              <a:latin typeface="Montserrat Light Bold" panose="020B0604020202020204" charset="0"/>
              <a:cs typeface="Arial" panose="020B0604020202020204" pitchFamily="34" charset="0"/>
            </a:rPr>
            <a:t>1</a:t>
          </a:r>
          <a:endParaRPr lang="es-CR">
            <a:latin typeface="Montserrat Light Bold" panose="020B0604020202020204" charset="0"/>
            <a:cs typeface="Arial" panose="020B0604020202020204" pitchFamily="34" charset="0"/>
          </a:endParaRPr>
        </a:p>
      </dgm:t>
    </dgm:pt>
    <dgm:pt modelId="{0C0EB803-95E5-4E91-9F2E-C1CC9174277E}" type="parTrans" cxnId="{5EA505C6-7CCB-470D-ADD0-F8B3C0B0D691}">
      <dgm:prSet/>
      <dgm:spPr/>
      <dgm:t>
        <a:bodyPr/>
        <a:lstStyle/>
        <a:p>
          <a:endParaRPr lang="es-CR">
            <a:latin typeface="Montserrat Light Bold" panose="020B0604020202020204" charset="0"/>
            <a:cs typeface="Arial" panose="020B0604020202020204" pitchFamily="34" charset="0"/>
          </a:endParaRPr>
        </a:p>
      </dgm:t>
    </dgm:pt>
    <dgm:pt modelId="{32ADDBC2-8843-4B6E-B2F2-033C7CAAFD5D}" type="sibTrans" cxnId="{5EA505C6-7CCB-470D-ADD0-F8B3C0B0D691}">
      <dgm:prSet/>
      <dgm:spPr/>
      <dgm:t>
        <a:bodyPr/>
        <a:lstStyle/>
        <a:p>
          <a:endParaRPr lang="es-CR">
            <a:latin typeface="Montserrat Light Bold" panose="020B0604020202020204" charset="0"/>
            <a:cs typeface="Arial" panose="020B0604020202020204" pitchFamily="34" charset="0"/>
          </a:endParaRPr>
        </a:p>
      </dgm:t>
    </dgm:pt>
    <dgm:pt modelId="{BFFAEA8E-29A5-4DE8-B67C-298C3F3ACDB4}">
      <dgm:prSet phldrT="[Texto]"/>
      <dgm:spPr/>
      <dgm:t>
        <a:bodyPr/>
        <a:lstStyle/>
        <a:p>
          <a:pPr>
            <a:lnSpc>
              <a:spcPct val="100000"/>
            </a:lnSpc>
            <a:defRPr b="1"/>
          </a:pPr>
          <a:r>
            <a:rPr lang="es-ES">
              <a:latin typeface="Montserrat Light Bold" panose="020B0604020202020204" charset="0"/>
              <a:cs typeface="Arial" panose="020B0604020202020204" pitchFamily="34" charset="0"/>
            </a:rPr>
            <a:t>2</a:t>
          </a:r>
          <a:endParaRPr lang="es-CR">
            <a:latin typeface="Montserrat Light Bold" panose="020B0604020202020204" charset="0"/>
            <a:cs typeface="Arial" panose="020B0604020202020204" pitchFamily="34" charset="0"/>
          </a:endParaRPr>
        </a:p>
      </dgm:t>
    </dgm:pt>
    <dgm:pt modelId="{B183F20A-B3F0-4891-B431-6C25171EA7ED}" type="parTrans" cxnId="{FF4A3954-FF2E-42DC-B710-018A46D94873}">
      <dgm:prSet/>
      <dgm:spPr/>
      <dgm:t>
        <a:bodyPr/>
        <a:lstStyle/>
        <a:p>
          <a:endParaRPr lang="es-CR">
            <a:latin typeface="Montserrat Light Bold" panose="020B0604020202020204" charset="0"/>
            <a:cs typeface="Arial" panose="020B0604020202020204" pitchFamily="34" charset="0"/>
          </a:endParaRPr>
        </a:p>
      </dgm:t>
    </dgm:pt>
    <dgm:pt modelId="{AD90550A-449E-4752-B667-2E56E8E5D2E3}" type="sibTrans" cxnId="{FF4A3954-FF2E-42DC-B710-018A46D94873}">
      <dgm:prSet/>
      <dgm:spPr/>
      <dgm:t>
        <a:bodyPr/>
        <a:lstStyle/>
        <a:p>
          <a:endParaRPr lang="es-CR">
            <a:latin typeface="Montserrat Light Bold" panose="020B0604020202020204" charset="0"/>
            <a:cs typeface="Arial" panose="020B0604020202020204" pitchFamily="34" charset="0"/>
          </a:endParaRPr>
        </a:p>
      </dgm:t>
    </dgm:pt>
    <dgm:pt modelId="{AE72721E-A7A8-402D-A56A-5B630761372D}">
      <dgm:prSet phldrT="[Texto]"/>
      <dgm:spPr/>
      <dgm:t>
        <a:bodyPr/>
        <a:lstStyle/>
        <a:p>
          <a:pPr algn="just">
            <a:lnSpc>
              <a:spcPct val="100000"/>
            </a:lnSpc>
          </a:pPr>
          <a:r>
            <a:rPr lang="es-CR">
              <a:latin typeface="Montserrat Light Bold" panose="020B0604020202020204" charset="0"/>
              <a:cs typeface="Arial" panose="020B0604020202020204" pitchFamily="34" charset="0"/>
            </a:rPr>
            <a:t>Una vez identificados los despachos u oficinas definidas a partir de los Criterios de Priorización, se completarán por un </a:t>
          </a:r>
          <a:r>
            <a:rPr lang="es-CR" i="1">
              <a:latin typeface="Montserrat Light Bold" panose="020B0604020202020204" charset="0"/>
              <a:cs typeface="Arial" panose="020B0604020202020204" pitchFamily="34" charset="0"/>
            </a:rPr>
            <a:t>“Plan de Trabajo y Apoyo Anual/Semestral por parte del Centro de Conciliación”</a:t>
          </a:r>
          <a:r>
            <a:rPr lang="es-CR">
              <a:latin typeface="Montserrat Light Bold" panose="020B0604020202020204" charset="0"/>
              <a:cs typeface="Arial" panose="020B0604020202020204" pitchFamily="34" charset="0"/>
            </a:rPr>
            <a:t> donde se contendrá la siguiente información:</a:t>
          </a:r>
        </a:p>
      </dgm:t>
    </dgm:pt>
    <dgm:pt modelId="{98CD6D4D-C271-4D4A-A87A-073A90C13FD5}" type="parTrans" cxnId="{852F54B9-D2ED-4C60-9567-35AA2804FF0B}">
      <dgm:prSet/>
      <dgm:spPr/>
      <dgm:t>
        <a:bodyPr/>
        <a:lstStyle/>
        <a:p>
          <a:endParaRPr lang="es-CR">
            <a:latin typeface="Montserrat Light Bold" panose="020B0604020202020204" charset="0"/>
            <a:cs typeface="Arial" panose="020B0604020202020204" pitchFamily="34" charset="0"/>
          </a:endParaRPr>
        </a:p>
      </dgm:t>
    </dgm:pt>
    <dgm:pt modelId="{075EB913-3783-42CE-9B67-1B1BAD743B69}" type="sibTrans" cxnId="{852F54B9-D2ED-4C60-9567-35AA2804FF0B}">
      <dgm:prSet/>
      <dgm:spPr/>
      <dgm:t>
        <a:bodyPr/>
        <a:lstStyle/>
        <a:p>
          <a:endParaRPr lang="es-CR">
            <a:latin typeface="Montserrat Light Bold" panose="020B0604020202020204" charset="0"/>
            <a:cs typeface="Arial" panose="020B0604020202020204" pitchFamily="34" charset="0"/>
          </a:endParaRPr>
        </a:p>
      </dgm:t>
    </dgm:pt>
    <dgm:pt modelId="{9EF9D736-772C-430F-8B6F-DC4A03E51507}">
      <dgm:prSet phldrT="[Texto]"/>
      <dgm:spPr/>
      <dgm:t>
        <a:bodyPr/>
        <a:lstStyle/>
        <a:p>
          <a:pPr algn="just">
            <a:lnSpc>
              <a:spcPct val="100000"/>
            </a:lnSpc>
          </a:pPr>
          <a:r>
            <a:rPr lang="es-CR">
              <a:latin typeface="Montserrat Light Bold" panose="020B0604020202020204" charset="0"/>
              <a:cs typeface="Arial" panose="020B0604020202020204" pitchFamily="34" charset="0"/>
            </a:rPr>
            <a:t> Cada Sede del Centro de Conciliación junto con el Coordinador General, efectuará el respectivo análisis de los criterios de priorización de despachos y/o oficinas para el Plan de Trabajo, el cual se realizará de manera anual en el último cuatrimestre de cada año. </a:t>
          </a:r>
        </a:p>
      </dgm:t>
    </dgm:pt>
    <dgm:pt modelId="{06B4AFE4-C02A-4F5C-A74E-BB5EB9871AA3}" type="sibTrans" cxnId="{EEAF1712-2CAF-4DE4-B6BD-386E53D0A331}">
      <dgm:prSet/>
      <dgm:spPr/>
      <dgm:t>
        <a:bodyPr/>
        <a:lstStyle/>
        <a:p>
          <a:endParaRPr lang="es-CR">
            <a:latin typeface="Montserrat Light Bold" panose="020B0604020202020204" charset="0"/>
            <a:cs typeface="Arial" panose="020B0604020202020204" pitchFamily="34" charset="0"/>
          </a:endParaRPr>
        </a:p>
      </dgm:t>
    </dgm:pt>
    <dgm:pt modelId="{16978776-647C-419C-B03D-643ECCEB1A1B}" type="parTrans" cxnId="{EEAF1712-2CAF-4DE4-B6BD-386E53D0A331}">
      <dgm:prSet/>
      <dgm:spPr/>
      <dgm:t>
        <a:bodyPr/>
        <a:lstStyle/>
        <a:p>
          <a:endParaRPr lang="es-CR">
            <a:latin typeface="Montserrat Light Bold" panose="020B0604020202020204" charset="0"/>
            <a:cs typeface="Arial" panose="020B0604020202020204" pitchFamily="34" charset="0"/>
          </a:endParaRPr>
        </a:p>
      </dgm:t>
    </dgm:pt>
    <dgm:pt modelId="{1C78B541-38E3-454D-A099-ED0C576AB03A}" type="pres">
      <dgm:prSet presAssocID="{A5F72EC3-774C-413A-B41D-6D59478ACFBE}" presName="root" presStyleCnt="0">
        <dgm:presLayoutVars>
          <dgm:dir/>
          <dgm:resizeHandles val="exact"/>
        </dgm:presLayoutVars>
      </dgm:prSet>
      <dgm:spPr/>
    </dgm:pt>
    <dgm:pt modelId="{19560315-CEF4-490A-9268-72E3D81B6FE4}" type="pres">
      <dgm:prSet presAssocID="{F01934B3-B17C-4E30-9051-84F88012A344}" presName="compNode" presStyleCnt="0"/>
      <dgm:spPr/>
    </dgm:pt>
    <dgm:pt modelId="{2EBF037F-5265-4030-973E-22344D0C5C83}" type="pres">
      <dgm:prSet presAssocID="{F01934B3-B17C-4E30-9051-84F88012A344}" presName="iconRect" presStyleLbl="node1" presStyleIdx="0" presStyleCnt="2" custLinFactX="150198" custLinFactNeighborX="200000" custLinFactNeighborY="151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dificio"/>
        </a:ext>
      </dgm:extLst>
    </dgm:pt>
    <dgm:pt modelId="{EDF7C117-E80B-4802-AB40-6AD8D775F87C}" type="pres">
      <dgm:prSet presAssocID="{F01934B3-B17C-4E30-9051-84F88012A344}" presName="iconSpace" presStyleCnt="0"/>
      <dgm:spPr/>
    </dgm:pt>
    <dgm:pt modelId="{B4904FDA-38D7-471C-9BAF-8B56F72207DE}" type="pres">
      <dgm:prSet presAssocID="{F01934B3-B17C-4E30-9051-84F88012A344}" presName="parTx" presStyleLbl="revTx" presStyleIdx="0" presStyleCnt="4">
        <dgm:presLayoutVars>
          <dgm:chMax val="0"/>
          <dgm:chPref val="0"/>
        </dgm:presLayoutVars>
      </dgm:prSet>
      <dgm:spPr/>
    </dgm:pt>
    <dgm:pt modelId="{390AEB53-B25B-4416-AA97-0C2FE43E9BEE}" type="pres">
      <dgm:prSet presAssocID="{F01934B3-B17C-4E30-9051-84F88012A344}" presName="txSpace" presStyleCnt="0"/>
      <dgm:spPr/>
    </dgm:pt>
    <dgm:pt modelId="{22F8EE55-D976-460D-857F-942067C71392}" type="pres">
      <dgm:prSet presAssocID="{F01934B3-B17C-4E30-9051-84F88012A344}" presName="desTx" presStyleLbl="revTx" presStyleIdx="1" presStyleCnt="4">
        <dgm:presLayoutVars/>
      </dgm:prSet>
      <dgm:spPr/>
    </dgm:pt>
    <dgm:pt modelId="{FD827AE7-A78F-4AA2-B74C-CC64D3815F6B}" type="pres">
      <dgm:prSet presAssocID="{32ADDBC2-8843-4B6E-B2F2-033C7CAAFD5D}" presName="sibTrans" presStyleCnt="0"/>
      <dgm:spPr/>
    </dgm:pt>
    <dgm:pt modelId="{5F5A335D-502D-4803-AD69-DA0C7A4F3A33}" type="pres">
      <dgm:prSet presAssocID="{BFFAEA8E-29A5-4DE8-B67C-298C3F3ACDB4}" presName="compNode" presStyleCnt="0"/>
      <dgm:spPr/>
    </dgm:pt>
    <dgm:pt modelId="{6142C6C3-9266-4F02-AE7B-35188F985518}" type="pres">
      <dgm:prSet presAssocID="{BFFAEA8E-29A5-4DE8-B67C-298C3F3ACDB4}" presName="iconRect" presStyleLbl="node1" presStyleIdx="1" presStyleCnt="2" custLinFactX="-134432" custLinFactNeighborX="-200000" custLinFactNeighborY="1725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rcador"/>
        </a:ext>
      </dgm:extLst>
    </dgm:pt>
    <dgm:pt modelId="{4FBEC6B3-E000-4D68-891A-EEAE59284D9F}" type="pres">
      <dgm:prSet presAssocID="{BFFAEA8E-29A5-4DE8-B67C-298C3F3ACDB4}" presName="iconSpace" presStyleCnt="0"/>
      <dgm:spPr/>
    </dgm:pt>
    <dgm:pt modelId="{7FA6A6C2-3C8E-47C1-A902-705862D3ABD0}" type="pres">
      <dgm:prSet presAssocID="{BFFAEA8E-29A5-4DE8-B67C-298C3F3ACDB4}" presName="parTx" presStyleLbl="revTx" presStyleIdx="2" presStyleCnt="4">
        <dgm:presLayoutVars>
          <dgm:chMax val="0"/>
          <dgm:chPref val="0"/>
        </dgm:presLayoutVars>
      </dgm:prSet>
      <dgm:spPr/>
    </dgm:pt>
    <dgm:pt modelId="{7C213010-4641-4F0C-ACA5-312E922D1C34}" type="pres">
      <dgm:prSet presAssocID="{BFFAEA8E-29A5-4DE8-B67C-298C3F3ACDB4}" presName="txSpace" presStyleCnt="0"/>
      <dgm:spPr/>
    </dgm:pt>
    <dgm:pt modelId="{DEB1C863-713B-4DE7-910C-BDFC8050B1B6}" type="pres">
      <dgm:prSet presAssocID="{BFFAEA8E-29A5-4DE8-B67C-298C3F3ACDB4}" presName="desTx" presStyleLbl="revTx" presStyleIdx="3" presStyleCnt="4" custLinFactNeighborX="1542" custLinFactNeighborY="-3363">
        <dgm:presLayoutVars/>
      </dgm:prSet>
      <dgm:spPr/>
    </dgm:pt>
  </dgm:ptLst>
  <dgm:cxnLst>
    <dgm:cxn modelId="{EEAF1712-2CAF-4DE4-B6BD-386E53D0A331}" srcId="{F01934B3-B17C-4E30-9051-84F88012A344}" destId="{9EF9D736-772C-430F-8B6F-DC4A03E51507}" srcOrd="0" destOrd="0" parTransId="{16978776-647C-419C-B03D-643ECCEB1A1B}" sibTransId="{06B4AFE4-C02A-4F5C-A74E-BB5EB9871AA3}"/>
    <dgm:cxn modelId="{28550416-154E-437F-A860-22D1694E8C04}" type="presOf" srcId="{AE72721E-A7A8-402D-A56A-5B630761372D}" destId="{DEB1C863-713B-4DE7-910C-BDFC8050B1B6}" srcOrd="0" destOrd="0" presId="urn:microsoft.com/office/officeart/2018/2/layout/IconLabelDescriptionList"/>
    <dgm:cxn modelId="{2C9D662F-F59B-48F5-9050-CC07437EB1BF}" type="presOf" srcId="{A5F72EC3-774C-413A-B41D-6D59478ACFBE}" destId="{1C78B541-38E3-454D-A099-ED0C576AB03A}" srcOrd="0" destOrd="0" presId="urn:microsoft.com/office/officeart/2018/2/layout/IconLabelDescriptionList"/>
    <dgm:cxn modelId="{9B01D36D-E7D2-4938-A11D-FE131EC7B9FC}" type="presOf" srcId="{F01934B3-B17C-4E30-9051-84F88012A344}" destId="{B4904FDA-38D7-471C-9BAF-8B56F72207DE}" srcOrd="0" destOrd="0" presId="urn:microsoft.com/office/officeart/2018/2/layout/IconLabelDescriptionList"/>
    <dgm:cxn modelId="{FF4A3954-FF2E-42DC-B710-018A46D94873}" srcId="{A5F72EC3-774C-413A-B41D-6D59478ACFBE}" destId="{BFFAEA8E-29A5-4DE8-B67C-298C3F3ACDB4}" srcOrd="1" destOrd="0" parTransId="{B183F20A-B3F0-4891-B431-6C25171EA7ED}" sibTransId="{AD90550A-449E-4752-B667-2E56E8E5D2E3}"/>
    <dgm:cxn modelId="{284E67A3-DD22-409C-AC03-0CC422ACEB78}" type="presOf" srcId="{BFFAEA8E-29A5-4DE8-B67C-298C3F3ACDB4}" destId="{7FA6A6C2-3C8E-47C1-A902-705862D3ABD0}" srcOrd="0" destOrd="0" presId="urn:microsoft.com/office/officeart/2018/2/layout/IconLabelDescriptionList"/>
    <dgm:cxn modelId="{852F54B9-D2ED-4C60-9567-35AA2804FF0B}" srcId="{BFFAEA8E-29A5-4DE8-B67C-298C3F3ACDB4}" destId="{AE72721E-A7A8-402D-A56A-5B630761372D}" srcOrd="0" destOrd="0" parTransId="{98CD6D4D-C271-4D4A-A87A-073A90C13FD5}" sibTransId="{075EB913-3783-42CE-9B67-1B1BAD743B69}"/>
    <dgm:cxn modelId="{5EA505C6-7CCB-470D-ADD0-F8B3C0B0D691}" srcId="{A5F72EC3-774C-413A-B41D-6D59478ACFBE}" destId="{F01934B3-B17C-4E30-9051-84F88012A344}" srcOrd="0" destOrd="0" parTransId="{0C0EB803-95E5-4E91-9F2E-C1CC9174277E}" sibTransId="{32ADDBC2-8843-4B6E-B2F2-033C7CAAFD5D}"/>
    <dgm:cxn modelId="{A85C8BD2-EE65-4954-B24E-BEB46BA34195}" type="presOf" srcId="{9EF9D736-772C-430F-8B6F-DC4A03E51507}" destId="{22F8EE55-D976-460D-857F-942067C71392}" srcOrd="0" destOrd="0" presId="urn:microsoft.com/office/officeart/2018/2/layout/IconLabelDescriptionList"/>
    <dgm:cxn modelId="{C094FC69-EB79-4DA0-A8E0-36AB9A7DA170}" type="presParOf" srcId="{1C78B541-38E3-454D-A099-ED0C576AB03A}" destId="{19560315-CEF4-490A-9268-72E3D81B6FE4}" srcOrd="0" destOrd="0" presId="urn:microsoft.com/office/officeart/2018/2/layout/IconLabelDescriptionList"/>
    <dgm:cxn modelId="{5BCEC881-5D3A-48E1-96ED-E5A864FE9905}" type="presParOf" srcId="{19560315-CEF4-490A-9268-72E3D81B6FE4}" destId="{2EBF037F-5265-4030-973E-22344D0C5C83}" srcOrd="0" destOrd="0" presId="urn:microsoft.com/office/officeart/2018/2/layout/IconLabelDescriptionList"/>
    <dgm:cxn modelId="{1DD8CDB9-769D-4488-B21A-62631ADD18E9}" type="presParOf" srcId="{19560315-CEF4-490A-9268-72E3D81B6FE4}" destId="{EDF7C117-E80B-4802-AB40-6AD8D775F87C}" srcOrd="1" destOrd="0" presId="urn:microsoft.com/office/officeart/2018/2/layout/IconLabelDescriptionList"/>
    <dgm:cxn modelId="{338CF3DC-339F-480E-A64F-1A7D47FDF512}" type="presParOf" srcId="{19560315-CEF4-490A-9268-72E3D81B6FE4}" destId="{B4904FDA-38D7-471C-9BAF-8B56F72207DE}" srcOrd="2" destOrd="0" presId="urn:microsoft.com/office/officeart/2018/2/layout/IconLabelDescriptionList"/>
    <dgm:cxn modelId="{E25E75DB-B9C2-4EF1-9494-2CBCA92E7322}" type="presParOf" srcId="{19560315-CEF4-490A-9268-72E3D81B6FE4}" destId="{390AEB53-B25B-4416-AA97-0C2FE43E9BEE}" srcOrd="3" destOrd="0" presId="urn:microsoft.com/office/officeart/2018/2/layout/IconLabelDescriptionList"/>
    <dgm:cxn modelId="{014E7BEC-940E-446A-91B2-E0B4530EC6F1}" type="presParOf" srcId="{19560315-CEF4-490A-9268-72E3D81B6FE4}" destId="{22F8EE55-D976-460D-857F-942067C71392}" srcOrd="4" destOrd="0" presId="urn:microsoft.com/office/officeart/2018/2/layout/IconLabelDescriptionList"/>
    <dgm:cxn modelId="{73CF534B-130C-401B-93A1-D42D448065DB}" type="presParOf" srcId="{1C78B541-38E3-454D-A099-ED0C576AB03A}" destId="{FD827AE7-A78F-4AA2-B74C-CC64D3815F6B}" srcOrd="1" destOrd="0" presId="urn:microsoft.com/office/officeart/2018/2/layout/IconLabelDescriptionList"/>
    <dgm:cxn modelId="{9694E1DC-8EAA-4AE2-AF6D-B6C4FD3C99F7}" type="presParOf" srcId="{1C78B541-38E3-454D-A099-ED0C576AB03A}" destId="{5F5A335D-502D-4803-AD69-DA0C7A4F3A33}" srcOrd="2" destOrd="0" presId="urn:microsoft.com/office/officeart/2018/2/layout/IconLabelDescriptionList"/>
    <dgm:cxn modelId="{D65F2AA0-6D18-4075-9FD6-FE8BA91AF2DD}" type="presParOf" srcId="{5F5A335D-502D-4803-AD69-DA0C7A4F3A33}" destId="{6142C6C3-9266-4F02-AE7B-35188F985518}" srcOrd="0" destOrd="0" presId="urn:microsoft.com/office/officeart/2018/2/layout/IconLabelDescriptionList"/>
    <dgm:cxn modelId="{CBABFD01-7433-4B0F-AE36-D9F52DFD6ADF}" type="presParOf" srcId="{5F5A335D-502D-4803-AD69-DA0C7A4F3A33}" destId="{4FBEC6B3-E000-4D68-891A-EEAE59284D9F}" srcOrd="1" destOrd="0" presId="urn:microsoft.com/office/officeart/2018/2/layout/IconLabelDescriptionList"/>
    <dgm:cxn modelId="{B6652A57-57CE-49C8-B645-BA5301FF323E}" type="presParOf" srcId="{5F5A335D-502D-4803-AD69-DA0C7A4F3A33}" destId="{7FA6A6C2-3C8E-47C1-A902-705862D3ABD0}" srcOrd="2" destOrd="0" presId="urn:microsoft.com/office/officeart/2018/2/layout/IconLabelDescriptionList"/>
    <dgm:cxn modelId="{0762D92C-EA12-401B-9D1D-F2B7D3010E59}" type="presParOf" srcId="{5F5A335D-502D-4803-AD69-DA0C7A4F3A33}" destId="{7C213010-4641-4F0C-ACA5-312E922D1C34}" srcOrd="3" destOrd="0" presId="urn:microsoft.com/office/officeart/2018/2/layout/IconLabelDescriptionList"/>
    <dgm:cxn modelId="{B4AC2AE7-3EE3-467E-8B56-E6C6B9AF7FEE}" type="presParOf" srcId="{5F5A335D-502D-4803-AD69-DA0C7A4F3A33}" destId="{DEB1C863-713B-4DE7-910C-BDFC8050B1B6}" srcOrd="4" destOrd="0" presId="urn:microsoft.com/office/officeart/2018/2/layout/IconLabelDescrip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E8FD1B-2237-45F8-81D9-5A6E8F54134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C3C929E-DB3B-4034-ADEE-4D737926AB98}">
      <dgm:prSet custT="1"/>
      <dgm:spPr/>
      <dgm:t>
        <a:bodyPr/>
        <a:lstStyle/>
        <a:p>
          <a:pPr algn="just"/>
          <a:r>
            <a:rPr lang="es-ES" sz="2800">
              <a:latin typeface="Montserrat Light" panose="00000400000000000000" pitchFamily="2" charset="0"/>
            </a:rPr>
            <a:t>1. Se presenta la propuesta del Plan de Apoyo a los Despachos Jurisdiccionales por parte del Centro de Conciliación para valoración de la Comisión de la Resolución Alternativa de Conflictos, de previo a someterlo a consulta a las comisiones jurisdiccionales, para su posterior remisión y valoración por parte del Consejo Superior y Corte Plena.</a:t>
          </a:r>
          <a:endParaRPr lang="en-US" sz="2800">
            <a:latin typeface="Montserrat Light" panose="00000400000000000000" pitchFamily="2" charset="0"/>
          </a:endParaRPr>
        </a:p>
      </dgm:t>
    </dgm:pt>
    <dgm:pt modelId="{615DC15A-3D7B-4EA0-A83E-F67FADE1F9B9}" type="parTrans" cxnId="{59B86B0E-3985-4692-80D2-454C30457001}">
      <dgm:prSet/>
      <dgm:spPr/>
      <dgm:t>
        <a:bodyPr/>
        <a:lstStyle/>
        <a:p>
          <a:pPr algn="just"/>
          <a:endParaRPr lang="en-US" sz="1600">
            <a:latin typeface="Montserrat Light" panose="00000400000000000000" pitchFamily="2" charset="0"/>
          </a:endParaRPr>
        </a:p>
      </dgm:t>
    </dgm:pt>
    <dgm:pt modelId="{72A46F67-7084-4FB8-B41B-46CA0311D4E3}" type="sibTrans" cxnId="{59B86B0E-3985-4692-80D2-454C30457001}">
      <dgm:prSet/>
      <dgm:spPr/>
      <dgm:t>
        <a:bodyPr/>
        <a:lstStyle/>
        <a:p>
          <a:pPr algn="just"/>
          <a:endParaRPr lang="en-US" sz="1600">
            <a:latin typeface="Montserrat Light" panose="00000400000000000000" pitchFamily="2" charset="0"/>
          </a:endParaRPr>
        </a:p>
      </dgm:t>
    </dgm:pt>
    <dgm:pt modelId="{E226FACD-8CE8-4150-9E99-E371F7936102}">
      <dgm:prSet custT="1"/>
      <dgm:spPr/>
      <dgm:t>
        <a:bodyPr/>
        <a:lstStyle/>
        <a:p>
          <a:pPr algn="just"/>
          <a:r>
            <a:rPr lang="es-CR" sz="2800">
              <a:latin typeface="Montserrat Light" panose="00000400000000000000" pitchFamily="2" charset="0"/>
            </a:rPr>
            <a:t>2. Una vez validado el procedimiento por parte de las comisiones jurisdiccionales,  será comunicado al Consejo Superior, con propuesta de circular para que sea comunicado a las oficinas y los despachos judiciales para iniciar su aplicación a partir del último trimestre de 2023 para iniciar en el 2024 con la ejecución del primer plan de apoyo bajo este procedimiento.  </a:t>
          </a:r>
          <a:endParaRPr lang="en-US" sz="2800">
            <a:latin typeface="Montserrat Light" panose="00000400000000000000" pitchFamily="2" charset="0"/>
          </a:endParaRPr>
        </a:p>
      </dgm:t>
    </dgm:pt>
    <dgm:pt modelId="{E9779C17-8D79-4B35-96F4-E85CB26B636C}" type="parTrans" cxnId="{97F2BD55-D911-4F4B-B64D-1957FFFC9637}">
      <dgm:prSet/>
      <dgm:spPr/>
      <dgm:t>
        <a:bodyPr/>
        <a:lstStyle/>
        <a:p>
          <a:pPr algn="just"/>
          <a:endParaRPr lang="en-US" sz="1600">
            <a:latin typeface="Montserrat Light" panose="00000400000000000000" pitchFamily="2" charset="0"/>
          </a:endParaRPr>
        </a:p>
      </dgm:t>
    </dgm:pt>
    <dgm:pt modelId="{E8451CD0-D5DF-4056-8B50-D62E135EAA48}" type="sibTrans" cxnId="{97F2BD55-D911-4F4B-B64D-1957FFFC9637}">
      <dgm:prSet/>
      <dgm:spPr/>
      <dgm:t>
        <a:bodyPr/>
        <a:lstStyle/>
        <a:p>
          <a:pPr algn="just"/>
          <a:endParaRPr lang="en-US" sz="1600">
            <a:latin typeface="Montserrat Light" panose="00000400000000000000" pitchFamily="2" charset="0"/>
          </a:endParaRPr>
        </a:p>
      </dgm:t>
    </dgm:pt>
    <dgm:pt modelId="{95205964-8247-4F7C-B4EC-9748C41F962C}" type="pres">
      <dgm:prSet presAssocID="{91E8FD1B-2237-45F8-81D9-5A6E8F541342}" presName="hierChild1" presStyleCnt="0">
        <dgm:presLayoutVars>
          <dgm:chPref val="1"/>
          <dgm:dir/>
          <dgm:animOne val="branch"/>
          <dgm:animLvl val="lvl"/>
          <dgm:resizeHandles/>
        </dgm:presLayoutVars>
      </dgm:prSet>
      <dgm:spPr/>
    </dgm:pt>
    <dgm:pt modelId="{A925DBB8-95D3-42A7-A76F-0E2955D7B205}" type="pres">
      <dgm:prSet presAssocID="{2C3C929E-DB3B-4034-ADEE-4D737926AB98}" presName="hierRoot1" presStyleCnt="0"/>
      <dgm:spPr/>
    </dgm:pt>
    <dgm:pt modelId="{D9A3DE42-1B43-44E4-B44A-36C949781C88}" type="pres">
      <dgm:prSet presAssocID="{2C3C929E-DB3B-4034-ADEE-4D737926AB98}" presName="composite" presStyleCnt="0"/>
      <dgm:spPr/>
    </dgm:pt>
    <dgm:pt modelId="{24112A87-2B94-4C0E-ACB3-31BA31A320C2}" type="pres">
      <dgm:prSet presAssocID="{2C3C929E-DB3B-4034-ADEE-4D737926AB98}" presName="background" presStyleLbl="node0" presStyleIdx="0" presStyleCnt="2"/>
      <dgm:spPr/>
    </dgm:pt>
    <dgm:pt modelId="{118DB17C-7120-41E7-B0E3-E8AFCCBFEA7E}" type="pres">
      <dgm:prSet presAssocID="{2C3C929E-DB3B-4034-ADEE-4D737926AB98}" presName="text" presStyleLbl="fgAcc0" presStyleIdx="0" presStyleCnt="2">
        <dgm:presLayoutVars>
          <dgm:chPref val="3"/>
        </dgm:presLayoutVars>
      </dgm:prSet>
      <dgm:spPr/>
    </dgm:pt>
    <dgm:pt modelId="{33449638-83F3-4260-8FAE-784BBBCC6332}" type="pres">
      <dgm:prSet presAssocID="{2C3C929E-DB3B-4034-ADEE-4D737926AB98}" presName="hierChild2" presStyleCnt="0"/>
      <dgm:spPr/>
    </dgm:pt>
    <dgm:pt modelId="{387D24C4-8AB2-4FD1-B841-D793B5D4AE76}" type="pres">
      <dgm:prSet presAssocID="{E226FACD-8CE8-4150-9E99-E371F7936102}" presName="hierRoot1" presStyleCnt="0"/>
      <dgm:spPr/>
    </dgm:pt>
    <dgm:pt modelId="{F865C5D2-93C2-4E6B-8BC7-A324E4716B22}" type="pres">
      <dgm:prSet presAssocID="{E226FACD-8CE8-4150-9E99-E371F7936102}" presName="composite" presStyleCnt="0"/>
      <dgm:spPr/>
    </dgm:pt>
    <dgm:pt modelId="{9FD5B7EE-020E-4E14-83CB-324628A92968}" type="pres">
      <dgm:prSet presAssocID="{E226FACD-8CE8-4150-9E99-E371F7936102}" presName="background" presStyleLbl="node0" presStyleIdx="1" presStyleCnt="2"/>
      <dgm:spPr/>
    </dgm:pt>
    <dgm:pt modelId="{46B6154F-3D35-4F8A-A39D-BC8F0145E4E4}" type="pres">
      <dgm:prSet presAssocID="{E226FACD-8CE8-4150-9E99-E371F7936102}" presName="text" presStyleLbl="fgAcc0" presStyleIdx="1" presStyleCnt="2">
        <dgm:presLayoutVars>
          <dgm:chPref val="3"/>
        </dgm:presLayoutVars>
      </dgm:prSet>
      <dgm:spPr/>
    </dgm:pt>
    <dgm:pt modelId="{9E4AC7C8-E55A-44F8-97AA-C96B0C1FB68E}" type="pres">
      <dgm:prSet presAssocID="{E226FACD-8CE8-4150-9E99-E371F7936102}" presName="hierChild2" presStyleCnt="0"/>
      <dgm:spPr/>
    </dgm:pt>
  </dgm:ptLst>
  <dgm:cxnLst>
    <dgm:cxn modelId="{59B86B0E-3985-4692-80D2-454C30457001}" srcId="{91E8FD1B-2237-45F8-81D9-5A6E8F541342}" destId="{2C3C929E-DB3B-4034-ADEE-4D737926AB98}" srcOrd="0" destOrd="0" parTransId="{615DC15A-3D7B-4EA0-A83E-F67FADE1F9B9}" sibTransId="{72A46F67-7084-4FB8-B41B-46CA0311D4E3}"/>
    <dgm:cxn modelId="{85ADBC61-735E-4CC3-85ED-EA9B1FD8313D}" type="presOf" srcId="{2C3C929E-DB3B-4034-ADEE-4D737926AB98}" destId="{118DB17C-7120-41E7-B0E3-E8AFCCBFEA7E}" srcOrd="0" destOrd="0" presId="urn:microsoft.com/office/officeart/2005/8/layout/hierarchy1"/>
    <dgm:cxn modelId="{97F2BD55-D911-4F4B-B64D-1957FFFC9637}" srcId="{91E8FD1B-2237-45F8-81D9-5A6E8F541342}" destId="{E226FACD-8CE8-4150-9E99-E371F7936102}" srcOrd="1" destOrd="0" parTransId="{E9779C17-8D79-4B35-96F4-E85CB26B636C}" sibTransId="{E8451CD0-D5DF-4056-8B50-D62E135EAA48}"/>
    <dgm:cxn modelId="{BB3B89BC-48DB-4893-AB3B-D82D5C653954}" type="presOf" srcId="{91E8FD1B-2237-45F8-81D9-5A6E8F541342}" destId="{95205964-8247-4F7C-B4EC-9748C41F962C}" srcOrd="0" destOrd="0" presId="urn:microsoft.com/office/officeart/2005/8/layout/hierarchy1"/>
    <dgm:cxn modelId="{806604FB-4469-4AAE-B24C-2E116D5B3453}" type="presOf" srcId="{E226FACD-8CE8-4150-9E99-E371F7936102}" destId="{46B6154F-3D35-4F8A-A39D-BC8F0145E4E4}" srcOrd="0" destOrd="0" presId="urn:microsoft.com/office/officeart/2005/8/layout/hierarchy1"/>
    <dgm:cxn modelId="{4DD3DE98-91F6-49AA-8B8F-BE557462BFEC}" type="presParOf" srcId="{95205964-8247-4F7C-B4EC-9748C41F962C}" destId="{A925DBB8-95D3-42A7-A76F-0E2955D7B205}" srcOrd="0" destOrd="0" presId="urn:microsoft.com/office/officeart/2005/8/layout/hierarchy1"/>
    <dgm:cxn modelId="{D782417E-F597-4B99-98B4-CD009F0CC407}" type="presParOf" srcId="{A925DBB8-95D3-42A7-A76F-0E2955D7B205}" destId="{D9A3DE42-1B43-44E4-B44A-36C949781C88}" srcOrd="0" destOrd="0" presId="urn:microsoft.com/office/officeart/2005/8/layout/hierarchy1"/>
    <dgm:cxn modelId="{86FB3701-0CC9-41AB-8831-4D55F650AE68}" type="presParOf" srcId="{D9A3DE42-1B43-44E4-B44A-36C949781C88}" destId="{24112A87-2B94-4C0E-ACB3-31BA31A320C2}" srcOrd="0" destOrd="0" presId="urn:microsoft.com/office/officeart/2005/8/layout/hierarchy1"/>
    <dgm:cxn modelId="{7AC3AAD7-DDD1-470A-B60E-4B4C556C0DD2}" type="presParOf" srcId="{D9A3DE42-1B43-44E4-B44A-36C949781C88}" destId="{118DB17C-7120-41E7-B0E3-E8AFCCBFEA7E}" srcOrd="1" destOrd="0" presId="urn:microsoft.com/office/officeart/2005/8/layout/hierarchy1"/>
    <dgm:cxn modelId="{A39FB620-7309-4F32-99C5-B69C02EE5FFF}" type="presParOf" srcId="{A925DBB8-95D3-42A7-A76F-0E2955D7B205}" destId="{33449638-83F3-4260-8FAE-784BBBCC6332}" srcOrd="1" destOrd="0" presId="urn:microsoft.com/office/officeart/2005/8/layout/hierarchy1"/>
    <dgm:cxn modelId="{3407C4E3-EF4B-41ED-AB3D-831A58D32640}" type="presParOf" srcId="{95205964-8247-4F7C-B4EC-9748C41F962C}" destId="{387D24C4-8AB2-4FD1-B841-D793B5D4AE76}" srcOrd="1" destOrd="0" presId="urn:microsoft.com/office/officeart/2005/8/layout/hierarchy1"/>
    <dgm:cxn modelId="{F12C6CC8-7935-4DAD-A7B6-2E7B2AD4C4E4}" type="presParOf" srcId="{387D24C4-8AB2-4FD1-B841-D793B5D4AE76}" destId="{F865C5D2-93C2-4E6B-8BC7-A324E4716B22}" srcOrd="0" destOrd="0" presId="urn:microsoft.com/office/officeart/2005/8/layout/hierarchy1"/>
    <dgm:cxn modelId="{2D9CE808-1945-460C-9EF1-F7BD55AD4FCE}" type="presParOf" srcId="{F865C5D2-93C2-4E6B-8BC7-A324E4716B22}" destId="{9FD5B7EE-020E-4E14-83CB-324628A92968}" srcOrd="0" destOrd="0" presId="urn:microsoft.com/office/officeart/2005/8/layout/hierarchy1"/>
    <dgm:cxn modelId="{9D5EB282-5373-42FA-A745-CE2241C11621}" type="presParOf" srcId="{F865C5D2-93C2-4E6B-8BC7-A324E4716B22}" destId="{46B6154F-3D35-4F8A-A39D-BC8F0145E4E4}" srcOrd="1" destOrd="0" presId="urn:microsoft.com/office/officeart/2005/8/layout/hierarchy1"/>
    <dgm:cxn modelId="{C32B39C0-E513-4AD5-9B1A-B999291BA81C}" type="presParOf" srcId="{387D24C4-8AB2-4FD1-B841-D793B5D4AE76}" destId="{9E4AC7C8-E55A-44F8-97AA-C96B0C1FB68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444B7-3C07-497C-B244-A129FA41E9E5}">
      <dsp:nvSpPr>
        <dsp:cNvPr id="0" name=""/>
        <dsp:cNvSpPr/>
      </dsp:nvSpPr>
      <dsp:spPr>
        <a:xfrm>
          <a:off x="0" y="3354"/>
          <a:ext cx="1639765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E4D1E2C-ACF4-4660-B6E3-D7ADC927BDAB}">
      <dsp:nvSpPr>
        <dsp:cNvPr id="0" name=""/>
        <dsp:cNvSpPr/>
      </dsp:nvSpPr>
      <dsp:spPr>
        <a:xfrm>
          <a:off x="0" y="3354"/>
          <a:ext cx="16397654" cy="1143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s-CR" sz="1500" b="1" kern="1200" cap="none" spc="30">
              <a:effectLst/>
              <a:latin typeface="Montserrat Light Bold" panose="020B0604020202020204" charset="0"/>
            </a:rPr>
            <a:t>1.Recomendaciones o solicitudes efectuadas por parte de Corte Plena o bien del Consejo Superior en cuanto al universo de casos posibles de resolver por la vía alterna de conflictos para contribuir con la labor de planeación y proyección del apoyo que brindará el Centro de Conciliación. </a:t>
          </a:r>
        </a:p>
      </dsp:txBody>
      <dsp:txXfrm>
        <a:off x="0" y="3354"/>
        <a:ext cx="16397654" cy="1143848"/>
      </dsp:txXfrm>
    </dsp:sp>
    <dsp:sp modelId="{D52A7F18-D576-40A1-9A99-8A7F7A889AE0}">
      <dsp:nvSpPr>
        <dsp:cNvPr id="0" name=""/>
        <dsp:cNvSpPr/>
      </dsp:nvSpPr>
      <dsp:spPr>
        <a:xfrm>
          <a:off x="0" y="1147202"/>
          <a:ext cx="1639765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637F383-D0A6-452D-89F8-25104247013B}">
      <dsp:nvSpPr>
        <dsp:cNvPr id="0" name=""/>
        <dsp:cNvSpPr/>
      </dsp:nvSpPr>
      <dsp:spPr>
        <a:xfrm>
          <a:off x="0" y="1147202"/>
          <a:ext cx="16397654" cy="1143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s-CR" sz="1500" b="1" kern="1200" cap="none" spc="30">
              <a:effectLst/>
              <a:latin typeface="Montserrat Light Bold" panose="020B0604020202020204" charset="0"/>
            </a:rPr>
            <a:t>2.Identificación de materias y despachos con agendas a más largo plazo de señalamiento en audiencias de conciliación o aquellas que apliquen algún mecanismo de resolución alternativa de conflictos, la cantidad de expedientes pendientes de señalamiento, así como las cargas de trabajo del despacho. Asimismo, se podrá incorporar el análisis de las otras variables que dispone la herramienta del Balance General Interactivo de la Dirección de Planificación en este análisis.</a:t>
          </a:r>
        </a:p>
      </dsp:txBody>
      <dsp:txXfrm>
        <a:off x="0" y="1147202"/>
        <a:ext cx="16397654" cy="1143848"/>
      </dsp:txXfrm>
    </dsp:sp>
    <dsp:sp modelId="{098073C7-48BF-49D8-A325-F77D225DA082}">
      <dsp:nvSpPr>
        <dsp:cNvPr id="0" name=""/>
        <dsp:cNvSpPr/>
      </dsp:nvSpPr>
      <dsp:spPr>
        <a:xfrm>
          <a:off x="0" y="2291050"/>
          <a:ext cx="1639765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BCABCA9-4A94-4828-8586-EB5286789111}">
      <dsp:nvSpPr>
        <dsp:cNvPr id="0" name=""/>
        <dsp:cNvSpPr/>
      </dsp:nvSpPr>
      <dsp:spPr>
        <a:xfrm>
          <a:off x="0" y="2291050"/>
          <a:ext cx="16397654" cy="1143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s-CR" sz="1500" b="1" kern="1200" cap="none" spc="30">
              <a:effectLst/>
              <a:latin typeface="Montserrat Light Bold" panose="020B0604020202020204" charset="0"/>
            </a:rPr>
            <a:t>3.Análisis de los indicadores de gestión de los despachos y oficinas del Circuito Judicial a partir del Modelo de Seguimiento y Sostenibilidad, donde es posible la identificación de alertas de oportunidad de mejora y/o atraso a pesar del cumplimiento de cargas de trabajo. La priorización de los despachos se efectuará en coordinación con la persona profesional de la Dirección de Planificación quienes además cuentan con el Modelo de Análisis Integral de la Gestión de las oficinas y despachos Judiciales, o bien con las Administraciones Regionales en aquellos circuitos donde esté disponible el profesional en planificación destacado en el Modelo de Seguimiento y Sostenibilidad. </a:t>
          </a:r>
        </a:p>
      </dsp:txBody>
      <dsp:txXfrm>
        <a:off x="0" y="2291050"/>
        <a:ext cx="16397654" cy="1143848"/>
      </dsp:txXfrm>
    </dsp:sp>
    <dsp:sp modelId="{05D153BA-B85B-426E-9E44-CC9FC7C215A8}">
      <dsp:nvSpPr>
        <dsp:cNvPr id="0" name=""/>
        <dsp:cNvSpPr/>
      </dsp:nvSpPr>
      <dsp:spPr>
        <a:xfrm>
          <a:off x="0" y="3434898"/>
          <a:ext cx="1639765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15AADE2-4A3C-426B-87C5-788DF04BB04C}">
      <dsp:nvSpPr>
        <dsp:cNvPr id="0" name=""/>
        <dsp:cNvSpPr/>
      </dsp:nvSpPr>
      <dsp:spPr>
        <a:xfrm>
          <a:off x="0" y="3434898"/>
          <a:ext cx="16397654" cy="1143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s-CR" sz="1500" b="1" kern="1200" cap="none" spc="30">
              <a:effectLst/>
              <a:latin typeface="Montserrat Light Bold" panose="020B0604020202020204" charset="0"/>
            </a:rPr>
            <a:t>4.Solicitudes, respuestas y/o recomendaciones emitidas por las Comisiones Jurisdiccionales en cuanto al universo de casos posibles de resolver por la vía alterna de conflictos para contribuir con la labor de planeación y proyección del apoyo que brindará el Centro de Conciliación.</a:t>
          </a:r>
        </a:p>
      </dsp:txBody>
      <dsp:txXfrm>
        <a:off x="0" y="3434898"/>
        <a:ext cx="16397654" cy="1143848"/>
      </dsp:txXfrm>
    </dsp:sp>
    <dsp:sp modelId="{2E452FAC-612B-4634-9AF9-720E9E2675E0}">
      <dsp:nvSpPr>
        <dsp:cNvPr id="0" name=""/>
        <dsp:cNvSpPr/>
      </dsp:nvSpPr>
      <dsp:spPr>
        <a:xfrm>
          <a:off x="0" y="4578746"/>
          <a:ext cx="1639765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8CAED57-5DA0-48A6-936E-66FEE76143CB}">
      <dsp:nvSpPr>
        <dsp:cNvPr id="0" name=""/>
        <dsp:cNvSpPr/>
      </dsp:nvSpPr>
      <dsp:spPr>
        <a:xfrm>
          <a:off x="0" y="4578746"/>
          <a:ext cx="16397654" cy="1143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s-CR" sz="1500" b="1" kern="1200" cap="none" spc="30">
              <a:effectLst/>
              <a:latin typeface="Montserrat Light Bold" panose="020B0604020202020204" charset="0"/>
            </a:rPr>
            <a:t>5.Propuestas y/o solicitudes por parte de las Oficinas de Justicia Restaurativa y la Oficina de Justicia Alternativa del Ministerio Público.</a:t>
          </a:r>
        </a:p>
      </dsp:txBody>
      <dsp:txXfrm>
        <a:off x="0" y="4578746"/>
        <a:ext cx="16397654" cy="1143848"/>
      </dsp:txXfrm>
    </dsp:sp>
    <dsp:sp modelId="{D376D08F-2FD2-4741-BD45-EED8C971A78C}">
      <dsp:nvSpPr>
        <dsp:cNvPr id="0" name=""/>
        <dsp:cNvSpPr/>
      </dsp:nvSpPr>
      <dsp:spPr>
        <a:xfrm>
          <a:off x="0" y="5722594"/>
          <a:ext cx="1639765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1180ED-1504-4780-9801-FF3B292D638C}">
      <dsp:nvSpPr>
        <dsp:cNvPr id="0" name=""/>
        <dsp:cNvSpPr/>
      </dsp:nvSpPr>
      <dsp:spPr>
        <a:xfrm>
          <a:off x="0" y="5722594"/>
          <a:ext cx="16397654" cy="1143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s-CR" sz="1500" b="1" kern="1200" cap="none" spc="30">
              <a:effectLst/>
              <a:latin typeface="Montserrat Light Bold" panose="020B0604020202020204" charset="0"/>
            </a:rPr>
            <a:t>6.Propuestas y/o solicitudes por parte de los despachos y/o oficinas judiciales.</a:t>
          </a:r>
          <a:r>
            <a:rPr lang="es-CR" sz="1500" b="1" strike="sngStrike" kern="1200" cap="none" spc="30">
              <a:effectLst/>
              <a:latin typeface="Montserrat Light Bold" panose="020B0604020202020204" charset="0"/>
            </a:rPr>
            <a:t> </a:t>
          </a:r>
          <a:endParaRPr lang="es-CR" sz="1500" b="1" kern="1200" cap="none" spc="30">
            <a:effectLst/>
            <a:latin typeface="Montserrat Light Bold" panose="020B0604020202020204" charset="0"/>
            <a:ea typeface="Times New Roman" panose="02020603050405020304" pitchFamily="18" charset="0"/>
            <a:cs typeface="Times New Roman" panose="02020603050405020304" pitchFamily="18" charset="0"/>
          </a:endParaRPr>
        </a:p>
      </dsp:txBody>
      <dsp:txXfrm>
        <a:off x="0" y="5722594"/>
        <a:ext cx="16397654" cy="1143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F037F-5265-4030-973E-22344D0C5C83}">
      <dsp:nvSpPr>
        <dsp:cNvPr id="0" name=""/>
        <dsp:cNvSpPr/>
      </dsp:nvSpPr>
      <dsp:spPr>
        <a:xfrm>
          <a:off x="5638794" y="84788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04FDA-38D7-471C-9BAF-8B56F72207DE}">
      <dsp:nvSpPr>
        <dsp:cNvPr id="0" name=""/>
        <dsp:cNvSpPr/>
      </dsp:nvSpPr>
      <dsp:spPr>
        <a:xfrm>
          <a:off x="343800" y="231519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s-ES" sz="3600" kern="1200">
              <a:latin typeface="Montserrat Light Bold" panose="020B0604020202020204" charset="0"/>
              <a:cs typeface="Arial" panose="020B0604020202020204" pitchFamily="34" charset="0"/>
            </a:rPr>
            <a:t>1</a:t>
          </a:r>
          <a:endParaRPr lang="es-CR" sz="3600" kern="1200">
            <a:latin typeface="Montserrat Light Bold" panose="020B0604020202020204" charset="0"/>
            <a:cs typeface="Arial" panose="020B0604020202020204" pitchFamily="34" charset="0"/>
          </a:endParaRPr>
        </a:p>
      </dsp:txBody>
      <dsp:txXfrm>
        <a:off x="343800" y="2315192"/>
        <a:ext cx="4320000" cy="648000"/>
      </dsp:txXfrm>
    </dsp:sp>
    <dsp:sp modelId="{22F8EE55-D976-460D-857F-942067C71392}">
      <dsp:nvSpPr>
        <dsp:cNvPr id="0" name=""/>
        <dsp:cNvSpPr/>
      </dsp:nvSpPr>
      <dsp:spPr>
        <a:xfrm>
          <a:off x="343800" y="3049139"/>
          <a:ext cx="4320000" cy="1866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55650">
            <a:lnSpc>
              <a:spcPct val="100000"/>
            </a:lnSpc>
            <a:spcBef>
              <a:spcPct val="0"/>
            </a:spcBef>
            <a:spcAft>
              <a:spcPct val="35000"/>
            </a:spcAft>
            <a:buNone/>
          </a:pPr>
          <a:r>
            <a:rPr lang="es-CR" sz="1700" kern="1200">
              <a:latin typeface="Montserrat Light Bold" panose="020B0604020202020204" charset="0"/>
              <a:cs typeface="Arial" panose="020B0604020202020204" pitchFamily="34" charset="0"/>
            </a:rPr>
            <a:t> Cada Sede del Centro de Conciliación junto con el Coordinador General, efectuará el respectivo análisis de los criterios de priorización de despachos y/o oficinas para el Plan de Trabajo, el cual se realizará de manera anual en el último cuatrimestre de cada año. </a:t>
          </a:r>
        </a:p>
      </dsp:txBody>
      <dsp:txXfrm>
        <a:off x="343800" y="3049139"/>
        <a:ext cx="4320000" cy="1866627"/>
      </dsp:txXfrm>
    </dsp:sp>
    <dsp:sp modelId="{6142C6C3-9266-4F02-AE7B-35188F985518}">
      <dsp:nvSpPr>
        <dsp:cNvPr id="0" name=""/>
        <dsp:cNvSpPr/>
      </dsp:nvSpPr>
      <dsp:spPr>
        <a:xfrm>
          <a:off x="363188" y="879362"/>
          <a:ext cx="1512000" cy="151200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A6A6C2-3C8E-47C1-A902-705862D3ABD0}">
      <dsp:nvSpPr>
        <dsp:cNvPr id="0" name=""/>
        <dsp:cNvSpPr/>
      </dsp:nvSpPr>
      <dsp:spPr>
        <a:xfrm>
          <a:off x="5419800" y="231519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s-ES" sz="3600" kern="1200">
              <a:latin typeface="Montserrat Light Bold" panose="020B0604020202020204" charset="0"/>
              <a:cs typeface="Arial" panose="020B0604020202020204" pitchFamily="34" charset="0"/>
            </a:rPr>
            <a:t>2</a:t>
          </a:r>
          <a:endParaRPr lang="es-CR" sz="3600" kern="1200">
            <a:latin typeface="Montserrat Light Bold" panose="020B0604020202020204" charset="0"/>
            <a:cs typeface="Arial" panose="020B0604020202020204" pitchFamily="34" charset="0"/>
          </a:endParaRPr>
        </a:p>
      </dsp:txBody>
      <dsp:txXfrm>
        <a:off x="5419800" y="2315192"/>
        <a:ext cx="4320000" cy="648000"/>
      </dsp:txXfrm>
    </dsp:sp>
    <dsp:sp modelId="{DEB1C863-713B-4DE7-910C-BDFC8050B1B6}">
      <dsp:nvSpPr>
        <dsp:cNvPr id="0" name=""/>
        <dsp:cNvSpPr/>
      </dsp:nvSpPr>
      <dsp:spPr>
        <a:xfrm>
          <a:off x="5486414" y="2986365"/>
          <a:ext cx="4320000" cy="1866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55650">
            <a:lnSpc>
              <a:spcPct val="100000"/>
            </a:lnSpc>
            <a:spcBef>
              <a:spcPct val="0"/>
            </a:spcBef>
            <a:spcAft>
              <a:spcPct val="35000"/>
            </a:spcAft>
            <a:buNone/>
          </a:pPr>
          <a:r>
            <a:rPr lang="es-CR" sz="1700" kern="1200">
              <a:latin typeface="Montserrat Light Bold" panose="020B0604020202020204" charset="0"/>
              <a:cs typeface="Arial" panose="020B0604020202020204" pitchFamily="34" charset="0"/>
            </a:rPr>
            <a:t>Una vez identificados los despachos u oficinas definidas a partir de los Criterios de Priorización, se completarán por un </a:t>
          </a:r>
          <a:r>
            <a:rPr lang="es-CR" sz="1700" i="1" kern="1200">
              <a:latin typeface="Montserrat Light Bold" panose="020B0604020202020204" charset="0"/>
              <a:cs typeface="Arial" panose="020B0604020202020204" pitchFamily="34" charset="0"/>
            </a:rPr>
            <a:t>“Plan de Trabajo y Apoyo Anual/Semestral por parte del Centro de Conciliación”</a:t>
          </a:r>
          <a:r>
            <a:rPr lang="es-CR" sz="1700" kern="1200">
              <a:latin typeface="Montserrat Light Bold" panose="020B0604020202020204" charset="0"/>
              <a:cs typeface="Arial" panose="020B0604020202020204" pitchFamily="34" charset="0"/>
            </a:rPr>
            <a:t> donde se contendrá la siguiente información:</a:t>
          </a:r>
        </a:p>
      </dsp:txBody>
      <dsp:txXfrm>
        <a:off x="5486414" y="2986365"/>
        <a:ext cx="4320000" cy="1866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12A87-2B94-4C0E-ACB3-31BA31A320C2}">
      <dsp:nvSpPr>
        <dsp:cNvPr id="0" name=""/>
        <dsp:cNvSpPr/>
      </dsp:nvSpPr>
      <dsp:spPr>
        <a:xfrm>
          <a:off x="2000" y="166475"/>
          <a:ext cx="7023317" cy="44598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8DB17C-7120-41E7-B0E3-E8AFCCBFEA7E}">
      <dsp:nvSpPr>
        <dsp:cNvPr id="0" name=""/>
        <dsp:cNvSpPr/>
      </dsp:nvSpPr>
      <dsp:spPr>
        <a:xfrm>
          <a:off x="782369" y="907825"/>
          <a:ext cx="7023317" cy="44598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s-ES" sz="2800" kern="1200">
              <a:latin typeface="Montserrat Light" panose="00000400000000000000" pitchFamily="2" charset="0"/>
            </a:rPr>
            <a:t>1. Se presenta la propuesta del Plan de Apoyo a los Despachos Jurisdiccionales por parte del Centro de Conciliación para valoración de la Comisión de la Resolución Alternativa de Conflictos, de previo a someterlo a consulta a las comisiones jurisdiccionales, para su posterior remisión y valoración por parte del Consejo Superior y Corte Plena.</a:t>
          </a:r>
          <a:endParaRPr lang="en-US" sz="2800" kern="1200">
            <a:latin typeface="Montserrat Light" panose="00000400000000000000" pitchFamily="2" charset="0"/>
          </a:endParaRPr>
        </a:p>
      </dsp:txBody>
      <dsp:txXfrm>
        <a:off x="912992" y="1038448"/>
        <a:ext cx="6762071" cy="4198560"/>
      </dsp:txXfrm>
    </dsp:sp>
    <dsp:sp modelId="{9FD5B7EE-020E-4E14-83CB-324628A92968}">
      <dsp:nvSpPr>
        <dsp:cNvPr id="0" name=""/>
        <dsp:cNvSpPr/>
      </dsp:nvSpPr>
      <dsp:spPr>
        <a:xfrm>
          <a:off x="8586055" y="166475"/>
          <a:ext cx="7023317" cy="44598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6154F-3D35-4F8A-A39D-BC8F0145E4E4}">
      <dsp:nvSpPr>
        <dsp:cNvPr id="0" name=""/>
        <dsp:cNvSpPr/>
      </dsp:nvSpPr>
      <dsp:spPr>
        <a:xfrm>
          <a:off x="9366424" y="907825"/>
          <a:ext cx="7023317" cy="44598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s-CR" sz="2800" kern="1200">
              <a:latin typeface="Montserrat Light" panose="00000400000000000000" pitchFamily="2" charset="0"/>
            </a:rPr>
            <a:t>2. Una vez validado el procedimiento por parte de las comisiones jurisdiccionales,  será comunicado al Consejo Superior, con propuesta de circular para que sea comunicado a las oficinas y los despachos judiciales para iniciar su aplicación a partir del último trimestre de 2023 para iniciar en el 2024 con la ejecución del primer plan de apoyo bajo este procedimiento.  </a:t>
          </a:r>
          <a:endParaRPr lang="en-US" sz="2800" kern="1200">
            <a:latin typeface="Montserrat Light" panose="00000400000000000000" pitchFamily="2" charset="0"/>
          </a:endParaRPr>
        </a:p>
      </dsp:txBody>
      <dsp:txXfrm>
        <a:off x="9497047" y="1038448"/>
        <a:ext cx="6762071" cy="41985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BE768-B771-4A0A-90AB-427C43226E77}" type="datetimeFigureOut">
              <a:rPr lang="es-CR" smtClean="0"/>
              <a:t>14/7/2023</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B11DA-3170-4A35-A529-9CC49BFE029E}" type="slidenum">
              <a:rPr lang="es-CR" smtClean="0"/>
              <a:t>‹Nº›</a:t>
            </a:fld>
            <a:endParaRPr lang="es-CR"/>
          </a:p>
        </p:txBody>
      </p:sp>
    </p:spTree>
    <p:extLst>
      <p:ext uri="{BB962C8B-B14F-4D97-AF65-F5344CB8AC3E}">
        <p14:creationId xmlns:p14="http://schemas.microsoft.com/office/powerpoint/2010/main" val="173490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cs typeface="Calibri"/>
            </a:endParaRPr>
          </a:p>
        </p:txBody>
      </p:sp>
      <p:sp>
        <p:nvSpPr>
          <p:cNvPr id="4" name="Marcador de número de diapositiva 3"/>
          <p:cNvSpPr>
            <a:spLocks noGrp="1"/>
          </p:cNvSpPr>
          <p:nvPr>
            <p:ph type="sldNum" sz="quarter" idx="5"/>
          </p:nvPr>
        </p:nvSpPr>
        <p:spPr/>
        <p:txBody>
          <a:bodyPr/>
          <a:lstStyle/>
          <a:p>
            <a:fld id="{DCAB11DA-3170-4A35-A529-9CC49BFE029E}" type="slidenum">
              <a:rPr lang="es-CR" smtClean="0"/>
              <a:t>1</a:t>
            </a:fld>
            <a:endParaRPr lang="es-CR"/>
          </a:p>
        </p:txBody>
      </p:sp>
    </p:spTree>
    <p:extLst>
      <p:ext uri="{BB962C8B-B14F-4D97-AF65-F5344CB8AC3E}">
        <p14:creationId xmlns:p14="http://schemas.microsoft.com/office/powerpoint/2010/main" val="343182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DCAB11DA-3170-4A35-A529-9CC49BFE029E}" type="slidenum">
              <a:rPr lang="es-CR" smtClean="0"/>
              <a:t>2</a:t>
            </a:fld>
            <a:endParaRPr lang="es-CR"/>
          </a:p>
        </p:txBody>
      </p:sp>
    </p:spTree>
    <p:extLst>
      <p:ext uri="{BB962C8B-B14F-4D97-AF65-F5344CB8AC3E}">
        <p14:creationId xmlns:p14="http://schemas.microsoft.com/office/powerpoint/2010/main" val="417278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cs typeface="Calibri"/>
            </a:endParaRPr>
          </a:p>
        </p:txBody>
      </p:sp>
      <p:sp>
        <p:nvSpPr>
          <p:cNvPr id="4" name="Marcador de número de diapositiva 3"/>
          <p:cNvSpPr>
            <a:spLocks noGrp="1"/>
          </p:cNvSpPr>
          <p:nvPr>
            <p:ph type="sldNum" sz="quarter" idx="5"/>
          </p:nvPr>
        </p:nvSpPr>
        <p:spPr/>
        <p:txBody>
          <a:bodyPr/>
          <a:lstStyle/>
          <a:p>
            <a:fld id="{DCAB11DA-3170-4A35-A529-9CC49BFE029E}" type="slidenum">
              <a:rPr lang="es-CR" smtClean="0"/>
              <a:t>7</a:t>
            </a:fld>
            <a:endParaRPr lang="es-CR"/>
          </a:p>
        </p:txBody>
      </p:sp>
    </p:spTree>
    <p:extLst>
      <p:ext uri="{BB962C8B-B14F-4D97-AF65-F5344CB8AC3E}">
        <p14:creationId xmlns:p14="http://schemas.microsoft.com/office/powerpoint/2010/main" val="306830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package" Target="../embeddings/Microsoft_Excel_Worksheet.xlsx"/><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5.wmf"/><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1.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7C1487-11F5-DBA1-4AB4-8B17684C335A}"/>
              </a:ext>
            </a:extLst>
          </p:cNvPr>
          <p:cNvPicPr>
            <a:picLocks noChangeAspect="1"/>
          </p:cNvPicPr>
          <p:nvPr/>
        </p:nvPicPr>
        <p:blipFill>
          <a:blip r:embed="rId3"/>
          <a:stretch>
            <a:fillRect/>
          </a:stretch>
        </p:blipFill>
        <p:spPr>
          <a:xfrm>
            <a:off x="10036948" y="7688681"/>
            <a:ext cx="2361107" cy="2184826"/>
          </a:xfrm>
          <a:prstGeom prst="rect">
            <a:avLst/>
          </a:prstGeom>
        </p:spPr>
      </p:pic>
      <p:pic>
        <p:nvPicPr>
          <p:cNvPr id="3" name="Picture 4" descr="Centro de Conciliación - Bienvenida">
            <a:extLst>
              <a:ext uri="{FF2B5EF4-FFF2-40B4-BE49-F238E27FC236}">
                <a16:creationId xmlns:a16="http://schemas.microsoft.com/office/drawing/2014/main" id="{D8DEEB32-111D-18BF-8F69-981F30CD3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456" y="7688681"/>
            <a:ext cx="2361108" cy="207918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8B108124-5BC8-C39B-22D3-0317892AF1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2375" y="8353399"/>
            <a:ext cx="316819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B16FF31D-7526-8B9E-9248-44EA0F37A8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95930" y="611480"/>
            <a:ext cx="3192910" cy="1324743"/>
          </a:xfrm>
          <a:prstGeom prst="rect">
            <a:avLst/>
          </a:prstGeom>
        </p:spPr>
      </p:pic>
      <p:sp>
        <p:nvSpPr>
          <p:cNvPr id="6" name="TextBox 5">
            <a:extLst>
              <a:ext uri="{FF2B5EF4-FFF2-40B4-BE49-F238E27FC236}">
                <a16:creationId xmlns:a16="http://schemas.microsoft.com/office/drawing/2014/main" id="{19F4214A-9B90-51C4-97E3-DEAAAFD16F27}"/>
              </a:ext>
            </a:extLst>
          </p:cNvPr>
          <p:cNvSpPr txBox="1"/>
          <p:nvPr/>
        </p:nvSpPr>
        <p:spPr>
          <a:xfrm>
            <a:off x="1970313" y="605887"/>
            <a:ext cx="12115800" cy="5122362"/>
          </a:xfrm>
          <a:prstGeom prst="rect">
            <a:avLst/>
          </a:prstGeom>
        </p:spPr>
        <p:txBody>
          <a:bodyPr wrap="square" lIns="0" tIns="0" rIns="0" bIns="0" rtlCol="0" anchor="t">
            <a:spAutoFit/>
          </a:bodyPr>
          <a:lstStyle/>
          <a:p>
            <a:r>
              <a:rPr lang="es-CR" sz="6600">
                <a:latin typeface="Montserrat Light Bold"/>
              </a:rPr>
              <a:t>Estrategia - </a:t>
            </a:r>
          </a:p>
          <a:p>
            <a:r>
              <a:rPr lang="es-CR" sz="6600">
                <a:latin typeface="Montserrat Light Bold"/>
              </a:rPr>
              <a:t>Plan de Apoyo a los Despachos Jurisdiccionales por parte del </a:t>
            </a:r>
          </a:p>
          <a:p>
            <a:r>
              <a:rPr lang="es-CR" sz="6600">
                <a:latin typeface="Montserrat Light Bold"/>
              </a:rPr>
              <a:t>Centro de Conciliación</a:t>
            </a:r>
          </a:p>
        </p:txBody>
      </p:sp>
      <p:cxnSp>
        <p:nvCxnSpPr>
          <p:cNvPr id="8" name="Conector recto 7">
            <a:extLst>
              <a:ext uri="{FF2B5EF4-FFF2-40B4-BE49-F238E27FC236}">
                <a16:creationId xmlns:a16="http://schemas.microsoft.com/office/drawing/2014/main" id="{31F8225A-7B82-8C6D-6C66-43E0DA0741FB}"/>
              </a:ext>
            </a:extLst>
          </p:cNvPr>
          <p:cNvCxnSpPr/>
          <p:nvPr/>
        </p:nvCxnSpPr>
        <p:spPr>
          <a:xfrm>
            <a:off x="914400" y="770757"/>
            <a:ext cx="0" cy="7957516"/>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26" name="Picture 2" descr="Mecanismos Alternativos de Resolución de C...- Mind Map">
            <a:extLst>
              <a:ext uri="{FF2B5EF4-FFF2-40B4-BE49-F238E27FC236}">
                <a16:creationId xmlns:a16="http://schemas.microsoft.com/office/drawing/2014/main" id="{9563730D-5F4F-9804-FA54-CBCF1C23364E}"/>
              </a:ext>
            </a:extLst>
          </p:cNvPr>
          <p:cNvPicPr>
            <a:picLocks noChangeAspect="1" noChangeArrowheads="1"/>
          </p:cNvPicPr>
          <p:nvPr/>
        </p:nvPicPr>
        <p:blipFill>
          <a:blip r:embed="rId7" cstate="print">
            <a:alphaModFix amt="86000"/>
            <a:extLst>
              <a:ext uri="{BEBA8EAE-BF5A-486C-A8C5-ECC9F3942E4B}">
                <a14:imgProps xmlns:a14="http://schemas.microsoft.com/office/drawing/2010/main">
                  <a14:imgLayer r:embed="rId8">
                    <a14:imgEffect>
                      <a14:colorTemperature colorTemp="5388"/>
                    </a14:imgEffect>
                    <a14:imgEffect>
                      <a14:saturation sat="104000"/>
                    </a14:imgEffect>
                  </a14:imgLayer>
                </a14:imgProps>
              </a:ext>
              <a:ext uri="{28A0092B-C50C-407E-A947-70E740481C1C}">
                <a14:useLocalDpi xmlns:a14="http://schemas.microsoft.com/office/drawing/2010/main" val="0"/>
              </a:ext>
            </a:extLst>
          </a:blip>
          <a:srcRect/>
          <a:stretch>
            <a:fillRect/>
          </a:stretch>
        </p:blipFill>
        <p:spPr bwMode="auto">
          <a:xfrm>
            <a:off x="13362610" y="6107849"/>
            <a:ext cx="4248555" cy="366001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B8CBFEF8-AA9D-E253-4BF3-B4DE8C102442}"/>
              </a:ext>
            </a:extLst>
          </p:cNvPr>
          <p:cNvSpPr/>
          <p:nvPr/>
        </p:nvSpPr>
        <p:spPr>
          <a:xfrm>
            <a:off x="17830800" y="2119497"/>
            <a:ext cx="1447793" cy="7291203"/>
          </a:xfrm>
          <a:prstGeom prst="rect">
            <a:avLst/>
          </a:prstGeom>
          <a:solidFill>
            <a:schemeClr val="accent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Rectángulo: esquinas redondeadas 6">
            <a:extLst>
              <a:ext uri="{FF2B5EF4-FFF2-40B4-BE49-F238E27FC236}">
                <a16:creationId xmlns:a16="http://schemas.microsoft.com/office/drawing/2014/main" id="{46133FED-16F4-E280-630A-A3C8B34421D6}"/>
              </a:ext>
            </a:extLst>
          </p:cNvPr>
          <p:cNvSpPr/>
          <p:nvPr/>
        </p:nvSpPr>
        <p:spPr>
          <a:xfrm>
            <a:off x="2817745" y="6323421"/>
            <a:ext cx="7951608" cy="10372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R" sz="2800">
                <a:latin typeface="Montserrat Light Bold" panose="020B0604020202020204" charset="0"/>
              </a:rPr>
              <a:t>Oficio 670-PLA-PE-2023 del 10 de Julio</a:t>
            </a:r>
          </a:p>
        </p:txBody>
      </p:sp>
    </p:spTree>
    <p:extLst>
      <p:ext uri="{BB962C8B-B14F-4D97-AF65-F5344CB8AC3E}">
        <p14:creationId xmlns:p14="http://schemas.microsoft.com/office/powerpoint/2010/main" val="35718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95203" cy="10287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702FA41-5E0D-3F2C-0523-B990CF5F4FEA}"/>
              </a:ext>
            </a:extLst>
          </p:cNvPr>
          <p:cNvSpPr>
            <a:spLocks noGrp="1"/>
          </p:cNvSpPr>
          <p:nvPr>
            <p:ph type="title"/>
          </p:nvPr>
        </p:nvSpPr>
        <p:spPr>
          <a:xfrm>
            <a:off x="1257300" y="547687"/>
            <a:ext cx="15773400" cy="1988345"/>
          </a:xfrm>
        </p:spPr>
        <p:txBody>
          <a:bodyPr vert="horz" lIns="91440" tIns="45720" rIns="91440" bIns="45720" rtlCol="0" anchor="ctr">
            <a:normAutofit/>
          </a:bodyPr>
          <a:lstStyle/>
          <a:p>
            <a:pPr algn="l">
              <a:lnSpc>
                <a:spcPct val="90000"/>
              </a:lnSpc>
            </a:pPr>
            <a:r>
              <a:rPr lang="en-US" err="1">
                <a:latin typeface="Montserrat Light Bold" panose="020B0604020202020204" charset="0"/>
              </a:rPr>
              <a:t>Criterios</a:t>
            </a:r>
            <a:r>
              <a:rPr lang="en-US">
                <a:latin typeface="Montserrat Light Bold" panose="020B0604020202020204" charset="0"/>
              </a:rPr>
              <a:t> de </a:t>
            </a:r>
            <a:r>
              <a:rPr lang="en-US" err="1">
                <a:latin typeface="Montserrat Light Bold" panose="020B0604020202020204" charset="0"/>
              </a:rPr>
              <a:t>Priorización</a:t>
            </a:r>
            <a:endParaRPr lang="en-US">
              <a:latin typeface="Montserrat Light Bold" panose="020B0604020202020204" charset="0"/>
            </a:endParaRPr>
          </a:p>
        </p:txBody>
      </p:sp>
      <p:graphicFrame>
        <p:nvGraphicFramePr>
          <p:cNvPr id="3" name="Diagrama 2">
            <a:extLst>
              <a:ext uri="{FF2B5EF4-FFF2-40B4-BE49-F238E27FC236}">
                <a16:creationId xmlns:a16="http://schemas.microsoft.com/office/drawing/2014/main" id="{29FA0D74-CC58-818D-5F3F-D5E8AC92F801}"/>
              </a:ext>
            </a:extLst>
          </p:cNvPr>
          <p:cNvGraphicFramePr/>
          <p:nvPr>
            <p:extLst>
              <p:ext uri="{D42A27DB-BD31-4B8C-83A1-F6EECF244321}">
                <p14:modId xmlns:p14="http://schemas.microsoft.com/office/powerpoint/2010/main" val="1363498732"/>
              </p:ext>
            </p:extLst>
          </p:nvPr>
        </p:nvGraphicFramePr>
        <p:xfrm>
          <a:off x="1257300" y="2738437"/>
          <a:ext cx="16397654" cy="6869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597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2488" y="782733"/>
            <a:ext cx="6894379" cy="9563336"/>
            <a:chOff x="0" y="0"/>
            <a:chExt cx="1815803" cy="2518739"/>
          </a:xfrm>
        </p:grpSpPr>
        <p:sp>
          <p:nvSpPr>
            <p:cNvPr id="3" name="Freeform 3"/>
            <p:cNvSpPr/>
            <p:nvPr/>
          </p:nvSpPr>
          <p:spPr>
            <a:xfrm>
              <a:off x="0" y="0"/>
              <a:ext cx="1815804" cy="2518739"/>
            </a:xfrm>
            <a:custGeom>
              <a:avLst/>
              <a:gdLst/>
              <a:ahLst/>
              <a:cxnLst/>
              <a:rect l="l" t="t" r="r" b="b"/>
              <a:pathLst>
                <a:path w="1815804" h="2518739">
                  <a:moveTo>
                    <a:pt x="0" y="0"/>
                  </a:moveTo>
                  <a:lnTo>
                    <a:pt x="1815804" y="0"/>
                  </a:lnTo>
                  <a:lnTo>
                    <a:pt x="1815804" y="2518739"/>
                  </a:lnTo>
                  <a:lnTo>
                    <a:pt x="0" y="2518739"/>
                  </a:lnTo>
                  <a:close/>
                </a:path>
              </a:pathLst>
            </a:custGeom>
            <a:solidFill>
              <a:srgbClr val="13547E"/>
            </a:solidFill>
            <a:ln>
              <a:noFill/>
            </a:ln>
          </p:spPr>
        </p:sp>
        <p:sp>
          <p:nvSpPr>
            <p:cNvPr id="4" name="TextBox 4"/>
            <p:cNvSpPr txBox="1"/>
            <p:nvPr/>
          </p:nvSpPr>
          <p:spPr>
            <a:xfrm>
              <a:off x="0" y="-47625"/>
              <a:ext cx="812800" cy="860425"/>
            </a:xfrm>
            <a:prstGeom prst="rect">
              <a:avLst/>
            </a:prstGeom>
          </p:spPr>
          <p:txBody>
            <a:bodyPr lIns="50800" tIns="50800" rIns="50800" bIns="50800" rtlCol="0" anchor="ctr"/>
            <a:lstStyle/>
            <a:p>
              <a:pPr marL="0" lvl="0" indent="0" algn="ctr">
                <a:lnSpc>
                  <a:spcPts val="2768"/>
                </a:lnSpc>
                <a:spcBef>
                  <a:spcPct val="0"/>
                </a:spcBef>
              </a:pPr>
              <a:endParaRPr/>
            </a:p>
          </p:txBody>
        </p:sp>
      </p:grpSp>
      <p:sp>
        <p:nvSpPr>
          <p:cNvPr id="12" name="CuadroTexto 11">
            <a:extLst>
              <a:ext uri="{FF2B5EF4-FFF2-40B4-BE49-F238E27FC236}">
                <a16:creationId xmlns:a16="http://schemas.microsoft.com/office/drawing/2014/main" id="{975F7D0F-EFD7-B694-511A-DE1AA2A36825}"/>
              </a:ext>
            </a:extLst>
          </p:cNvPr>
          <p:cNvSpPr txBox="1"/>
          <p:nvPr/>
        </p:nvSpPr>
        <p:spPr>
          <a:xfrm>
            <a:off x="533400" y="3543300"/>
            <a:ext cx="4820778" cy="4524315"/>
          </a:xfrm>
          <a:prstGeom prst="rect">
            <a:avLst/>
          </a:prstGeom>
          <a:noFill/>
        </p:spPr>
        <p:txBody>
          <a:bodyPr wrap="square">
            <a:spAutoFit/>
          </a:bodyPr>
          <a:lstStyle/>
          <a:p>
            <a:pPr algn="just"/>
            <a:r>
              <a:rPr lang="es-CR" sz="3600" b="1" kern="100">
                <a:solidFill>
                  <a:schemeClr val="bg1"/>
                </a:solidFill>
                <a:effectLst/>
                <a:latin typeface="Montserrat Light Bold" panose="020B0604020202020204" charset="0"/>
                <a:ea typeface="Times New Roman" panose="02020603050405020304" pitchFamily="18" charset="0"/>
                <a:cs typeface="Times New Roman" panose="02020603050405020304" pitchFamily="18" charset="0"/>
              </a:rPr>
              <a:t>Contando con dichos criterios, la elaboración de estos Planes de Apoyo Anuales contará con la definición de la siguiente ruta</a:t>
            </a:r>
            <a:endParaRPr lang="es-CR" sz="3600" b="1">
              <a:solidFill>
                <a:schemeClr val="bg1"/>
              </a:solidFill>
              <a:latin typeface="Montserrat Light Bold" panose="020B0604020202020204" charset="0"/>
            </a:endParaRPr>
          </a:p>
        </p:txBody>
      </p:sp>
      <p:graphicFrame>
        <p:nvGraphicFramePr>
          <p:cNvPr id="16" name="Tabla 15">
            <a:extLst>
              <a:ext uri="{FF2B5EF4-FFF2-40B4-BE49-F238E27FC236}">
                <a16:creationId xmlns:a16="http://schemas.microsoft.com/office/drawing/2014/main" id="{D12D4365-C321-AC2E-EA76-2208AA8A9E8B}"/>
              </a:ext>
            </a:extLst>
          </p:cNvPr>
          <p:cNvGraphicFramePr>
            <a:graphicFrameLocks noGrp="1"/>
          </p:cNvGraphicFramePr>
          <p:nvPr>
            <p:extLst>
              <p:ext uri="{D42A27DB-BD31-4B8C-83A1-F6EECF244321}">
                <p14:modId xmlns:p14="http://schemas.microsoft.com/office/powerpoint/2010/main" val="2055813226"/>
              </p:ext>
            </p:extLst>
          </p:nvPr>
        </p:nvGraphicFramePr>
        <p:xfrm>
          <a:off x="6019800" y="6745679"/>
          <a:ext cx="12039600" cy="2456180"/>
        </p:xfrm>
        <a:graphic>
          <a:graphicData uri="http://schemas.openxmlformats.org/drawingml/2006/table">
            <a:tbl>
              <a:tblPr firstRow="1" firstCol="1" bandRow="1"/>
              <a:tblGrid>
                <a:gridCol w="685800">
                  <a:extLst>
                    <a:ext uri="{9D8B030D-6E8A-4147-A177-3AD203B41FA5}">
                      <a16:colId xmlns:a16="http://schemas.microsoft.com/office/drawing/2014/main" val="1003111232"/>
                    </a:ext>
                  </a:extLst>
                </a:gridCol>
                <a:gridCol w="1524000">
                  <a:extLst>
                    <a:ext uri="{9D8B030D-6E8A-4147-A177-3AD203B41FA5}">
                      <a16:colId xmlns:a16="http://schemas.microsoft.com/office/drawing/2014/main" val="1796951773"/>
                    </a:ext>
                  </a:extLst>
                </a:gridCol>
                <a:gridCol w="1480498">
                  <a:extLst>
                    <a:ext uri="{9D8B030D-6E8A-4147-A177-3AD203B41FA5}">
                      <a16:colId xmlns:a16="http://schemas.microsoft.com/office/drawing/2014/main" val="537039818"/>
                    </a:ext>
                  </a:extLst>
                </a:gridCol>
                <a:gridCol w="1066200">
                  <a:extLst>
                    <a:ext uri="{9D8B030D-6E8A-4147-A177-3AD203B41FA5}">
                      <a16:colId xmlns:a16="http://schemas.microsoft.com/office/drawing/2014/main" val="3208540062"/>
                    </a:ext>
                  </a:extLst>
                </a:gridCol>
                <a:gridCol w="1038945">
                  <a:extLst>
                    <a:ext uri="{9D8B030D-6E8A-4147-A177-3AD203B41FA5}">
                      <a16:colId xmlns:a16="http://schemas.microsoft.com/office/drawing/2014/main" val="1571289368"/>
                    </a:ext>
                  </a:extLst>
                </a:gridCol>
                <a:gridCol w="1488703">
                  <a:extLst>
                    <a:ext uri="{9D8B030D-6E8A-4147-A177-3AD203B41FA5}">
                      <a16:colId xmlns:a16="http://schemas.microsoft.com/office/drawing/2014/main" val="2136741961"/>
                    </a:ext>
                  </a:extLst>
                </a:gridCol>
                <a:gridCol w="1478854">
                  <a:extLst>
                    <a:ext uri="{9D8B030D-6E8A-4147-A177-3AD203B41FA5}">
                      <a16:colId xmlns:a16="http://schemas.microsoft.com/office/drawing/2014/main" val="48118831"/>
                    </a:ext>
                  </a:extLst>
                </a:gridCol>
                <a:gridCol w="1195564">
                  <a:extLst>
                    <a:ext uri="{9D8B030D-6E8A-4147-A177-3AD203B41FA5}">
                      <a16:colId xmlns:a16="http://schemas.microsoft.com/office/drawing/2014/main" val="919184889"/>
                    </a:ext>
                  </a:extLst>
                </a:gridCol>
                <a:gridCol w="2081036">
                  <a:extLst>
                    <a:ext uri="{9D8B030D-6E8A-4147-A177-3AD203B41FA5}">
                      <a16:colId xmlns:a16="http://schemas.microsoft.com/office/drawing/2014/main" val="3159301409"/>
                    </a:ext>
                  </a:extLst>
                </a:gridCol>
              </a:tblGrid>
              <a:tr h="448945">
                <a:tc rowSpan="2">
                  <a:txBody>
                    <a:bodyPr/>
                    <a:lstStyle/>
                    <a:p>
                      <a:pPr marL="140335" algn="ctr">
                        <a:spcAft>
                          <a:spcPts val="300"/>
                        </a:spcAft>
                      </a:pPr>
                      <a:r>
                        <a:rPr lang="es-CR" sz="1600" b="1">
                          <a:solidFill>
                            <a:schemeClr val="bg1"/>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28575" cap="flat" cmpd="dbl" algn="ctr">
                      <a:solidFill>
                        <a:srgbClr val="595959"/>
                      </a:solidFill>
                      <a:prstDash val="solid"/>
                      <a:round/>
                      <a:headEnd type="none" w="med" len="med"/>
                      <a:tailEnd type="none" w="med" len="med"/>
                    </a:lnL>
                    <a:lnR w="28575" cap="flat" cmpd="dbl" algn="ctr">
                      <a:solidFill>
                        <a:srgbClr val="595959"/>
                      </a:solidFill>
                      <a:prstDash val="solid"/>
                      <a:round/>
                      <a:headEnd type="none" w="med" len="med"/>
                      <a:tailEnd type="none" w="med" len="med"/>
                    </a:lnR>
                    <a:lnT w="28575" cap="flat" cmpd="dbl" algn="ctr">
                      <a:solidFill>
                        <a:srgbClr val="59595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a:txBody>
                    <a:bodyPr/>
                    <a:lstStyle/>
                    <a:p>
                      <a:pPr marL="140335" algn="ctr">
                        <a:spcAft>
                          <a:spcPts val="300"/>
                        </a:spcAft>
                      </a:pPr>
                      <a:r>
                        <a:rPr lang="es-CR" sz="1600" b="1">
                          <a:solidFill>
                            <a:srgbClr val="FFFFFF"/>
                          </a:solidFill>
                          <a:effectLst/>
                          <a:latin typeface="Book Antiqua" panose="02040602050305030304" pitchFamily="18" charset="0"/>
                          <a:ea typeface="Times New Roman" panose="02020603050405020304" pitchFamily="18" charset="0"/>
                          <a:cs typeface="Calibri" panose="020F0502020204030204" pitchFamily="34" charset="0"/>
                        </a:rPr>
                        <a:t>Despacho u oficina  seleccionada</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28575" cap="flat" cmpd="dbl" algn="ctr">
                      <a:solidFill>
                        <a:srgbClr val="595959"/>
                      </a:solidFill>
                      <a:prstDash val="solid"/>
                      <a:round/>
                      <a:headEnd type="none" w="med" len="med"/>
                      <a:tailEnd type="none" w="med" len="med"/>
                    </a:lnL>
                    <a:lnR w="28575" cap="flat" cmpd="dbl" algn="ctr">
                      <a:solidFill>
                        <a:srgbClr val="595959"/>
                      </a:solidFill>
                      <a:prstDash val="solid"/>
                      <a:round/>
                      <a:headEnd type="none" w="med" len="med"/>
                      <a:tailEnd type="none" w="med" len="med"/>
                    </a:lnR>
                    <a:lnT w="28575" cap="flat" cmpd="dbl" algn="ctr">
                      <a:solidFill>
                        <a:srgbClr val="59595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a:txBody>
                    <a:bodyPr/>
                    <a:lstStyle/>
                    <a:p>
                      <a:pPr marL="140335" algn="ctr">
                        <a:spcAft>
                          <a:spcPts val="300"/>
                        </a:spcAft>
                      </a:pPr>
                      <a:r>
                        <a:rPr lang="es-CR" sz="1600" b="1">
                          <a:solidFill>
                            <a:srgbClr val="FFFFFF"/>
                          </a:solidFill>
                          <a:effectLst/>
                          <a:latin typeface="Book Antiqua" panose="02040602050305030304" pitchFamily="18" charset="0"/>
                          <a:ea typeface="Times New Roman" panose="02020603050405020304" pitchFamily="18" charset="0"/>
                          <a:cs typeface="Calibri" panose="020F0502020204030204" pitchFamily="34" charset="0"/>
                        </a:rPr>
                        <a:t>Justificación (Criterio de priorización)</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28575" cap="flat" cmpd="dbl" algn="ctr">
                      <a:solidFill>
                        <a:srgbClr val="595959"/>
                      </a:solidFill>
                      <a:prstDash val="solid"/>
                      <a:round/>
                      <a:headEnd type="none" w="med" len="med"/>
                      <a:tailEnd type="none" w="med" len="med"/>
                    </a:lnL>
                    <a:lnR w="28575" cap="flat" cmpd="dbl" algn="ctr">
                      <a:solidFill>
                        <a:srgbClr val="595959"/>
                      </a:solidFill>
                      <a:prstDash val="solid"/>
                      <a:round/>
                      <a:headEnd type="none" w="med" len="med"/>
                      <a:tailEnd type="none" w="med" len="med"/>
                    </a:lnR>
                    <a:lnT w="28575" cap="flat" cmpd="dbl" algn="ctr">
                      <a:solidFill>
                        <a:srgbClr val="59595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marL="140335" algn="ctr">
                        <a:spcAft>
                          <a:spcPts val="300"/>
                        </a:spcAft>
                      </a:pPr>
                      <a:r>
                        <a:rPr lang="es-CR" sz="1600" b="1">
                          <a:solidFill>
                            <a:srgbClr val="FFFFFF"/>
                          </a:solidFill>
                          <a:effectLst/>
                          <a:latin typeface="Book Antiqua" panose="02040602050305030304" pitchFamily="18" charset="0"/>
                          <a:ea typeface="Times New Roman" panose="02020603050405020304" pitchFamily="18" charset="0"/>
                          <a:cs typeface="Calibri" panose="020F0502020204030204" pitchFamily="34" charset="0"/>
                        </a:rPr>
                        <a:t>Fecha de inicio- Fecha de Fin.</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28575" cap="flat" cmpd="dbl" algn="ctr">
                      <a:solidFill>
                        <a:srgbClr val="595959"/>
                      </a:solidFill>
                      <a:prstDash val="solid"/>
                      <a:round/>
                      <a:headEnd type="none" w="med" len="med"/>
                      <a:tailEnd type="none" w="med" len="med"/>
                    </a:lnL>
                    <a:lnR w="28575" cap="flat" cmpd="dbl" algn="ctr">
                      <a:solidFill>
                        <a:srgbClr val="595959"/>
                      </a:solidFill>
                      <a:prstDash val="solid"/>
                      <a:round/>
                      <a:headEnd type="none" w="med" len="med"/>
                      <a:tailEnd type="none" w="med" len="med"/>
                    </a:lnR>
                    <a:lnT w="28575" cap="flat" cmpd="dbl" algn="ctr">
                      <a:solidFill>
                        <a:srgbClr val="595959"/>
                      </a:solidFill>
                      <a:prstDash val="solid"/>
                      <a:round/>
                      <a:headEnd type="none" w="med" len="med"/>
                      <a:tailEnd type="none" w="med" len="med"/>
                    </a:lnT>
                    <a:lnB w="28575" cap="flat" cmpd="dbl" algn="ctr">
                      <a:solidFill>
                        <a:srgbClr val="595959"/>
                      </a:solidFill>
                      <a:prstDash val="solid"/>
                      <a:round/>
                      <a:headEnd type="none" w="med" len="med"/>
                      <a:tailEnd type="none" w="med" len="med"/>
                    </a:lnB>
                    <a:solidFill>
                      <a:srgbClr val="203764"/>
                    </a:solidFill>
                  </a:tcPr>
                </a:tc>
                <a:tc rowSpan="2">
                  <a:txBody>
                    <a:bodyPr/>
                    <a:lstStyle/>
                    <a:p>
                      <a:pPr marL="140335" algn="ctr">
                        <a:spcAft>
                          <a:spcPts val="300"/>
                        </a:spcAft>
                      </a:pPr>
                      <a:r>
                        <a:rPr lang="es-CR" sz="1600" b="1">
                          <a:solidFill>
                            <a:srgbClr val="FFFFFF"/>
                          </a:solidFill>
                          <a:effectLst/>
                          <a:latin typeface="Book Antiqua" panose="02040602050305030304" pitchFamily="18" charset="0"/>
                          <a:ea typeface="Times New Roman" panose="02020603050405020304" pitchFamily="18" charset="0"/>
                          <a:cs typeface="Calibri" panose="020F0502020204030204" pitchFamily="34" charset="0"/>
                        </a:rPr>
                        <a:t>Trámite a realizar</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28575" cap="flat" cmpd="dbl" algn="ctr">
                      <a:solidFill>
                        <a:srgbClr val="595959"/>
                      </a:solidFill>
                      <a:prstDash val="solid"/>
                      <a:round/>
                      <a:headEnd type="none" w="med" len="med"/>
                      <a:tailEnd type="none" w="med" len="med"/>
                    </a:lnL>
                    <a:lnR w="28575" cap="flat" cmpd="dbl" algn="ctr">
                      <a:solidFill>
                        <a:srgbClr val="595959"/>
                      </a:solidFill>
                      <a:prstDash val="solid"/>
                      <a:round/>
                      <a:headEnd type="none" w="med" len="med"/>
                      <a:tailEnd type="none" w="med" len="med"/>
                    </a:lnR>
                    <a:lnT w="28575" cap="flat" cmpd="dbl" algn="ctr">
                      <a:solidFill>
                        <a:srgbClr val="59595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a:txBody>
                    <a:bodyPr/>
                    <a:lstStyle/>
                    <a:p>
                      <a:pPr marL="140335" algn="ctr">
                        <a:spcAft>
                          <a:spcPts val="300"/>
                        </a:spcAft>
                      </a:pPr>
                      <a:r>
                        <a:rPr lang="es-CR" sz="1600" b="1">
                          <a:solidFill>
                            <a:srgbClr val="FFFFFF"/>
                          </a:solidFill>
                          <a:effectLst/>
                          <a:latin typeface="Book Antiqua" panose="02040602050305030304" pitchFamily="18" charset="0"/>
                          <a:ea typeface="Times New Roman" panose="02020603050405020304" pitchFamily="18" charset="0"/>
                          <a:cs typeface="Calibri" panose="020F0502020204030204" pitchFamily="34" charset="0"/>
                        </a:rPr>
                        <a:t>Cuota mín. de trabajo (Diaria o Mensual)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28575" cap="flat" cmpd="dbl" algn="ctr">
                      <a:solidFill>
                        <a:srgbClr val="595959"/>
                      </a:solidFill>
                      <a:prstDash val="solid"/>
                      <a:round/>
                      <a:headEnd type="none" w="med" len="med"/>
                      <a:tailEnd type="none" w="med" len="med"/>
                    </a:lnL>
                    <a:lnR w="28575" cap="flat" cmpd="dbl" algn="ctr">
                      <a:solidFill>
                        <a:srgbClr val="595959"/>
                      </a:solidFill>
                      <a:prstDash val="solid"/>
                      <a:round/>
                      <a:headEnd type="none" w="med" len="med"/>
                      <a:tailEnd type="none" w="med" len="med"/>
                    </a:lnR>
                    <a:lnT w="28575" cap="flat" cmpd="dbl" algn="ctr">
                      <a:solidFill>
                        <a:srgbClr val="59595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a:txBody>
                    <a:bodyPr/>
                    <a:lstStyle/>
                    <a:p>
                      <a:pPr marL="140335" algn="ctr">
                        <a:spcAft>
                          <a:spcPts val="300"/>
                        </a:spcAft>
                      </a:pPr>
                      <a:r>
                        <a:rPr lang="es-CR" sz="1600" b="1">
                          <a:solidFill>
                            <a:srgbClr val="FFFFFF"/>
                          </a:solidFill>
                          <a:effectLst/>
                          <a:latin typeface="Book Antiqua" panose="02040602050305030304" pitchFamily="18" charset="0"/>
                          <a:ea typeface="Times New Roman" panose="02020603050405020304" pitchFamily="18" charset="0"/>
                          <a:cs typeface="Calibri" panose="020F0502020204030204" pitchFamily="34" charset="0"/>
                        </a:rPr>
                        <a:t>Persona juzgadora conciliadora</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28575" cap="flat" cmpd="dbl" algn="ctr">
                      <a:solidFill>
                        <a:srgbClr val="595959"/>
                      </a:solidFill>
                      <a:prstDash val="solid"/>
                      <a:round/>
                      <a:headEnd type="none" w="med" len="med"/>
                      <a:tailEnd type="none" w="med" len="med"/>
                    </a:lnL>
                    <a:lnR w="28575" cap="flat" cmpd="dbl" algn="ctr">
                      <a:solidFill>
                        <a:srgbClr val="595959"/>
                      </a:solidFill>
                      <a:prstDash val="solid"/>
                      <a:round/>
                      <a:headEnd type="none" w="med" len="med"/>
                      <a:tailEnd type="none" w="med" len="med"/>
                    </a:lnR>
                    <a:lnT w="28575" cap="flat" cmpd="dbl" algn="ctr">
                      <a:solidFill>
                        <a:srgbClr val="59595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a:txBody>
                    <a:bodyPr/>
                    <a:lstStyle/>
                    <a:p>
                      <a:pPr marL="140335" algn="ctr">
                        <a:spcAft>
                          <a:spcPts val="300"/>
                        </a:spcAft>
                      </a:pPr>
                      <a:r>
                        <a:rPr lang="es-CR" sz="1600" b="1">
                          <a:solidFill>
                            <a:srgbClr val="FFFFFF"/>
                          </a:solidFill>
                          <a:effectLst/>
                          <a:latin typeface="Book Antiqua" panose="02040602050305030304" pitchFamily="18" charset="0"/>
                          <a:ea typeface="Times New Roman" panose="02020603050405020304" pitchFamily="18" charset="0"/>
                          <a:cs typeface="Calibri" panose="020F0502020204030204" pitchFamily="34" charset="0"/>
                        </a:rPr>
                        <a:t>Resultado esperado</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28575" cap="flat" cmpd="dbl" algn="ctr">
                      <a:solidFill>
                        <a:srgbClr val="595959"/>
                      </a:solidFill>
                      <a:prstDash val="solid"/>
                      <a:round/>
                      <a:headEnd type="none" w="med" len="med"/>
                      <a:tailEnd type="none" w="med" len="med"/>
                    </a:lnL>
                    <a:lnR w="28575" cap="flat" cmpd="dbl" algn="ctr">
                      <a:solidFill>
                        <a:srgbClr val="595959"/>
                      </a:solidFill>
                      <a:prstDash val="solid"/>
                      <a:round/>
                      <a:headEnd type="none" w="med" len="med"/>
                      <a:tailEnd type="none" w="med" len="med"/>
                    </a:lnR>
                    <a:lnT w="28575" cap="flat" cmpd="dbl" algn="ctr">
                      <a:solidFill>
                        <a:srgbClr val="59595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a:txBody>
                    <a:bodyPr/>
                    <a:lstStyle/>
                    <a:p>
                      <a:pPr marL="140335" algn="ctr">
                        <a:spcAft>
                          <a:spcPts val="300"/>
                        </a:spcAft>
                      </a:pPr>
                      <a:r>
                        <a:rPr lang="es-CR" sz="1600" b="1">
                          <a:solidFill>
                            <a:srgbClr val="FFFFFF"/>
                          </a:solidFill>
                          <a:effectLst/>
                          <a:latin typeface="Book Antiqua" panose="02040602050305030304" pitchFamily="18" charset="0"/>
                          <a:ea typeface="Times New Roman" panose="02020603050405020304" pitchFamily="18" charset="0"/>
                          <a:cs typeface="Calibri" panose="020F0502020204030204" pitchFamily="34" charset="0"/>
                        </a:rPr>
                        <a:t>Observaciones</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28575" cap="flat" cmpd="dbl" algn="ctr">
                      <a:solidFill>
                        <a:srgbClr val="595959"/>
                      </a:solidFill>
                      <a:prstDash val="solid"/>
                      <a:round/>
                      <a:headEnd type="none" w="med" len="med"/>
                      <a:tailEnd type="none" w="med" len="med"/>
                    </a:lnL>
                    <a:lnR w="28575" cap="flat" cmpd="dbl" algn="ctr">
                      <a:solidFill>
                        <a:srgbClr val="595959"/>
                      </a:solidFill>
                      <a:prstDash val="solid"/>
                      <a:round/>
                      <a:headEnd type="none" w="med" len="med"/>
                      <a:tailEnd type="none" w="med" len="med"/>
                    </a:lnR>
                    <a:lnT w="28575" cap="flat" cmpd="dbl" algn="ctr">
                      <a:solidFill>
                        <a:srgbClr val="59595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153639955"/>
                  </a:ext>
                </a:extLst>
              </a:tr>
              <a:tr h="323850">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marL="140335" algn="ctr">
                        <a:spcAft>
                          <a:spcPts val="300"/>
                        </a:spcAft>
                      </a:pPr>
                      <a:r>
                        <a:rPr lang="es-CR" sz="1600" b="1">
                          <a:solidFill>
                            <a:srgbClr val="FFFFFF"/>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28575" cap="flat" cmpd="dbl" algn="ctr">
                      <a:solidFill>
                        <a:srgbClr val="595959"/>
                      </a:solidFill>
                      <a:prstDash val="solid"/>
                      <a:round/>
                      <a:headEnd type="none" w="med" len="med"/>
                      <a:tailEnd type="none" w="med" len="med"/>
                    </a:lnL>
                    <a:lnR w="28575" cap="flat" cmpd="dbl" algn="ctr">
                      <a:solidFill>
                        <a:srgbClr val="595959"/>
                      </a:solidFill>
                      <a:prstDash val="solid"/>
                      <a:round/>
                      <a:headEnd type="none" w="med" len="med"/>
                      <a:tailEnd type="none" w="med" len="med"/>
                    </a:lnR>
                    <a:lnT w="28575" cap="flat" cmpd="dbl" algn="ctr">
                      <a:solidFill>
                        <a:srgbClr val="59595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2699338216"/>
                  </a:ext>
                </a:extLst>
              </a:tr>
              <a:tr h="578485">
                <a:tc>
                  <a:txBody>
                    <a:bodyPr/>
                    <a:lstStyle/>
                    <a:p>
                      <a:pPr marL="140335" algn="ctr">
                        <a:spcAft>
                          <a:spcPts val="300"/>
                        </a:spcAft>
                      </a:pPr>
                      <a:r>
                        <a:rPr lang="es-CR" sz="1600" b="1">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1</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ctr">
                        <a:spcAft>
                          <a:spcPts val="300"/>
                        </a:spcAft>
                      </a:pPr>
                      <a:r>
                        <a:rPr lang="es-CR" sz="1600" b="1">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just">
                        <a:spcAft>
                          <a:spcPts val="300"/>
                        </a:spcAft>
                      </a:pPr>
                      <a:r>
                        <a:rPr lang="es-CR" sz="16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just">
                        <a:spcAft>
                          <a:spcPts val="300"/>
                        </a:spcAft>
                      </a:pPr>
                      <a:r>
                        <a:rPr lang="es-CR" sz="1600" b="1">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ctr">
                        <a:spcAft>
                          <a:spcPts val="300"/>
                        </a:spcAft>
                      </a:pPr>
                      <a:r>
                        <a:rPr lang="es-CR" sz="16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just">
                        <a:spcAft>
                          <a:spcPts val="300"/>
                        </a:spcAft>
                      </a:pPr>
                      <a:r>
                        <a:rPr lang="es-CR" sz="16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just">
                        <a:spcAft>
                          <a:spcPts val="300"/>
                        </a:spcAft>
                      </a:pPr>
                      <a:r>
                        <a:rPr lang="es-CR" sz="16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just">
                        <a:spcAft>
                          <a:spcPts val="300"/>
                        </a:spcAft>
                      </a:pPr>
                      <a:r>
                        <a:rPr lang="es-CR" sz="16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just">
                        <a:spcAft>
                          <a:spcPts val="300"/>
                        </a:spcAft>
                      </a:pPr>
                      <a:r>
                        <a:rPr lang="es-CR" sz="1600">
                          <a:solidFill>
                            <a:srgbClr val="2F75B5"/>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601518"/>
                  </a:ext>
                </a:extLst>
              </a:tr>
              <a:tr h="578485">
                <a:tc>
                  <a:txBody>
                    <a:bodyPr/>
                    <a:lstStyle/>
                    <a:p>
                      <a:pPr marL="140335" algn="ctr">
                        <a:spcAft>
                          <a:spcPts val="300"/>
                        </a:spcAft>
                      </a:pPr>
                      <a:r>
                        <a:rPr lang="es-CR" sz="1600" b="1">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2</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ctr">
                        <a:spcAft>
                          <a:spcPts val="300"/>
                        </a:spcAft>
                      </a:pPr>
                      <a:r>
                        <a:rPr lang="es-CR" sz="1600" b="1">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just">
                        <a:spcAft>
                          <a:spcPts val="300"/>
                        </a:spcAft>
                      </a:pPr>
                      <a:r>
                        <a:rPr lang="es-CR" sz="16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just">
                        <a:spcAft>
                          <a:spcPts val="300"/>
                        </a:spcAft>
                      </a:pPr>
                      <a:r>
                        <a:rPr lang="es-CR" sz="1600" b="1">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ctr">
                        <a:spcAft>
                          <a:spcPts val="300"/>
                        </a:spcAft>
                      </a:pPr>
                      <a:r>
                        <a:rPr lang="es-CR" sz="16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just">
                        <a:spcAft>
                          <a:spcPts val="300"/>
                        </a:spcAft>
                      </a:pPr>
                      <a:r>
                        <a:rPr lang="es-CR" sz="16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just">
                        <a:spcAft>
                          <a:spcPts val="300"/>
                        </a:spcAft>
                      </a:pPr>
                      <a:r>
                        <a:rPr lang="es-CR" sz="16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just">
                        <a:spcAft>
                          <a:spcPts val="300"/>
                        </a:spcAft>
                      </a:pPr>
                      <a:r>
                        <a:rPr lang="es-CR" sz="16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just">
                        <a:spcAft>
                          <a:spcPts val="300"/>
                        </a:spcAft>
                      </a:pPr>
                      <a:r>
                        <a:rPr lang="es-CR" sz="1600">
                          <a:solidFill>
                            <a:srgbClr val="2F75B5"/>
                          </a:solidFill>
                          <a:effectLst/>
                          <a:latin typeface="Book Antiqua" panose="02040602050305030304" pitchFamily="18" charset="0"/>
                          <a:ea typeface="Times New Roman" panose="02020603050405020304" pitchFamily="18" charset="0"/>
                          <a:cs typeface="Calibri" panose="020F0502020204030204" pitchFamily="34" charset="0"/>
                        </a:rPr>
                        <a:t> </a:t>
                      </a:r>
                      <a:endParaRPr lang="es-C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043936"/>
                  </a:ext>
                </a:extLst>
              </a:tr>
            </a:tbl>
          </a:graphicData>
        </a:graphic>
      </p:graphicFrame>
      <p:graphicFrame>
        <p:nvGraphicFramePr>
          <p:cNvPr id="17" name="Diagrama 16">
            <a:extLst>
              <a:ext uri="{FF2B5EF4-FFF2-40B4-BE49-F238E27FC236}">
                <a16:creationId xmlns:a16="http://schemas.microsoft.com/office/drawing/2014/main" id="{5F8BD2E6-3459-A105-5E6C-66082C921999}"/>
              </a:ext>
            </a:extLst>
          </p:cNvPr>
          <p:cNvGraphicFramePr/>
          <p:nvPr>
            <p:extLst>
              <p:ext uri="{D42A27DB-BD31-4B8C-83A1-F6EECF244321}">
                <p14:modId xmlns:p14="http://schemas.microsoft.com/office/powerpoint/2010/main" val="4239086898"/>
              </p:ext>
            </p:extLst>
          </p:nvPr>
        </p:nvGraphicFramePr>
        <p:xfrm>
          <a:off x="7354306" y="782733"/>
          <a:ext cx="10083601" cy="5534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a:extLst>
              <a:ext uri="{FF2B5EF4-FFF2-40B4-BE49-F238E27FC236}">
                <a16:creationId xmlns:a16="http://schemas.microsoft.com/office/drawing/2014/main" id="{5BAB4B73-AC46-DA7B-476C-AF8F20B8F552}"/>
              </a:ext>
            </a:extLst>
          </p:cNvPr>
          <p:cNvSpPr/>
          <p:nvPr/>
        </p:nvSpPr>
        <p:spPr>
          <a:xfrm rot="2686827">
            <a:off x="14122688" y="-813844"/>
            <a:ext cx="6821892" cy="2667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69445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1637" y="0"/>
            <a:ext cx="14944725" cy="10287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2496" y="0"/>
            <a:ext cx="14923008" cy="10287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79DDC35-F743-8578-F680-DFF8F68E9743}"/>
              </a:ext>
            </a:extLst>
          </p:cNvPr>
          <p:cNvSpPr txBox="1">
            <a:spLocks/>
          </p:cNvSpPr>
          <p:nvPr/>
        </p:nvSpPr>
        <p:spPr>
          <a:xfrm>
            <a:off x="2286004" y="2999422"/>
            <a:ext cx="13716000" cy="41460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10800" kern="1200">
                <a:solidFill>
                  <a:schemeClr val="tx1"/>
                </a:solidFill>
                <a:latin typeface="+mj-lt"/>
                <a:ea typeface="+mj-ea"/>
                <a:cs typeface="+mj-cs"/>
              </a:rPr>
              <a:t>RECOMENDACIONES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77840" y="8287179"/>
            <a:ext cx="7132320" cy="41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73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18287997" cy="3255046"/>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24228" y="0"/>
            <a:ext cx="6145817" cy="325599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515969" y="-7515065"/>
            <a:ext cx="3256064" cy="18288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uadroTexto 2">
            <a:extLst>
              <a:ext uri="{FF2B5EF4-FFF2-40B4-BE49-F238E27FC236}">
                <a16:creationId xmlns:a16="http://schemas.microsoft.com/office/drawing/2014/main" id="{6A296DA2-4E5E-129D-9DB3-4D73502CD6E8}"/>
              </a:ext>
            </a:extLst>
          </p:cNvPr>
          <p:cNvGraphicFramePr/>
          <p:nvPr>
            <p:extLst>
              <p:ext uri="{D42A27DB-BD31-4B8C-83A1-F6EECF244321}">
                <p14:modId xmlns:p14="http://schemas.microsoft.com/office/powerpoint/2010/main" val="2437215533"/>
              </p:ext>
            </p:extLst>
          </p:nvPr>
        </p:nvGraphicFramePr>
        <p:xfrm>
          <a:off x="966084" y="3923968"/>
          <a:ext cx="16391743" cy="5534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DBCA7B62-56E0-7DB1-AE43-575370C1A2EF}"/>
              </a:ext>
            </a:extLst>
          </p:cNvPr>
          <p:cNvSpPr txBox="1"/>
          <p:nvPr/>
        </p:nvSpPr>
        <p:spPr>
          <a:xfrm>
            <a:off x="457199" y="1025563"/>
            <a:ext cx="12129247" cy="1421928"/>
          </a:xfrm>
          <a:prstGeom prst="rect">
            <a:avLst/>
          </a:prstGeom>
          <a:noFill/>
        </p:spPr>
        <p:txBody>
          <a:bodyPr wrap="square">
            <a:spAutoFit/>
          </a:bodyPr>
          <a:lstStyle/>
          <a:p>
            <a:pPr>
              <a:lnSpc>
                <a:spcPct val="90000"/>
              </a:lnSpc>
              <a:spcAft>
                <a:spcPts val="600"/>
              </a:spcAft>
            </a:pPr>
            <a:r>
              <a:rPr lang="en-US" sz="9600" kern="1200">
                <a:solidFill>
                  <a:schemeClr val="bg1"/>
                </a:solidFill>
                <a:latin typeface="+mj-lt"/>
                <a:ea typeface="+mj-ea"/>
                <a:cs typeface="+mj-cs"/>
              </a:rPr>
              <a:t>RECOMENDACIONES</a:t>
            </a:r>
          </a:p>
        </p:txBody>
      </p:sp>
    </p:spTree>
    <p:extLst>
      <p:ext uri="{BB962C8B-B14F-4D97-AF65-F5344CB8AC3E}">
        <p14:creationId xmlns:p14="http://schemas.microsoft.com/office/powerpoint/2010/main" val="1446750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B63A88C4-993E-50A9-4272-6F7613F7E128}"/>
              </a:ext>
            </a:extLst>
          </p:cNvPr>
          <p:cNvSpPr/>
          <p:nvPr/>
        </p:nvSpPr>
        <p:spPr>
          <a:xfrm>
            <a:off x="10668000" y="0"/>
            <a:ext cx="7924792" cy="67437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R"/>
          </a:p>
        </p:txBody>
      </p:sp>
      <p:sp>
        <p:nvSpPr>
          <p:cNvPr id="10" name="AutoShape 10"/>
          <p:cNvSpPr/>
          <p:nvPr/>
        </p:nvSpPr>
        <p:spPr>
          <a:xfrm rot="5400000">
            <a:off x="-376075" y="9952244"/>
            <a:ext cx="6193770" cy="0"/>
          </a:xfrm>
          <a:prstGeom prst="line">
            <a:avLst/>
          </a:prstGeom>
          <a:ln w="47625" cap="flat">
            <a:solidFill>
              <a:srgbClr val="000000"/>
            </a:solidFill>
            <a:prstDash val="solid"/>
            <a:headEnd type="none" w="sm" len="sm"/>
            <a:tailEnd type="none" w="sm" len="sm"/>
          </a:ln>
        </p:spPr>
      </p:sp>
      <p:sp>
        <p:nvSpPr>
          <p:cNvPr id="11" name="AutoShape 11"/>
          <p:cNvSpPr/>
          <p:nvPr/>
        </p:nvSpPr>
        <p:spPr>
          <a:xfrm rot="5400000">
            <a:off x="-352262" y="-1197512"/>
            <a:ext cx="6193770" cy="0"/>
          </a:xfrm>
          <a:prstGeom prst="line">
            <a:avLst/>
          </a:prstGeom>
          <a:ln w="47625" cap="flat">
            <a:solidFill>
              <a:srgbClr val="000000"/>
            </a:solidFill>
            <a:prstDash val="solid"/>
            <a:headEnd type="none" w="sm" len="sm"/>
            <a:tailEnd type="none" w="sm" len="sm"/>
          </a:ln>
        </p:spPr>
      </p:sp>
      <p:sp>
        <p:nvSpPr>
          <p:cNvPr id="12" name="TextBox 12"/>
          <p:cNvSpPr txBox="1"/>
          <p:nvPr/>
        </p:nvSpPr>
        <p:spPr>
          <a:xfrm>
            <a:off x="1408608" y="3619500"/>
            <a:ext cx="8458200" cy="1179810"/>
          </a:xfrm>
          <a:prstGeom prst="rect">
            <a:avLst/>
          </a:prstGeom>
        </p:spPr>
        <p:txBody>
          <a:bodyPr wrap="square" lIns="0" tIns="0" rIns="0" bIns="0" rtlCol="0" anchor="t">
            <a:spAutoFit/>
          </a:bodyPr>
          <a:lstStyle/>
          <a:p>
            <a:pPr marL="0" lvl="0" indent="0">
              <a:lnSpc>
                <a:spcPts val="9240"/>
              </a:lnSpc>
              <a:spcBef>
                <a:spcPct val="0"/>
              </a:spcBef>
            </a:pPr>
            <a:r>
              <a:rPr lang="en-US" sz="8000" spc="6" err="1">
                <a:solidFill>
                  <a:srgbClr val="2E2E2E"/>
                </a:solidFill>
                <a:latin typeface="Montserrat Light Bold" panose="020B0604020202020204" charset="0"/>
              </a:rPr>
              <a:t>Muchas</a:t>
            </a:r>
            <a:r>
              <a:rPr lang="en-US" sz="8000" spc="6">
                <a:solidFill>
                  <a:srgbClr val="2E2E2E"/>
                </a:solidFill>
                <a:latin typeface="Montserrat Light Bold" panose="020B0604020202020204" charset="0"/>
              </a:rPr>
              <a:t> Gracias</a:t>
            </a:r>
          </a:p>
        </p:txBody>
      </p:sp>
      <p:grpSp>
        <p:nvGrpSpPr>
          <p:cNvPr id="14" name="Group 14"/>
          <p:cNvGrpSpPr/>
          <p:nvPr/>
        </p:nvGrpSpPr>
        <p:grpSpPr>
          <a:xfrm>
            <a:off x="10939318" y="0"/>
            <a:ext cx="9502782" cy="6495700"/>
            <a:chOff x="0" y="0"/>
            <a:chExt cx="2502790" cy="1710802"/>
          </a:xfrm>
        </p:grpSpPr>
        <p:sp>
          <p:nvSpPr>
            <p:cNvPr id="15" name="Freeform 15"/>
            <p:cNvSpPr/>
            <p:nvPr/>
          </p:nvSpPr>
          <p:spPr>
            <a:xfrm>
              <a:off x="0" y="0"/>
              <a:ext cx="2502790" cy="1710802"/>
            </a:xfrm>
            <a:custGeom>
              <a:avLst/>
              <a:gdLst/>
              <a:ahLst/>
              <a:cxnLst/>
              <a:rect l="l" t="t" r="r" b="b"/>
              <a:pathLst>
                <a:path w="2502790" h="1710802">
                  <a:moveTo>
                    <a:pt x="0" y="0"/>
                  </a:moveTo>
                  <a:lnTo>
                    <a:pt x="2502790" y="0"/>
                  </a:lnTo>
                  <a:lnTo>
                    <a:pt x="2502790" y="1710802"/>
                  </a:lnTo>
                  <a:lnTo>
                    <a:pt x="0" y="1710802"/>
                  </a:lnTo>
                  <a:close/>
                </a:path>
              </a:pathLst>
            </a:custGeom>
            <a:solidFill>
              <a:srgbClr val="13547E"/>
            </a:solidFill>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2768"/>
                </a:lnSpc>
              </a:pPr>
              <a:endParaRPr/>
            </a:p>
          </p:txBody>
        </p:sp>
      </p:grpSp>
      <p:pic>
        <p:nvPicPr>
          <p:cNvPr id="20" name="Imagen 19">
            <a:extLst>
              <a:ext uri="{FF2B5EF4-FFF2-40B4-BE49-F238E27FC236}">
                <a16:creationId xmlns:a16="http://schemas.microsoft.com/office/drawing/2014/main" id="{17AF9325-4740-755C-6A27-A99FFF3F012A}"/>
              </a:ext>
            </a:extLst>
          </p:cNvPr>
          <p:cNvPicPr>
            <a:picLocks noChangeAspect="1"/>
          </p:cNvPicPr>
          <p:nvPr/>
        </p:nvPicPr>
        <p:blipFill>
          <a:blip r:embed="rId2"/>
          <a:stretch>
            <a:fillRect/>
          </a:stretch>
        </p:blipFill>
        <p:spPr>
          <a:xfrm>
            <a:off x="11465502" y="526183"/>
            <a:ext cx="6136698" cy="5527098"/>
          </a:xfrm>
          <a:prstGeom prst="rect">
            <a:avLst/>
          </a:prstGeom>
        </p:spPr>
      </p:pic>
      <p:pic>
        <p:nvPicPr>
          <p:cNvPr id="21" name="Imagen 20">
            <a:extLst>
              <a:ext uri="{FF2B5EF4-FFF2-40B4-BE49-F238E27FC236}">
                <a16:creationId xmlns:a16="http://schemas.microsoft.com/office/drawing/2014/main" id="{409D3561-4460-9F19-7EFE-BC95BCF79372}"/>
              </a:ext>
            </a:extLst>
          </p:cNvPr>
          <p:cNvPicPr>
            <a:picLocks noChangeAspect="1"/>
          </p:cNvPicPr>
          <p:nvPr/>
        </p:nvPicPr>
        <p:blipFill>
          <a:blip r:embed="rId3"/>
          <a:stretch>
            <a:fillRect/>
          </a:stretch>
        </p:blipFill>
        <p:spPr>
          <a:xfrm>
            <a:off x="11301814" y="7767418"/>
            <a:ext cx="2361107" cy="2184826"/>
          </a:xfrm>
          <a:prstGeom prst="rect">
            <a:avLst/>
          </a:prstGeom>
        </p:spPr>
      </p:pic>
      <p:pic>
        <p:nvPicPr>
          <p:cNvPr id="22" name="Picture 4" descr="Centro de Conciliación - Bienvenida">
            <a:extLst>
              <a:ext uri="{FF2B5EF4-FFF2-40B4-BE49-F238E27FC236}">
                <a16:creationId xmlns:a16="http://schemas.microsoft.com/office/drawing/2014/main" id="{1C998556-0066-C247-FDCF-F01561094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7688680"/>
            <a:ext cx="2361108" cy="2079184"/>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a:extLst>
              <a:ext uri="{FF2B5EF4-FFF2-40B4-BE49-F238E27FC236}">
                <a16:creationId xmlns:a16="http://schemas.microsoft.com/office/drawing/2014/main" id="{5FFDC86A-9EE3-18BC-A6FF-5D088FB72A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5693" y="8352424"/>
            <a:ext cx="316819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n 23">
            <a:extLst>
              <a:ext uri="{FF2B5EF4-FFF2-40B4-BE49-F238E27FC236}">
                <a16:creationId xmlns:a16="http://schemas.microsoft.com/office/drawing/2014/main" id="{AE1608FD-B645-26EA-B70F-233B4E2D90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78810" y="8065901"/>
            <a:ext cx="3192910" cy="13247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304800" y="200233"/>
            <a:ext cx="19130215" cy="3266930"/>
            <a:chOff x="0" y="-47625"/>
            <a:chExt cx="5038410" cy="860425"/>
          </a:xfrm>
        </p:grpSpPr>
        <p:sp>
          <p:nvSpPr>
            <p:cNvPr id="3" name="Freeform 3"/>
            <p:cNvSpPr/>
            <p:nvPr/>
          </p:nvSpPr>
          <p:spPr>
            <a:xfrm>
              <a:off x="0" y="0"/>
              <a:ext cx="5038410" cy="469036"/>
            </a:xfrm>
            <a:custGeom>
              <a:avLst/>
              <a:gdLst/>
              <a:ahLst/>
              <a:cxnLst/>
              <a:rect l="l" t="t" r="r" b="b"/>
              <a:pathLst>
                <a:path w="5038410" h="469036">
                  <a:moveTo>
                    <a:pt x="0" y="0"/>
                  </a:moveTo>
                  <a:lnTo>
                    <a:pt x="5038410" y="0"/>
                  </a:lnTo>
                  <a:lnTo>
                    <a:pt x="5038410" y="469036"/>
                  </a:lnTo>
                  <a:lnTo>
                    <a:pt x="0" y="469036"/>
                  </a:lnTo>
                  <a:close/>
                </a:path>
              </a:pathLst>
            </a:custGeom>
            <a:solidFill>
              <a:srgbClr val="13547E"/>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768"/>
                </a:lnSpc>
              </a:pPr>
              <a:endParaRPr/>
            </a:p>
          </p:txBody>
        </p:sp>
      </p:grpSp>
      <p:sp>
        <p:nvSpPr>
          <p:cNvPr id="7" name="TextBox 7"/>
          <p:cNvSpPr txBox="1"/>
          <p:nvPr/>
        </p:nvSpPr>
        <p:spPr>
          <a:xfrm>
            <a:off x="2013786" y="344405"/>
            <a:ext cx="7745415" cy="1548437"/>
          </a:xfrm>
          <a:prstGeom prst="rect">
            <a:avLst/>
          </a:prstGeom>
        </p:spPr>
        <p:txBody>
          <a:bodyPr lIns="0" tIns="0" rIns="0" bIns="0" rtlCol="0" anchor="t">
            <a:spAutoFit/>
          </a:bodyPr>
          <a:lstStyle/>
          <a:p>
            <a:pPr>
              <a:lnSpc>
                <a:spcPts val="13226"/>
              </a:lnSpc>
            </a:pPr>
            <a:r>
              <a:rPr lang="en-US" sz="7200">
                <a:solidFill>
                  <a:srgbClr val="FFFFFF"/>
                </a:solidFill>
                <a:latin typeface="Montserrat Light Bold"/>
              </a:rPr>
              <a:t>Agenda</a:t>
            </a:r>
          </a:p>
        </p:txBody>
      </p:sp>
      <p:grpSp>
        <p:nvGrpSpPr>
          <p:cNvPr id="8" name="Group 8"/>
          <p:cNvGrpSpPr/>
          <p:nvPr/>
        </p:nvGrpSpPr>
        <p:grpSpPr>
          <a:xfrm>
            <a:off x="990600" y="2689748"/>
            <a:ext cx="3035510" cy="3355663"/>
            <a:chOff x="0" y="-85725"/>
            <a:chExt cx="812800" cy="898525"/>
          </a:xfrm>
        </p:grpSpPr>
        <p:sp>
          <p:nvSpPr>
            <p:cNvPr id="9" name="Freeform 9"/>
            <p:cNvSpPr/>
            <p:nvPr/>
          </p:nvSpPr>
          <p:spPr>
            <a:xfrm>
              <a:off x="0" y="0"/>
              <a:ext cx="304285" cy="297421"/>
            </a:xfrm>
            <a:custGeom>
              <a:avLst/>
              <a:gdLst/>
              <a:ahLst/>
              <a:cxnLst/>
              <a:rect l="l" t="t" r="r" b="b"/>
              <a:pathLst>
                <a:path w="304285" h="297421">
                  <a:moveTo>
                    <a:pt x="0" y="0"/>
                  </a:moveTo>
                  <a:lnTo>
                    <a:pt x="304285" y="0"/>
                  </a:lnTo>
                  <a:lnTo>
                    <a:pt x="304285" y="297421"/>
                  </a:lnTo>
                  <a:lnTo>
                    <a:pt x="0" y="297421"/>
                  </a:lnTo>
                  <a:close/>
                </a:path>
              </a:pathLst>
            </a:custGeom>
            <a:solidFill>
              <a:srgbClr val="13547E"/>
            </a:solidFill>
          </p:spPr>
          <p:txBody>
            <a:bodyPr/>
            <a:lstStyle/>
            <a:p>
              <a:endParaRPr lang="es-CR"/>
            </a:p>
          </p:txBody>
        </p:sp>
        <p:sp>
          <p:nvSpPr>
            <p:cNvPr id="10" name="TextBox 10"/>
            <p:cNvSpPr txBox="1"/>
            <p:nvPr/>
          </p:nvSpPr>
          <p:spPr>
            <a:xfrm>
              <a:off x="0" y="-85725"/>
              <a:ext cx="812800" cy="898525"/>
            </a:xfrm>
            <a:prstGeom prst="rect">
              <a:avLst/>
            </a:prstGeom>
          </p:spPr>
          <p:txBody>
            <a:bodyPr lIns="50800" tIns="50800" rIns="50800" bIns="50800" rtlCol="0" anchor="ctr"/>
            <a:lstStyle/>
            <a:p>
              <a:pPr algn="ctr">
                <a:lnSpc>
                  <a:spcPts val="5879"/>
                </a:lnSpc>
              </a:pPr>
              <a:r>
                <a:rPr lang="es-CR" sz="4199">
                  <a:solidFill>
                    <a:srgbClr val="FFFFFF"/>
                  </a:solidFill>
                  <a:latin typeface="Barlow Condensed Bold"/>
                </a:rPr>
                <a:t>1</a:t>
              </a:r>
            </a:p>
          </p:txBody>
        </p:sp>
      </p:grpSp>
      <p:grpSp>
        <p:nvGrpSpPr>
          <p:cNvPr id="11" name="Group 11"/>
          <p:cNvGrpSpPr/>
          <p:nvPr/>
        </p:nvGrpSpPr>
        <p:grpSpPr>
          <a:xfrm>
            <a:off x="990600" y="4649637"/>
            <a:ext cx="3035510" cy="3355663"/>
            <a:chOff x="0" y="-85725"/>
            <a:chExt cx="812800" cy="898525"/>
          </a:xfrm>
        </p:grpSpPr>
        <p:sp>
          <p:nvSpPr>
            <p:cNvPr id="12" name="Freeform 12"/>
            <p:cNvSpPr/>
            <p:nvPr/>
          </p:nvSpPr>
          <p:spPr>
            <a:xfrm>
              <a:off x="0" y="0"/>
              <a:ext cx="304285" cy="297421"/>
            </a:xfrm>
            <a:custGeom>
              <a:avLst/>
              <a:gdLst/>
              <a:ahLst/>
              <a:cxnLst/>
              <a:rect l="l" t="t" r="r" b="b"/>
              <a:pathLst>
                <a:path w="304285" h="297421">
                  <a:moveTo>
                    <a:pt x="0" y="0"/>
                  </a:moveTo>
                  <a:lnTo>
                    <a:pt x="304285" y="0"/>
                  </a:lnTo>
                  <a:lnTo>
                    <a:pt x="304285" y="297421"/>
                  </a:lnTo>
                  <a:lnTo>
                    <a:pt x="0" y="297421"/>
                  </a:lnTo>
                  <a:close/>
                </a:path>
              </a:pathLst>
            </a:custGeom>
            <a:solidFill>
              <a:srgbClr val="13547E"/>
            </a:solidFill>
          </p:spPr>
        </p:sp>
        <p:sp>
          <p:nvSpPr>
            <p:cNvPr id="13" name="TextBox 13"/>
            <p:cNvSpPr txBox="1"/>
            <p:nvPr/>
          </p:nvSpPr>
          <p:spPr>
            <a:xfrm>
              <a:off x="0" y="-85725"/>
              <a:ext cx="812800" cy="898525"/>
            </a:xfrm>
            <a:prstGeom prst="rect">
              <a:avLst/>
            </a:prstGeom>
          </p:spPr>
          <p:txBody>
            <a:bodyPr lIns="50800" tIns="50800" rIns="50800" bIns="50800" rtlCol="0" anchor="ctr"/>
            <a:lstStyle/>
            <a:p>
              <a:pPr algn="ctr">
                <a:lnSpc>
                  <a:spcPts val="5879"/>
                </a:lnSpc>
              </a:pPr>
              <a:r>
                <a:rPr lang="es-CR" sz="4199">
                  <a:solidFill>
                    <a:srgbClr val="FFFFFF"/>
                  </a:solidFill>
                  <a:latin typeface="Barlow Condensed Bold"/>
                </a:rPr>
                <a:t>2</a:t>
              </a:r>
            </a:p>
          </p:txBody>
        </p:sp>
      </p:grpSp>
      <p:grpSp>
        <p:nvGrpSpPr>
          <p:cNvPr id="14" name="Group 14"/>
          <p:cNvGrpSpPr/>
          <p:nvPr/>
        </p:nvGrpSpPr>
        <p:grpSpPr>
          <a:xfrm>
            <a:off x="1028700" y="6612963"/>
            <a:ext cx="3035510" cy="3355663"/>
            <a:chOff x="0" y="-85725"/>
            <a:chExt cx="812800" cy="898525"/>
          </a:xfrm>
        </p:grpSpPr>
        <p:sp>
          <p:nvSpPr>
            <p:cNvPr id="15" name="Freeform 15"/>
            <p:cNvSpPr/>
            <p:nvPr/>
          </p:nvSpPr>
          <p:spPr>
            <a:xfrm>
              <a:off x="0" y="0"/>
              <a:ext cx="304285" cy="297421"/>
            </a:xfrm>
            <a:custGeom>
              <a:avLst/>
              <a:gdLst/>
              <a:ahLst/>
              <a:cxnLst/>
              <a:rect l="l" t="t" r="r" b="b"/>
              <a:pathLst>
                <a:path w="304285" h="297421">
                  <a:moveTo>
                    <a:pt x="0" y="0"/>
                  </a:moveTo>
                  <a:lnTo>
                    <a:pt x="304285" y="0"/>
                  </a:lnTo>
                  <a:lnTo>
                    <a:pt x="304285" y="297421"/>
                  </a:lnTo>
                  <a:lnTo>
                    <a:pt x="0" y="297421"/>
                  </a:lnTo>
                  <a:close/>
                </a:path>
              </a:pathLst>
            </a:custGeom>
            <a:solidFill>
              <a:srgbClr val="13547E"/>
            </a:solidFill>
          </p:spPr>
        </p:sp>
        <p:sp>
          <p:nvSpPr>
            <p:cNvPr id="16" name="TextBox 16"/>
            <p:cNvSpPr txBox="1"/>
            <p:nvPr/>
          </p:nvSpPr>
          <p:spPr>
            <a:xfrm>
              <a:off x="0" y="-85725"/>
              <a:ext cx="812800" cy="898525"/>
            </a:xfrm>
            <a:prstGeom prst="rect">
              <a:avLst/>
            </a:prstGeom>
          </p:spPr>
          <p:txBody>
            <a:bodyPr lIns="50800" tIns="50800" rIns="50800" bIns="50800" rtlCol="0" anchor="ctr"/>
            <a:lstStyle/>
            <a:p>
              <a:pPr algn="ctr">
                <a:lnSpc>
                  <a:spcPts val="5879"/>
                </a:lnSpc>
              </a:pPr>
              <a:r>
                <a:rPr lang="es-CR" sz="4199">
                  <a:solidFill>
                    <a:srgbClr val="FFFFFF"/>
                  </a:solidFill>
                  <a:latin typeface="Barlow Condensed Bold"/>
                </a:rPr>
                <a:t>3</a:t>
              </a:r>
            </a:p>
          </p:txBody>
        </p:sp>
      </p:grpSp>
      <p:grpSp>
        <p:nvGrpSpPr>
          <p:cNvPr id="17" name="Group 17"/>
          <p:cNvGrpSpPr/>
          <p:nvPr/>
        </p:nvGrpSpPr>
        <p:grpSpPr>
          <a:xfrm>
            <a:off x="9736610" y="3589915"/>
            <a:ext cx="3035510" cy="3355663"/>
            <a:chOff x="0" y="-85725"/>
            <a:chExt cx="812800" cy="898525"/>
          </a:xfrm>
        </p:grpSpPr>
        <p:sp>
          <p:nvSpPr>
            <p:cNvPr id="18" name="Freeform 18"/>
            <p:cNvSpPr/>
            <p:nvPr/>
          </p:nvSpPr>
          <p:spPr>
            <a:xfrm>
              <a:off x="0" y="0"/>
              <a:ext cx="304285" cy="297421"/>
            </a:xfrm>
            <a:custGeom>
              <a:avLst/>
              <a:gdLst/>
              <a:ahLst/>
              <a:cxnLst/>
              <a:rect l="l" t="t" r="r" b="b"/>
              <a:pathLst>
                <a:path w="304285" h="297421">
                  <a:moveTo>
                    <a:pt x="0" y="0"/>
                  </a:moveTo>
                  <a:lnTo>
                    <a:pt x="304285" y="0"/>
                  </a:lnTo>
                  <a:lnTo>
                    <a:pt x="304285" y="297421"/>
                  </a:lnTo>
                  <a:lnTo>
                    <a:pt x="0" y="297421"/>
                  </a:lnTo>
                  <a:close/>
                </a:path>
              </a:pathLst>
            </a:custGeom>
            <a:solidFill>
              <a:srgbClr val="13547E"/>
            </a:solidFill>
          </p:spPr>
        </p:sp>
        <p:sp>
          <p:nvSpPr>
            <p:cNvPr id="19" name="TextBox 19"/>
            <p:cNvSpPr txBox="1"/>
            <p:nvPr/>
          </p:nvSpPr>
          <p:spPr>
            <a:xfrm>
              <a:off x="0" y="-85725"/>
              <a:ext cx="812800" cy="898525"/>
            </a:xfrm>
            <a:prstGeom prst="rect">
              <a:avLst/>
            </a:prstGeom>
          </p:spPr>
          <p:txBody>
            <a:bodyPr lIns="50800" tIns="50800" rIns="50800" bIns="50800" rtlCol="0" anchor="ctr"/>
            <a:lstStyle/>
            <a:p>
              <a:pPr algn="ctr">
                <a:lnSpc>
                  <a:spcPts val="5879"/>
                </a:lnSpc>
              </a:pPr>
              <a:r>
                <a:rPr lang="es-CR" sz="4199">
                  <a:solidFill>
                    <a:srgbClr val="FFFFFF"/>
                  </a:solidFill>
                  <a:latin typeface="Barlow Condensed Bold"/>
                </a:rPr>
                <a:t>4</a:t>
              </a:r>
            </a:p>
          </p:txBody>
        </p:sp>
      </p:grpSp>
      <p:grpSp>
        <p:nvGrpSpPr>
          <p:cNvPr id="20" name="Group 20"/>
          <p:cNvGrpSpPr/>
          <p:nvPr/>
        </p:nvGrpSpPr>
        <p:grpSpPr>
          <a:xfrm>
            <a:off x="9749504" y="5429721"/>
            <a:ext cx="3035510" cy="3355663"/>
            <a:chOff x="0" y="-85725"/>
            <a:chExt cx="812800" cy="898525"/>
          </a:xfrm>
        </p:grpSpPr>
        <p:sp>
          <p:nvSpPr>
            <p:cNvPr id="21" name="Freeform 21"/>
            <p:cNvSpPr/>
            <p:nvPr/>
          </p:nvSpPr>
          <p:spPr>
            <a:xfrm>
              <a:off x="0" y="0"/>
              <a:ext cx="304285" cy="297421"/>
            </a:xfrm>
            <a:custGeom>
              <a:avLst/>
              <a:gdLst/>
              <a:ahLst/>
              <a:cxnLst/>
              <a:rect l="l" t="t" r="r" b="b"/>
              <a:pathLst>
                <a:path w="304285" h="297421">
                  <a:moveTo>
                    <a:pt x="0" y="0"/>
                  </a:moveTo>
                  <a:lnTo>
                    <a:pt x="304285" y="0"/>
                  </a:lnTo>
                  <a:lnTo>
                    <a:pt x="304285" y="297421"/>
                  </a:lnTo>
                  <a:lnTo>
                    <a:pt x="0" y="297421"/>
                  </a:lnTo>
                  <a:close/>
                </a:path>
              </a:pathLst>
            </a:custGeom>
            <a:solidFill>
              <a:srgbClr val="13547E"/>
            </a:solidFill>
          </p:spPr>
        </p:sp>
        <p:sp>
          <p:nvSpPr>
            <p:cNvPr id="22" name="TextBox 22"/>
            <p:cNvSpPr txBox="1"/>
            <p:nvPr/>
          </p:nvSpPr>
          <p:spPr>
            <a:xfrm>
              <a:off x="0" y="-85725"/>
              <a:ext cx="812800" cy="898525"/>
            </a:xfrm>
            <a:prstGeom prst="rect">
              <a:avLst/>
            </a:prstGeom>
          </p:spPr>
          <p:txBody>
            <a:bodyPr lIns="50800" tIns="50800" rIns="50800" bIns="50800" rtlCol="0" anchor="ctr"/>
            <a:lstStyle/>
            <a:p>
              <a:pPr algn="ctr">
                <a:lnSpc>
                  <a:spcPts val="5879"/>
                </a:lnSpc>
              </a:pPr>
              <a:r>
                <a:rPr lang="es-CR" sz="4199">
                  <a:solidFill>
                    <a:srgbClr val="FFFFFF"/>
                  </a:solidFill>
                  <a:latin typeface="Barlow Condensed Bold"/>
                </a:rPr>
                <a:t>5</a:t>
              </a:r>
            </a:p>
          </p:txBody>
        </p:sp>
      </p:grpSp>
      <p:sp>
        <p:nvSpPr>
          <p:cNvPr id="35" name="TextBox 35"/>
          <p:cNvSpPr txBox="1"/>
          <p:nvPr/>
        </p:nvSpPr>
        <p:spPr>
          <a:xfrm>
            <a:off x="2539680" y="5238222"/>
            <a:ext cx="3094656" cy="495563"/>
          </a:xfrm>
          <a:prstGeom prst="rect">
            <a:avLst/>
          </a:prstGeom>
        </p:spPr>
        <p:txBody>
          <a:bodyPr lIns="0" tIns="0" rIns="0" bIns="0" rtlCol="0" anchor="t">
            <a:spAutoFit/>
          </a:bodyPr>
          <a:lstStyle/>
          <a:p>
            <a:pPr algn="l">
              <a:lnSpc>
                <a:spcPts val="4054"/>
              </a:lnSpc>
            </a:pPr>
            <a:r>
              <a:rPr lang="es-CR" sz="2896">
                <a:solidFill>
                  <a:srgbClr val="000000"/>
                </a:solidFill>
                <a:latin typeface="Montserrat Light Bold"/>
              </a:rPr>
              <a:t>Antecedentes</a:t>
            </a:r>
          </a:p>
        </p:txBody>
      </p:sp>
      <p:sp>
        <p:nvSpPr>
          <p:cNvPr id="37" name="TextBox 37"/>
          <p:cNvSpPr txBox="1"/>
          <p:nvPr/>
        </p:nvSpPr>
        <p:spPr>
          <a:xfrm>
            <a:off x="2421226" y="3074638"/>
            <a:ext cx="3094656" cy="1011880"/>
          </a:xfrm>
          <a:prstGeom prst="rect">
            <a:avLst/>
          </a:prstGeom>
        </p:spPr>
        <p:txBody>
          <a:bodyPr lIns="0" tIns="0" rIns="0" bIns="0" rtlCol="0" anchor="t">
            <a:spAutoFit/>
          </a:bodyPr>
          <a:lstStyle/>
          <a:p>
            <a:pPr algn="l">
              <a:lnSpc>
                <a:spcPts val="4054"/>
              </a:lnSpc>
            </a:pPr>
            <a:r>
              <a:rPr lang="es-CR" sz="2896">
                <a:solidFill>
                  <a:srgbClr val="000000"/>
                </a:solidFill>
                <a:latin typeface="Montserrat Light Bold"/>
              </a:rPr>
              <a:t>Objetivo del procedimiento </a:t>
            </a:r>
          </a:p>
        </p:txBody>
      </p:sp>
      <p:sp>
        <p:nvSpPr>
          <p:cNvPr id="39" name="TextBox 39"/>
          <p:cNvSpPr txBox="1"/>
          <p:nvPr/>
        </p:nvSpPr>
        <p:spPr>
          <a:xfrm>
            <a:off x="2244943" y="6885490"/>
            <a:ext cx="3094656" cy="1011880"/>
          </a:xfrm>
          <a:prstGeom prst="rect">
            <a:avLst/>
          </a:prstGeom>
        </p:spPr>
        <p:txBody>
          <a:bodyPr lIns="0" tIns="0" rIns="0" bIns="0" rtlCol="0" anchor="t">
            <a:spAutoFit/>
          </a:bodyPr>
          <a:lstStyle/>
          <a:p>
            <a:pPr algn="l">
              <a:lnSpc>
                <a:spcPts val="4054"/>
              </a:lnSpc>
            </a:pPr>
            <a:r>
              <a:rPr lang="es-CR" sz="2896">
                <a:solidFill>
                  <a:srgbClr val="000000"/>
                </a:solidFill>
                <a:latin typeface="Montserrat Light Bold"/>
              </a:rPr>
              <a:t>Alcances del procedimiento</a:t>
            </a:r>
          </a:p>
        </p:txBody>
      </p:sp>
      <p:sp>
        <p:nvSpPr>
          <p:cNvPr id="41" name="TextBox 41"/>
          <p:cNvSpPr txBox="1"/>
          <p:nvPr/>
        </p:nvSpPr>
        <p:spPr>
          <a:xfrm>
            <a:off x="10994799" y="3860724"/>
            <a:ext cx="3094656" cy="1011880"/>
          </a:xfrm>
          <a:prstGeom prst="rect">
            <a:avLst/>
          </a:prstGeom>
        </p:spPr>
        <p:txBody>
          <a:bodyPr lIns="0" tIns="0" rIns="0" bIns="0" rtlCol="0" anchor="t">
            <a:spAutoFit/>
          </a:bodyPr>
          <a:lstStyle/>
          <a:p>
            <a:pPr algn="l">
              <a:lnSpc>
                <a:spcPts val="4054"/>
              </a:lnSpc>
            </a:pPr>
            <a:r>
              <a:rPr lang="es-CR" sz="2896">
                <a:solidFill>
                  <a:srgbClr val="000000"/>
                </a:solidFill>
                <a:latin typeface="Montserrat Light Bold"/>
              </a:rPr>
              <a:t>Proceso General</a:t>
            </a:r>
          </a:p>
        </p:txBody>
      </p:sp>
      <p:sp>
        <p:nvSpPr>
          <p:cNvPr id="43" name="TextBox 43"/>
          <p:cNvSpPr txBox="1"/>
          <p:nvPr/>
        </p:nvSpPr>
        <p:spPr>
          <a:xfrm>
            <a:off x="11007693" y="5698811"/>
            <a:ext cx="3094656" cy="486095"/>
          </a:xfrm>
          <a:prstGeom prst="rect">
            <a:avLst/>
          </a:prstGeom>
        </p:spPr>
        <p:txBody>
          <a:bodyPr lIns="0" tIns="0" rIns="0" bIns="0" rtlCol="0" anchor="t">
            <a:spAutoFit/>
          </a:bodyPr>
          <a:lstStyle/>
          <a:p>
            <a:pPr algn="l">
              <a:lnSpc>
                <a:spcPts val="4054"/>
              </a:lnSpc>
            </a:pPr>
            <a:r>
              <a:rPr lang="es-CR" sz="2896">
                <a:solidFill>
                  <a:srgbClr val="000000"/>
                </a:solidFill>
                <a:latin typeface="Montserrat Light Bold"/>
              </a:rPr>
              <a:t>Pasos a seguir</a:t>
            </a:r>
          </a:p>
        </p:txBody>
      </p:sp>
      <p:pic>
        <p:nvPicPr>
          <p:cNvPr id="5" name="Imagen 3">
            <a:extLst>
              <a:ext uri="{FF2B5EF4-FFF2-40B4-BE49-F238E27FC236}">
                <a16:creationId xmlns:a16="http://schemas.microsoft.com/office/drawing/2014/main" id="{934A7EAE-D3FA-D163-C76F-6296483E8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422" y="9037207"/>
            <a:ext cx="2603028" cy="112692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7F70A208-3D78-0B6B-933B-FDC3E1BFA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7099" y="9037207"/>
            <a:ext cx="2603028" cy="1080000"/>
          </a:xfrm>
          <a:prstGeom prst="rect">
            <a:avLst/>
          </a:prstGeom>
        </p:spPr>
      </p:pic>
      <p:sp>
        <p:nvSpPr>
          <p:cNvPr id="36" name="Elipse 35">
            <a:extLst>
              <a:ext uri="{FF2B5EF4-FFF2-40B4-BE49-F238E27FC236}">
                <a16:creationId xmlns:a16="http://schemas.microsoft.com/office/drawing/2014/main" id="{ED788B22-20C5-F76F-AF20-6E6FF69640C1}"/>
              </a:ext>
            </a:extLst>
          </p:cNvPr>
          <p:cNvSpPr/>
          <p:nvPr/>
        </p:nvSpPr>
        <p:spPr>
          <a:xfrm>
            <a:off x="1284833" y="3296185"/>
            <a:ext cx="609600" cy="52897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b="1">
                <a:solidFill>
                  <a:schemeClr val="tx1"/>
                </a:solidFill>
                <a:latin typeface="Arial" panose="020B0604020202020204" pitchFamily="34" charset="0"/>
                <a:cs typeface="Arial" panose="020B0604020202020204" pitchFamily="34" charset="0"/>
              </a:rPr>
              <a:t>1</a:t>
            </a:r>
          </a:p>
        </p:txBody>
      </p:sp>
      <p:sp>
        <p:nvSpPr>
          <p:cNvPr id="38" name="Elipse 37">
            <a:extLst>
              <a:ext uri="{FF2B5EF4-FFF2-40B4-BE49-F238E27FC236}">
                <a16:creationId xmlns:a16="http://schemas.microsoft.com/office/drawing/2014/main" id="{FE5FF8AE-0866-E7EB-8CC1-64E7387FFD50}"/>
              </a:ext>
            </a:extLst>
          </p:cNvPr>
          <p:cNvSpPr/>
          <p:nvPr/>
        </p:nvSpPr>
        <p:spPr>
          <a:xfrm>
            <a:off x="1269645" y="5267747"/>
            <a:ext cx="609600" cy="52897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b="1">
                <a:solidFill>
                  <a:schemeClr val="tx1"/>
                </a:solidFill>
                <a:latin typeface="Arial" panose="020B0604020202020204" pitchFamily="34" charset="0"/>
                <a:cs typeface="Arial" panose="020B0604020202020204" pitchFamily="34" charset="0"/>
              </a:rPr>
              <a:t>2</a:t>
            </a:r>
          </a:p>
        </p:txBody>
      </p:sp>
      <p:sp>
        <p:nvSpPr>
          <p:cNvPr id="40" name="Elipse 39">
            <a:extLst>
              <a:ext uri="{FF2B5EF4-FFF2-40B4-BE49-F238E27FC236}">
                <a16:creationId xmlns:a16="http://schemas.microsoft.com/office/drawing/2014/main" id="{1E95664A-A46D-B905-4A75-AF0FA68229A6}"/>
              </a:ext>
            </a:extLst>
          </p:cNvPr>
          <p:cNvSpPr/>
          <p:nvPr/>
        </p:nvSpPr>
        <p:spPr>
          <a:xfrm>
            <a:off x="1268646" y="7200575"/>
            <a:ext cx="609600" cy="52897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b="1">
                <a:solidFill>
                  <a:schemeClr val="tx1"/>
                </a:solidFill>
                <a:latin typeface="Arial" panose="020B0604020202020204" pitchFamily="34" charset="0"/>
                <a:cs typeface="Arial" panose="020B0604020202020204" pitchFamily="34" charset="0"/>
              </a:rPr>
              <a:t>3</a:t>
            </a:r>
          </a:p>
        </p:txBody>
      </p:sp>
      <p:pic>
        <p:nvPicPr>
          <p:cNvPr id="42" name="Imagen 41">
            <a:extLst>
              <a:ext uri="{FF2B5EF4-FFF2-40B4-BE49-F238E27FC236}">
                <a16:creationId xmlns:a16="http://schemas.microsoft.com/office/drawing/2014/main" id="{7ECF1D51-ABCA-DED7-376C-4FEB5EC6E587}"/>
              </a:ext>
            </a:extLst>
          </p:cNvPr>
          <p:cNvPicPr>
            <a:picLocks noChangeAspect="1"/>
          </p:cNvPicPr>
          <p:nvPr/>
        </p:nvPicPr>
        <p:blipFill>
          <a:blip r:embed="rId5"/>
          <a:stretch>
            <a:fillRect/>
          </a:stretch>
        </p:blipFill>
        <p:spPr>
          <a:xfrm>
            <a:off x="10218706" y="8408438"/>
            <a:ext cx="1945721" cy="1800453"/>
          </a:xfrm>
          <a:prstGeom prst="rect">
            <a:avLst/>
          </a:prstGeom>
        </p:spPr>
      </p:pic>
      <p:pic>
        <p:nvPicPr>
          <p:cNvPr id="44" name="Picture 4" descr="Centro de Conciliación - Bienvenida">
            <a:extLst>
              <a:ext uri="{FF2B5EF4-FFF2-40B4-BE49-F238E27FC236}">
                <a16:creationId xmlns:a16="http://schemas.microsoft.com/office/drawing/2014/main" id="{B3993B0D-3685-9BA7-6907-689DE0A86B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15765" y="8038023"/>
            <a:ext cx="2361108" cy="2079184"/>
          </a:xfrm>
          <a:prstGeom prst="rect">
            <a:avLst/>
          </a:prstGeom>
          <a:noFill/>
          <a:extLst>
            <a:ext uri="{909E8E84-426E-40DD-AFC4-6F175D3DCCD1}">
              <a14:hiddenFill xmlns:a14="http://schemas.microsoft.com/office/drawing/2010/main">
                <a:solidFill>
                  <a:srgbClr val="FFFFFF"/>
                </a:solidFill>
              </a14:hiddenFill>
            </a:ext>
          </a:extLst>
        </p:spPr>
      </p:pic>
      <p:sp>
        <p:nvSpPr>
          <p:cNvPr id="46" name="Elipse 45">
            <a:extLst>
              <a:ext uri="{FF2B5EF4-FFF2-40B4-BE49-F238E27FC236}">
                <a16:creationId xmlns:a16="http://schemas.microsoft.com/office/drawing/2014/main" id="{63637321-330B-29A6-AA7C-8C16FD2B49C3}"/>
              </a:ext>
            </a:extLst>
          </p:cNvPr>
          <p:cNvSpPr/>
          <p:nvPr/>
        </p:nvSpPr>
        <p:spPr>
          <a:xfrm>
            <a:off x="10019501" y="4145463"/>
            <a:ext cx="609600" cy="52897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b="1">
                <a:solidFill>
                  <a:schemeClr val="tx1"/>
                </a:solidFill>
                <a:latin typeface="Arial" panose="020B0604020202020204" pitchFamily="34" charset="0"/>
                <a:cs typeface="Arial" panose="020B0604020202020204" pitchFamily="34" charset="0"/>
              </a:rPr>
              <a:t>4</a:t>
            </a:r>
          </a:p>
        </p:txBody>
      </p:sp>
      <p:sp>
        <p:nvSpPr>
          <p:cNvPr id="48" name="Elipse 47">
            <a:extLst>
              <a:ext uri="{FF2B5EF4-FFF2-40B4-BE49-F238E27FC236}">
                <a16:creationId xmlns:a16="http://schemas.microsoft.com/office/drawing/2014/main" id="{01C154DC-FBE0-FAB2-C646-1E37AB6026C3}"/>
              </a:ext>
            </a:extLst>
          </p:cNvPr>
          <p:cNvSpPr/>
          <p:nvPr/>
        </p:nvSpPr>
        <p:spPr>
          <a:xfrm>
            <a:off x="10019501" y="6088855"/>
            <a:ext cx="609600" cy="52897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b="1">
                <a:solidFill>
                  <a:schemeClr val="tx1"/>
                </a:solidFill>
                <a:latin typeface="Arial" panose="020B0604020202020204" pitchFamily="34" charset="0"/>
                <a:cs typeface="Arial" panose="020B0604020202020204" pitchFamily="34" charset="0"/>
              </a:rPr>
              <a:t>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A8B4794-9B82-A97A-94CA-FA86F6105A23}"/>
              </a:ext>
            </a:extLst>
          </p:cNvPr>
          <p:cNvSpPr/>
          <p:nvPr/>
        </p:nvSpPr>
        <p:spPr>
          <a:xfrm>
            <a:off x="2475996" y="9864164"/>
            <a:ext cx="16916400" cy="9044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R"/>
          </a:p>
        </p:txBody>
      </p:sp>
      <p:grpSp>
        <p:nvGrpSpPr>
          <p:cNvPr id="2" name="Group 2"/>
          <p:cNvGrpSpPr/>
          <p:nvPr/>
        </p:nvGrpSpPr>
        <p:grpSpPr>
          <a:xfrm>
            <a:off x="-957943" y="723664"/>
            <a:ext cx="6894379" cy="9563336"/>
            <a:chOff x="0" y="0"/>
            <a:chExt cx="1815803" cy="2518739"/>
          </a:xfrm>
        </p:grpSpPr>
        <p:sp>
          <p:nvSpPr>
            <p:cNvPr id="3" name="Freeform 3"/>
            <p:cNvSpPr/>
            <p:nvPr/>
          </p:nvSpPr>
          <p:spPr>
            <a:xfrm>
              <a:off x="0" y="0"/>
              <a:ext cx="1815804" cy="2518739"/>
            </a:xfrm>
            <a:custGeom>
              <a:avLst/>
              <a:gdLst/>
              <a:ahLst/>
              <a:cxnLst/>
              <a:rect l="l" t="t" r="r" b="b"/>
              <a:pathLst>
                <a:path w="1815804" h="2518739">
                  <a:moveTo>
                    <a:pt x="0" y="0"/>
                  </a:moveTo>
                  <a:lnTo>
                    <a:pt x="1815804" y="0"/>
                  </a:lnTo>
                  <a:lnTo>
                    <a:pt x="1815804" y="2518739"/>
                  </a:lnTo>
                  <a:lnTo>
                    <a:pt x="0" y="2518739"/>
                  </a:lnTo>
                  <a:close/>
                </a:path>
              </a:pathLst>
            </a:custGeom>
            <a:solidFill>
              <a:srgbClr val="13547E"/>
            </a:solidFill>
            <a:ln>
              <a:noFill/>
            </a:ln>
          </p:spPr>
        </p:sp>
        <p:sp>
          <p:nvSpPr>
            <p:cNvPr id="4" name="TextBox 4"/>
            <p:cNvSpPr txBox="1"/>
            <p:nvPr/>
          </p:nvSpPr>
          <p:spPr>
            <a:xfrm>
              <a:off x="0" y="-47625"/>
              <a:ext cx="812800" cy="860425"/>
            </a:xfrm>
            <a:prstGeom prst="rect">
              <a:avLst/>
            </a:prstGeom>
          </p:spPr>
          <p:txBody>
            <a:bodyPr lIns="50800" tIns="50800" rIns="50800" bIns="50800" rtlCol="0" anchor="ctr"/>
            <a:lstStyle/>
            <a:p>
              <a:pPr marL="0" lvl="0" indent="0" algn="ctr">
                <a:lnSpc>
                  <a:spcPts val="2768"/>
                </a:lnSpc>
                <a:spcBef>
                  <a:spcPct val="0"/>
                </a:spcBef>
              </a:pPr>
              <a:endParaRPr/>
            </a:p>
          </p:txBody>
        </p:sp>
      </p:grpSp>
      <p:sp>
        <p:nvSpPr>
          <p:cNvPr id="5" name="TextBox 5"/>
          <p:cNvSpPr txBox="1"/>
          <p:nvPr/>
        </p:nvSpPr>
        <p:spPr>
          <a:xfrm>
            <a:off x="228600" y="27709"/>
            <a:ext cx="5486399" cy="4103431"/>
          </a:xfrm>
          <a:prstGeom prst="rect">
            <a:avLst/>
          </a:prstGeom>
        </p:spPr>
        <p:txBody>
          <a:bodyPr wrap="square" lIns="0" tIns="0" rIns="0" bIns="0" rtlCol="0" anchor="t">
            <a:spAutoFit/>
          </a:bodyPr>
          <a:lstStyle/>
          <a:p>
            <a:pPr algn="ctr">
              <a:lnSpc>
                <a:spcPts val="41653"/>
              </a:lnSpc>
            </a:pPr>
            <a:r>
              <a:rPr lang="en-US" sz="2800" err="1">
                <a:solidFill>
                  <a:srgbClr val="FFFFFF"/>
                </a:solidFill>
                <a:latin typeface="Open Sans Light Bold"/>
              </a:rPr>
              <a:t>Objetivo</a:t>
            </a:r>
            <a:r>
              <a:rPr lang="en-US" sz="2800">
                <a:solidFill>
                  <a:srgbClr val="FFFFFF"/>
                </a:solidFill>
                <a:latin typeface="Open Sans Light Bold"/>
              </a:rPr>
              <a:t> del </a:t>
            </a:r>
            <a:r>
              <a:rPr lang="en-US" sz="2800" err="1">
                <a:solidFill>
                  <a:srgbClr val="FFFFFF"/>
                </a:solidFill>
                <a:latin typeface="Open Sans Light Bold"/>
              </a:rPr>
              <a:t>Procedimiento</a:t>
            </a:r>
            <a:r>
              <a:rPr lang="en-US" sz="2800">
                <a:solidFill>
                  <a:srgbClr val="FFFFFF"/>
                </a:solidFill>
                <a:latin typeface="Open Sans Light Bold"/>
              </a:rPr>
              <a:t> </a:t>
            </a:r>
            <a:endParaRPr lang="en-US" sz="88800">
              <a:solidFill>
                <a:srgbClr val="FFFFFF"/>
              </a:solidFill>
              <a:latin typeface="Open Sans Light Bold"/>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5253" y="5143500"/>
            <a:ext cx="3053091" cy="3266926"/>
          </a:xfrm>
          <a:prstGeom prst="rect">
            <a:avLst/>
          </a:prstGeom>
        </p:spPr>
      </p:pic>
      <p:pic>
        <p:nvPicPr>
          <p:cNvPr id="6" name="Imagen 5">
            <a:extLst>
              <a:ext uri="{FF2B5EF4-FFF2-40B4-BE49-F238E27FC236}">
                <a16:creationId xmlns:a16="http://schemas.microsoft.com/office/drawing/2014/main" id="{7D694237-0E86-A7A4-8890-86F725268B0C}"/>
              </a:ext>
            </a:extLst>
          </p:cNvPr>
          <p:cNvPicPr>
            <a:picLocks noChangeAspect="1"/>
          </p:cNvPicPr>
          <p:nvPr/>
        </p:nvPicPr>
        <p:blipFill>
          <a:blip r:embed="rId4"/>
          <a:stretch>
            <a:fillRect/>
          </a:stretch>
        </p:blipFill>
        <p:spPr>
          <a:xfrm>
            <a:off x="13868400" y="5320979"/>
            <a:ext cx="4286250" cy="4286250"/>
          </a:xfrm>
          <a:prstGeom prst="rect">
            <a:avLst/>
          </a:prstGeom>
        </p:spPr>
      </p:pic>
      <p:sp>
        <p:nvSpPr>
          <p:cNvPr id="12" name="CuadroTexto 11">
            <a:extLst>
              <a:ext uri="{FF2B5EF4-FFF2-40B4-BE49-F238E27FC236}">
                <a16:creationId xmlns:a16="http://schemas.microsoft.com/office/drawing/2014/main" id="{D8A81094-DD3A-7742-B43B-D0CD7EB18997}"/>
              </a:ext>
            </a:extLst>
          </p:cNvPr>
          <p:cNvSpPr txBox="1"/>
          <p:nvPr/>
        </p:nvSpPr>
        <p:spPr>
          <a:xfrm>
            <a:off x="6705600" y="1609161"/>
            <a:ext cx="9621078" cy="4401205"/>
          </a:xfrm>
          <a:prstGeom prst="rect">
            <a:avLst/>
          </a:prstGeom>
          <a:noFill/>
        </p:spPr>
        <p:txBody>
          <a:bodyPr wrap="square">
            <a:spAutoFit/>
          </a:bodyPr>
          <a:lstStyle/>
          <a:p>
            <a:pPr marL="597535" algn="just">
              <a:spcAft>
                <a:spcPts val="300"/>
              </a:spcAft>
            </a:pPr>
            <a:r>
              <a:rPr lang="es-CR" sz="2800" kern="100">
                <a:effectLst/>
                <a:latin typeface="Montserrat Light Bold" panose="020B0604020202020204" charset="0"/>
                <a:ea typeface="Times New Roman" panose="02020603050405020304" pitchFamily="18" charset="0"/>
                <a:cs typeface="Arial" panose="020B0604020202020204" pitchFamily="34" charset="0"/>
              </a:rPr>
              <a:t>Estandarizar y fortalecer el proceso de construcción de los Planes de Apoyo Anuales de las Sedes del Centro de Conciliación a nivel nacional, con el fin de mejorar la gestión, impacto y priorización en la atención de asuntos susceptibles a ser tramitados por medio de mecanismos de resolución alternativa de conflictos, con el fin de contribuir en la disminución del rezago judicial.</a:t>
            </a:r>
            <a:endParaRPr lang="es-CR" sz="3600">
              <a:effectLst/>
              <a:latin typeface="Montserrat Light Bold" panose="020B060402020202020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EECD8ED-7AA7-2D8A-BE92-6B6680D34D4E}"/>
              </a:ext>
            </a:extLst>
          </p:cNvPr>
          <p:cNvGrpSpPr/>
          <p:nvPr/>
        </p:nvGrpSpPr>
        <p:grpSpPr>
          <a:xfrm>
            <a:off x="-741518" y="123623"/>
            <a:ext cx="12870638" cy="2653090"/>
            <a:chOff x="0" y="-47625"/>
            <a:chExt cx="3389798" cy="860425"/>
          </a:xfrm>
        </p:grpSpPr>
        <p:sp>
          <p:nvSpPr>
            <p:cNvPr id="3" name="Freeform 3">
              <a:extLst>
                <a:ext uri="{FF2B5EF4-FFF2-40B4-BE49-F238E27FC236}">
                  <a16:creationId xmlns:a16="http://schemas.microsoft.com/office/drawing/2014/main" id="{469B2A3A-C43E-9D14-9DC1-9BAB8380B853}"/>
                </a:ext>
              </a:extLst>
            </p:cNvPr>
            <p:cNvSpPr/>
            <p:nvPr/>
          </p:nvSpPr>
          <p:spPr>
            <a:xfrm>
              <a:off x="0" y="0"/>
              <a:ext cx="3389798" cy="469036"/>
            </a:xfrm>
            <a:custGeom>
              <a:avLst/>
              <a:gdLst/>
              <a:ahLst/>
              <a:cxnLst/>
              <a:rect l="l" t="t" r="r" b="b"/>
              <a:pathLst>
                <a:path w="3389798" h="469036">
                  <a:moveTo>
                    <a:pt x="0" y="0"/>
                  </a:moveTo>
                  <a:lnTo>
                    <a:pt x="3389798" y="0"/>
                  </a:lnTo>
                  <a:lnTo>
                    <a:pt x="3389798" y="469036"/>
                  </a:lnTo>
                  <a:lnTo>
                    <a:pt x="0" y="469036"/>
                  </a:lnTo>
                  <a:close/>
                </a:path>
              </a:pathLst>
            </a:custGeom>
            <a:solidFill>
              <a:srgbClr val="13547E"/>
            </a:solidFill>
            <a:ln>
              <a:noFill/>
            </a:ln>
          </p:spPr>
        </p:sp>
        <p:sp>
          <p:nvSpPr>
            <p:cNvPr id="4" name="TextBox 4">
              <a:extLst>
                <a:ext uri="{FF2B5EF4-FFF2-40B4-BE49-F238E27FC236}">
                  <a16:creationId xmlns:a16="http://schemas.microsoft.com/office/drawing/2014/main" id="{E170F59F-3061-9D5E-92EB-49D22FF00BCE}"/>
                </a:ext>
              </a:extLst>
            </p:cNvPr>
            <p:cNvSpPr txBox="1"/>
            <p:nvPr/>
          </p:nvSpPr>
          <p:spPr>
            <a:xfrm>
              <a:off x="0" y="-47625"/>
              <a:ext cx="812800" cy="860425"/>
            </a:xfrm>
            <a:prstGeom prst="rect">
              <a:avLst/>
            </a:prstGeom>
          </p:spPr>
          <p:txBody>
            <a:bodyPr lIns="50800" tIns="50800" rIns="50800" bIns="50800" rtlCol="0" anchor="ctr"/>
            <a:lstStyle/>
            <a:p>
              <a:pPr marL="0" lvl="0" indent="0" algn="ctr">
                <a:lnSpc>
                  <a:spcPts val="2768"/>
                </a:lnSpc>
                <a:spcBef>
                  <a:spcPct val="0"/>
                </a:spcBef>
              </a:pPr>
              <a:endParaRPr/>
            </a:p>
          </p:txBody>
        </p:sp>
      </p:grpSp>
      <p:sp>
        <p:nvSpPr>
          <p:cNvPr id="5" name="TextBox 26">
            <a:extLst>
              <a:ext uri="{FF2B5EF4-FFF2-40B4-BE49-F238E27FC236}">
                <a16:creationId xmlns:a16="http://schemas.microsoft.com/office/drawing/2014/main" id="{18F4F32D-4233-900F-A681-FD83ACCB82F5}"/>
              </a:ext>
            </a:extLst>
          </p:cNvPr>
          <p:cNvSpPr txBox="1"/>
          <p:nvPr/>
        </p:nvSpPr>
        <p:spPr>
          <a:xfrm>
            <a:off x="406586" y="240438"/>
            <a:ext cx="7279283" cy="1212896"/>
          </a:xfrm>
          <a:prstGeom prst="rect">
            <a:avLst/>
          </a:prstGeom>
        </p:spPr>
        <p:txBody>
          <a:bodyPr wrap="square" lIns="0" tIns="0" rIns="0" bIns="0" rtlCol="0" anchor="t">
            <a:spAutoFit/>
          </a:bodyPr>
          <a:lstStyle/>
          <a:p>
            <a:pPr>
              <a:lnSpc>
                <a:spcPts val="10243"/>
              </a:lnSpc>
            </a:pPr>
            <a:r>
              <a:rPr lang="es-CR" sz="7316">
                <a:solidFill>
                  <a:srgbClr val="FFFFFF"/>
                </a:solidFill>
                <a:latin typeface="Montserrat Light Bold"/>
              </a:rPr>
              <a:t>Antecedentes </a:t>
            </a:r>
          </a:p>
        </p:txBody>
      </p:sp>
      <p:sp>
        <p:nvSpPr>
          <p:cNvPr id="7" name="CuadroTexto 6">
            <a:extLst>
              <a:ext uri="{FF2B5EF4-FFF2-40B4-BE49-F238E27FC236}">
                <a16:creationId xmlns:a16="http://schemas.microsoft.com/office/drawing/2014/main" id="{3E6C27BA-A927-8784-9A23-8F44D7AFFFEF}"/>
              </a:ext>
            </a:extLst>
          </p:cNvPr>
          <p:cNvSpPr txBox="1"/>
          <p:nvPr/>
        </p:nvSpPr>
        <p:spPr>
          <a:xfrm>
            <a:off x="1523426" y="2218115"/>
            <a:ext cx="15834131" cy="6445419"/>
          </a:xfrm>
          <a:prstGeom prst="rect">
            <a:avLst/>
          </a:prstGeom>
          <a:noFill/>
        </p:spPr>
        <p:txBody>
          <a:bodyPr wrap="square">
            <a:spAutoFit/>
          </a:bodyPr>
          <a:lstStyle/>
          <a:p>
            <a:pPr marL="450215" indent="-269875" algn="just">
              <a:spcAft>
                <a:spcPts val="300"/>
              </a:spcAft>
            </a:pPr>
            <a:endParaRPr lang="es-CR" sz="2000" i="1">
              <a:effectLst/>
              <a:latin typeface="Montserrat Light "/>
              <a:ea typeface="Calibri" panose="020F0502020204030204" pitchFamily="34" charset="0"/>
              <a:cs typeface="Arial" panose="020B0604020202020204" pitchFamily="34" charset="0"/>
            </a:endParaRPr>
          </a:p>
          <a:p>
            <a:pPr marL="450215" indent="-269875">
              <a:spcAft>
                <a:spcPts val="300"/>
              </a:spcAft>
            </a:pPr>
            <a:r>
              <a:rPr lang="es-CR" sz="2000">
                <a:effectLst/>
                <a:latin typeface="Montserrat Light "/>
                <a:ea typeface="Calibri" panose="020F0502020204030204" pitchFamily="34" charset="0"/>
                <a:cs typeface="Arial" panose="020B0604020202020204" pitchFamily="34" charset="0"/>
              </a:rPr>
              <a:t>En sesión </a:t>
            </a:r>
            <a:r>
              <a:rPr lang="es-CR" sz="2000" err="1">
                <a:effectLst/>
                <a:latin typeface="Montserrat Light "/>
                <a:ea typeface="Calibri" panose="020F0502020204030204" pitchFamily="34" charset="0"/>
                <a:cs typeface="Arial" panose="020B0604020202020204" pitchFamily="34" charset="0"/>
              </a:rPr>
              <a:t>N°</a:t>
            </a:r>
            <a:r>
              <a:rPr lang="es-CR" sz="2000">
                <a:effectLst/>
                <a:latin typeface="Montserrat Light "/>
                <a:ea typeface="Calibri" panose="020F0502020204030204" pitchFamily="34" charset="0"/>
                <a:cs typeface="Arial" panose="020B0604020202020204" pitchFamily="34" charset="0"/>
              </a:rPr>
              <a:t> 37-2021 celebrada el 06 de setiembre de 2021, artículo VII, se tomó el acuerdo cuya parte dispositiva dice:</a:t>
            </a:r>
          </a:p>
          <a:p>
            <a:pPr marR="391160" algn="just">
              <a:lnSpc>
                <a:spcPct val="107000"/>
              </a:lnSpc>
              <a:spcAft>
                <a:spcPts val="800"/>
              </a:spcAft>
            </a:pPr>
            <a:r>
              <a:rPr lang="es-CR" sz="2000" i="1">
                <a:effectLst/>
                <a:latin typeface="Montserrat Light "/>
                <a:ea typeface="Calibri" panose="020F0502020204030204" pitchFamily="34" charset="0"/>
                <a:cs typeface="Arial" panose="020B0604020202020204" pitchFamily="34" charset="0"/>
              </a:rPr>
              <a:t>“(…)</a:t>
            </a:r>
            <a:endParaRPr lang="es-CR" sz="2000">
              <a:effectLst/>
              <a:latin typeface="Montserrat Light "/>
              <a:ea typeface="Calibri" panose="020F0502020204030204" pitchFamily="34" charset="0"/>
              <a:cs typeface="Arial" panose="020B0604020202020204" pitchFamily="34" charset="0"/>
            </a:endParaRPr>
          </a:p>
          <a:p>
            <a:pPr marR="391160" algn="just">
              <a:lnSpc>
                <a:spcPct val="107000"/>
              </a:lnSpc>
              <a:spcAft>
                <a:spcPts val="800"/>
              </a:spcAft>
            </a:pPr>
            <a:r>
              <a:rPr lang="es-CR" sz="2000" i="1">
                <a:effectLst/>
                <a:latin typeface="Montserrat Light "/>
                <a:ea typeface="Calibri" panose="020F0502020204030204" pitchFamily="34" charset="0"/>
                <a:cs typeface="Arial" panose="020B0604020202020204" pitchFamily="34" charset="0"/>
              </a:rPr>
              <a:t>Se acordó: 1) Tener por hechas las manifestaciones anteriores. 2) Trasladar el informe anterior de la Dirección de Planificación, respecto a la cantidad de casos entrados susceptibles de ser resueltos por la vía alterna de conflictos judiciales de cada despacho judicial, con el fin de determinar el universo de casos posibles de resolver por la vía alterna de conflictos, a las comisiones jurisdiccionales institucionales, </a:t>
            </a:r>
            <a:r>
              <a:rPr lang="es-CR" sz="2000" b="1" i="1" u="sng">
                <a:effectLst/>
                <a:latin typeface="Montserrat Light "/>
                <a:ea typeface="Calibri" panose="020F0502020204030204" pitchFamily="34" charset="0"/>
                <a:cs typeface="Arial" panose="020B0604020202020204" pitchFamily="34" charset="0"/>
              </a:rPr>
              <a:t>a fin de que elaboren un plan de acción de los mecanismos de resolución alterna de conflictos aplicables a cada materia correspondiente; el cual deberán remitir a la Comisión sobre Resolución Alterna de Conflictos, en el plazo de dos meses a partir de la comunicación del presente acuerdo. 3) Posteriormente, la Comisión sobre Resolución Alterna de Conflictos rendirá a esta Corte Plena, un informe en que proponga una hoja de ruta sobre el uso de estos mecanismos, para resolver lo que corresponda</a:t>
            </a:r>
            <a:r>
              <a:rPr lang="es-CR" sz="2000" i="1">
                <a:effectLst/>
                <a:latin typeface="Montserrat Light "/>
                <a:ea typeface="Calibri" panose="020F0502020204030204" pitchFamily="34" charset="0"/>
                <a:cs typeface="Arial" panose="020B0604020202020204" pitchFamily="34" charset="0"/>
              </a:rPr>
              <a:t>. Se declara acuerdo firme.”</a:t>
            </a:r>
          </a:p>
          <a:p>
            <a:pPr marR="391160" algn="just">
              <a:lnSpc>
                <a:spcPct val="107000"/>
              </a:lnSpc>
              <a:spcAft>
                <a:spcPts val="800"/>
              </a:spcAft>
            </a:pPr>
            <a:r>
              <a:rPr lang="es-CR" sz="2000" i="1">
                <a:latin typeface="Montserrat Light "/>
                <a:ea typeface="Calibri" panose="020F0502020204030204" pitchFamily="34" charset="0"/>
                <a:cs typeface="Arial" panose="020B0604020202020204" pitchFamily="34" charset="0"/>
              </a:rPr>
              <a:t>(…)</a:t>
            </a:r>
          </a:p>
          <a:p>
            <a:pPr marR="391160" algn="just">
              <a:lnSpc>
                <a:spcPct val="107000"/>
              </a:lnSpc>
              <a:spcAft>
                <a:spcPts val="800"/>
              </a:spcAft>
            </a:pPr>
            <a:r>
              <a:rPr lang="es-CR" sz="2000" b="1" i="1" u="sng">
                <a:latin typeface="Montserrat Light "/>
                <a:ea typeface="Calibri" panose="020F0502020204030204" pitchFamily="34" charset="0"/>
                <a:cs typeface="Arial" panose="020B0604020202020204" pitchFamily="34" charset="0"/>
              </a:rPr>
              <a:t>En razón de que se coordinó reunión por parte del equipo de trabajo que confeccionará la hoja de ruta para el 23 de junio 2023, ya que por razones  de agenda de las personas participantes no fue posible reunirse antes, se solicita en forma respetuosa, ampliar el plazo de un mes más, a efectos de rendir el informe solicitado.”. </a:t>
            </a:r>
            <a:r>
              <a:rPr lang="es-CR" sz="2000">
                <a:latin typeface="Montserrat Light "/>
                <a:ea typeface="Calibri" panose="020F0502020204030204" pitchFamily="34" charset="0"/>
                <a:cs typeface="Arial" panose="020B0604020202020204" pitchFamily="34" charset="0"/>
              </a:rPr>
              <a:t>Lo subrayado en negrita no corresponde al original. </a:t>
            </a:r>
            <a:endParaRPr lang="es-CR" sz="2000">
              <a:effectLst/>
              <a:latin typeface="Montserrat Light "/>
              <a:ea typeface="Calibri" panose="020F0502020204030204" pitchFamily="34" charset="0"/>
              <a:cs typeface="Arial" panose="020B0604020202020204" pitchFamily="34" charset="0"/>
            </a:endParaRPr>
          </a:p>
          <a:p>
            <a:pPr marR="391160" algn="just">
              <a:lnSpc>
                <a:spcPct val="107000"/>
              </a:lnSpc>
              <a:spcAft>
                <a:spcPts val="800"/>
              </a:spcAft>
            </a:pPr>
            <a:endParaRPr lang="es-CR" sz="2000">
              <a:effectLst/>
              <a:latin typeface="Montserrat Light "/>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31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EECD8ED-7AA7-2D8A-BE92-6B6680D34D4E}"/>
              </a:ext>
            </a:extLst>
          </p:cNvPr>
          <p:cNvGrpSpPr/>
          <p:nvPr/>
        </p:nvGrpSpPr>
        <p:grpSpPr>
          <a:xfrm>
            <a:off x="-741518" y="123623"/>
            <a:ext cx="12870638" cy="2653090"/>
            <a:chOff x="0" y="-47625"/>
            <a:chExt cx="3389798" cy="860425"/>
          </a:xfrm>
        </p:grpSpPr>
        <p:sp>
          <p:nvSpPr>
            <p:cNvPr id="3" name="Freeform 3">
              <a:extLst>
                <a:ext uri="{FF2B5EF4-FFF2-40B4-BE49-F238E27FC236}">
                  <a16:creationId xmlns:a16="http://schemas.microsoft.com/office/drawing/2014/main" id="{469B2A3A-C43E-9D14-9DC1-9BAB8380B853}"/>
                </a:ext>
              </a:extLst>
            </p:cNvPr>
            <p:cNvSpPr/>
            <p:nvPr/>
          </p:nvSpPr>
          <p:spPr>
            <a:xfrm>
              <a:off x="0" y="0"/>
              <a:ext cx="3389798" cy="469036"/>
            </a:xfrm>
            <a:custGeom>
              <a:avLst/>
              <a:gdLst/>
              <a:ahLst/>
              <a:cxnLst/>
              <a:rect l="l" t="t" r="r" b="b"/>
              <a:pathLst>
                <a:path w="3389798" h="469036">
                  <a:moveTo>
                    <a:pt x="0" y="0"/>
                  </a:moveTo>
                  <a:lnTo>
                    <a:pt x="3389798" y="0"/>
                  </a:lnTo>
                  <a:lnTo>
                    <a:pt x="3389798" y="469036"/>
                  </a:lnTo>
                  <a:lnTo>
                    <a:pt x="0" y="469036"/>
                  </a:lnTo>
                  <a:close/>
                </a:path>
              </a:pathLst>
            </a:custGeom>
            <a:solidFill>
              <a:srgbClr val="13547E"/>
            </a:solidFill>
            <a:ln>
              <a:noFill/>
            </a:ln>
          </p:spPr>
        </p:sp>
        <p:sp>
          <p:nvSpPr>
            <p:cNvPr id="4" name="TextBox 4">
              <a:extLst>
                <a:ext uri="{FF2B5EF4-FFF2-40B4-BE49-F238E27FC236}">
                  <a16:creationId xmlns:a16="http://schemas.microsoft.com/office/drawing/2014/main" id="{E170F59F-3061-9D5E-92EB-49D22FF00BCE}"/>
                </a:ext>
              </a:extLst>
            </p:cNvPr>
            <p:cNvSpPr txBox="1"/>
            <p:nvPr/>
          </p:nvSpPr>
          <p:spPr>
            <a:xfrm>
              <a:off x="0" y="-47625"/>
              <a:ext cx="812800" cy="860425"/>
            </a:xfrm>
            <a:prstGeom prst="rect">
              <a:avLst/>
            </a:prstGeom>
          </p:spPr>
          <p:txBody>
            <a:bodyPr lIns="50800" tIns="50800" rIns="50800" bIns="50800" rtlCol="0" anchor="ctr"/>
            <a:lstStyle/>
            <a:p>
              <a:pPr marL="0" lvl="0" indent="0" algn="ctr">
                <a:lnSpc>
                  <a:spcPts val="2768"/>
                </a:lnSpc>
                <a:spcBef>
                  <a:spcPct val="0"/>
                </a:spcBef>
              </a:pPr>
              <a:endParaRPr/>
            </a:p>
          </p:txBody>
        </p:sp>
      </p:grpSp>
      <p:sp>
        <p:nvSpPr>
          <p:cNvPr id="5" name="TextBox 26">
            <a:extLst>
              <a:ext uri="{FF2B5EF4-FFF2-40B4-BE49-F238E27FC236}">
                <a16:creationId xmlns:a16="http://schemas.microsoft.com/office/drawing/2014/main" id="{18F4F32D-4233-900F-A681-FD83ACCB82F5}"/>
              </a:ext>
            </a:extLst>
          </p:cNvPr>
          <p:cNvSpPr txBox="1"/>
          <p:nvPr/>
        </p:nvSpPr>
        <p:spPr>
          <a:xfrm>
            <a:off x="406586" y="240438"/>
            <a:ext cx="7279283" cy="1212896"/>
          </a:xfrm>
          <a:prstGeom prst="rect">
            <a:avLst/>
          </a:prstGeom>
        </p:spPr>
        <p:txBody>
          <a:bodyPr wrap="square" lIns="0" tIns="0" rIns="0" bIns="0" rtlCol="0" anchor="t">
            <a:spAutoFit/>
          </a:bodyPr>
          <a:lstStyle/>
          <a:p>
            <a:pPr>
              <a:lnSpc>
                <a:spcPts val="10243"/>
              </a:lnSpc>
            </a:pPr>
            <a:r>
              <a:rPr lang="es-CR" sz="7316">
                <a:solidFill>
                  <a:srgbClr val="FFFFFF"/>
                </a:solidFill>
                <a:latin typeface="Montserrat Light Bold"/>
              </a:rPr>
              <a:t>Antecedentes </a:t>
            </a:r>
          </a:p>
        </p:txBody>
      </p:sp>
      <p:sp>
        <p:nvSpPr>
          <p:cNvPr id="7" name="CuadroTexto 6">
            <a:extLst>
              <a:ext uri="{FF2B5EF4-FFF2-40B4-BE49-F238E27FC236}">
                <a16:creationId xmlns:a16="http://schemas.microsoft.com/office/drawing/2014/main" id="{3E6C27BA-A927-8784-9A23-8F44D7AFFFEF}"/>
              </a:ext>
            </a:extLst>
          </p:cNvPr>
          <p:cNvSpPr txBox="1"/>
          <p:nvPr/>
        </p:nvSpPr>
        <p:spPr>
          <a:xfrm>
            <a:off x="762768" y="2161751"/>
            <a:ext cx="15394674" cy="3914405"/>
          </a:xfrm>
          <a:prstGeom prst="rect">
            <a:avLst/>
          </a:prstGeom>
          <a:noFill/>
        </p:spPr>
        <p:txBody>
          <a:bodyPr wrap="square">
            <a:spAutoFit/>
          </a:bodyPr>
          <a:lstStyle/>
          <a:p>
            <a:pPr>
              <a:lnSpc>
                <a:spcPct val="115000"/>
              </a:lnSpc>
              <a:spcAft>
                <a:spcPts val="800"/>
              </a:spcAft>
            </a:pPr>
            <a:r>
              <a:rPr lang="es-CR" sz="2000" kern="100">
                <a:effectLst/>
                <a:latin typeface="Montserrat Light" panose="00000400000000000000" pitchFamily="2" charset="0"/>
                <a:ea typeface="Calibri" panose="020F0502020204030204" pitchFamily="34" charset="0"/>
                <a:cs typeface="Arial" panose="020B0604020202020204" pitchFamily="34" charset="0"/>
              </a:rPr>
              <a:t> </a:t>
            </a:r>
            <a:endParaRPr lang="es-CR" sz="2000">
              <a:effectLst/>
              <a:latin typeface="Montserrat Light" panose="00000400000000000000" pitchFamily="2" charset="0"/>
              <a:ea typeface="Calibri" panose="020F0502020204030204" pitchFamily="34" charset="0"/>
              <a:cs typeface="Arial" panose="020B0604020202020204" pitchFamily="34" charset="0"/>
            </a:endParaRPr>
          </a:p>
          <a:p>
            <a:pPr algn="just">
              <a:lnSpc>
                <a:spcPct val="115000"/>
              </a:lnSpc>
              <a:spcAft>
                <a:spcPts val="800"/>
              </a:spcAft>
            </a:pPr>
            <a:r>
              <a:rPr lang="es-CR" sz="2000" kern="100">
                <a:effectLst/>
                <a:latin typeface="Montserrat Light" panose="00000400000000000000" pitchFamily="2" charset="0"/>
                <a:ea typeface="Calibri" panose="020F0502020204030204" pitchFamily="34" charset="0"/>
                <a:cs typeface="Arial" panose="020B0604020202020204" pitchFamily="34" charset="0"/>
              </a:rPr>
              <a:t>Asimismo, se destaca que lo anterior, fue conocido por la Comisión de Resolución Alternativa de Conflictos, en la sesión 1-2023 del 8 de febrero del 2023, en el que entre otras cosas acordó: </a:t>
            </a:r>
            <a:endParaRPr lang="es-CR" sz="2000">
              <a:effectLst/>
              <a:latin typeface="Montserrat Light" panose="00000400000000000000" pitchFamily="2" charset="0"/>
              <a:ea typeface="Calibri" panose="020F0502020204030204" pitchFamily="34" charset="0"/>
              <a:cs typeface="Arial" panose="020B0604020202020204" pitchFamily="34" charset="0"/>
            </a:endParaRPr>
          </a:p>
          <a:p>
            <a:pPr>
              <a:lnSpc>
                <a:spcPct val="115000"/>
              </a:lnSpc>
              <a:spcAft>
                <a:spcPts val="800"/>
              </a:spcAft>
            </a:pPr>
            <a:r>
              <a:rPr lang="es-CR" sz="2000" kern="100">
                <a:effectLst/>
                <a:latin typeface="Montserrat Light" panose="00000400000000000000" pitchFamily="2" charset="0"/>
                <a:ea typeface="Calibri" panose="020F0502020204030204" pitchFamily="34" charset="0"/>
                <a:cs typeface="Arial" panose="020B0604020202020204" pitchFamily="34" charset="0"/>
              </a:rPr>
              <a:t> </a:t>
            </a:r>
            <a:endParaRPr lang="es-CR" sz="2000">
              <a:effectLst/>
              <a:latin typeface="Montserrat Light" panose="00000400000000000000" pitchFamily="2" charset="0"/>
              <a:ea typeface="Calibri" panose="020F0502020204030204" pitchFamily="34" charset="0"/>
              <a:cs typeface="Arial" panose="020B0604020202020204" pitchFamily="34" charset="0"/>
            </a:endParaRPr>
          </a:p>
          <a:p>
            <a:pPr marL="449580" marR="391160" algn="just">
              <a:lnSpc>
                <a:spcPct val="115000"/>
              </a:lnSpc>
              <a:spcAft>
                <a:spcPts val="800"/>
              </a:spcAft>
            </a:pPr>
            <a:r>
              <a:rPr lang="es-CR" sz="2000" i="1" kern="100">
                <a:effectLst/>
                <a:latin typeface="Montserrat Light" panose="00000400000000000000" pitchFamily="2" charset="0"/>
                <a:ea typeface="Calibri" panose="020F0502020204030204" pitchFamily="34" charset="0"/>
                <a:cs typeface="Arial" panose="020B0604020202020204" pitchFamily="34" charset="0"/>
              </a:rPr>
              <a:t>“1. Se traslada al Lic. Jairo Duarte Acuña, Coordinador del Centro de Conciliación del Poder Judicial, el oficio N°8569-2021 para que lo haga de conocimiento de las juezas y los jueces que conocen la materia de conciliación para que revisen el acuerdo de Corte Plena y se pronuncien en un plazo de un mes.  2. Una vez recibida la información por parte del Centro de Conciliación, el grupo de trabajo conformado por el Magistrado Alfaro, la Magistrada Rojas, el Lic. Jairo Duarte y la Licda. Wendy Fernández, procederán a realizar la tabulación de la información para remitirla a Corte Plena”</a:t>
            </a:r>
            <a:r>
              <a:rPr lang="es-CR" sz="2000" kern="100">
                <a:effectLst/>
                <a:latin typeface="Montserrat Light" panose="00000400000000000000" pitchFamily="2" charset="0"/>
                <a:ea typeface="Calibri" panose="020F0502020204030204" pitchFamily="34" charset="0"/>
                <a:cs typeface="Arial" panose="020B0604020202020204" pitchFamily="34" charset="0"/>
              </a:rPr>
              <a:t>.</a:t>
            </a:r>
            <a:endParaRPr lang="es-CR" sz="2000">
              <a:effectLst/>
              <a:latin typeface="Montserrat Light" panose="00000400000000000000" pitchFamily="2" charset="0"/>
              <a:ea typeface="Calibri" panose="020F05020202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45C4DEAB-A81A-2C46-9E67-FCC57E4CF922}"/>
              </a:ext>
            </a:extLst>
          </p:cNvPr>
          <p:cNvSpPr txBox="1"/>
          <p:nvPr/>
        </p:nvSpPr>
        <p:spPr>
          <a:xfrm>
            <a:off x="762768" y="6521178"/>
            <a:ext cx="15669538" cy="2161297"/>
          </a:xfrm>
          <a:prstGeom prst="rect">
            <a:avLst/>
          </a:prstGeom>
          <a:noFill/>
        </p:spPr>
        <p:txBody>
          <a:bodyPr wrap="square">
            <a:spAutoFit/>
          </a:bodyPr>
          <a:lstStyle/>
          <a:p>
            <a:pPr algn="just">
              <a:lnSpc>
                <a:spcPct val="107000"/>
              </a:lnSpc>
              <a:spcAft>
                <a:spcPts val="800"/>
              </a:spcAft>
            </a:pPr>
            <a:r>
              <a:rPr lang="es-ES" sz="1800" b="1">
                <a:effectLst/>
                <a:latin typeface="Montserrat Light "/>
                <a:ea typeface="Calibri" panose="020F0502020204030204" pitchFamily="34" charset="0"/>
                <a:cs typeface="Arial" panose="020B0604020202020204" pitchFamily="34" charset="0"/>
              </a:rPr>
              <a:t>Finalmente, la Corte Plena, en sesión 28-2023, celebrada el 26 de junio de 2023, artículo X, acordó: </a:t>
            </a:r>
            <a:endParaRPr lang="es-CR" sz="1800" b="1">
              <a:effectLst/>
              <a:latin typeface="Montserrat Light "/>
              <a:ea typeface="Calibri" panose="020F0502020204030204" pitchFamily="34" charset="0"/>
              <a:cs typeface="Arial" panose="020B0604020202020204" pitchFamily="34" charset="0"/>
            </a:endParaRPr>
          </a:p>
          <a:p>
            <a:pPr algn="just">
              <a:lnSpc>
                <a:spcPct val="107000"/>
              </a:lnSpc>
              <a:spcAft>
                <a:spcPts val="800"/>
              </a:spcAft>
            </a:pPr>
            <a:r>
              <a:rPr lang="es-ES" sz="1800" i="1">
                <a:effectLst/>
                <a:latin typeface="Montserrat Light "/>
                <a:ea typeface="Calibri" panose="020F0502020204030204" pitchFamily="34" charset="0"/>
                <a:cs typeface="Arial" panose="020B0604020202020204" pitchFamily="34" charset="0"/>
              </a:rPr>
              <a:t> </a:t>
            </a:r>
            <a:endParaRPr lang="es-CR" sz="1800">
              <a:effectLst/>
              <a:latin typeface="Montserrat Light "/>
              <a:ea typeface="Calibri" panose="020F0502020204030204" pitchFamily="34" charset="0"/>
              <a:cs typeface="Arial" panose="020B0604020202020204" pitchFamily="34" charset="0"/>
            </a:endParaRPr>
          </a:p>
          <a:p>
            <a:pPr marR="391160" algn="just">
              <a:lnSpc>
                <a:spcPct val="107000"/>
              </a:lnSpc>
              <a:spcAft>
                <a:spcPts val="800"/>
              </a:spcAft>
            </a:pPr>
            <a:r>
              <a:rPr lang="es-CR" sz="1800" i="1">
                <a:latin typeface="Montserrat Light "/>
                <a:ea typeface="Calibri" panose="020F0502020204030204" pitchFamily="34" charset="0"/>
                <a:cs typeface="Arial" panose="020B0604020202020204" pitchFamily="34" charset="0"/>
              </a:rPr>
              <a:t>(…)</a:t>
            </a:r>
          </a:p>
          <a:p>
            <a:pPr marR="391160" algn="just">
              <a:lnSpc>
                <a:spcPct val="107000"/>
              </a:lnSpc>
              <a:spcAft>
                <a:spcPts val="800"/>
              </a:spcAft>
            </a:pPr>
            <a:r>
              <a:rPr lang="es-CR" sz="1800" b="1" i="1" u="sng">
                <a:latin typeface="Montserrat Light "/>
                <a:ea typeface="Calibri" panose="020F0502020204030204" pitchFamily="34" charset="0"/>
                <a:cs typeface="Arial" panose="020B0604020202020204" pitchFamily="34" charset="0"/>
              </a:rPr>
              <a:t>En razón de que se coordinó reunión por parte del equipo de trabajo que confeccionará la hoja de ruta para el 23 de junio 2023, ya que por razones  de agenda de las personas participantes no fue posible reunirse antes, se solicita en forma respetuosa, ampliar el plazo de un mes más, a efectos de rendir el informe solicitado.”. </a:t>
            </a:r>
            <a:r>
              <a:rPr lang="es-CR" sz="1800">
                <a:latin typeface="Montserrat Light "/>
                <a:ea typeface="Calibri" panose="020F0502020204030204" pitchFamily="34" charset="0"/>
                <a:cs typeface="Arial" panose="020B0604020202020204" pitchFamily="34" charset="0"/>
              </a:rPr>
              <a:t>Lo subrayado en negrita no corresponde al original. </a:t>
            </a:r>
            <a:endParaRPr lang="es-CR" sz="1800">
              <a:effectLst/>
              <a:latin typeface="Montserrat Light "/>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420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8560492" flipH="1">
            <a:off x="2559266" y="4811845"/>
            <a:ext cx="1276947" cy="1430930"/>
          </a:xfrm>
          <a:custGeom>
            <a:avLst/>
            <a:gdLst/>
            <a:ahLst/>
            <a:cxnLst/>
            <a:rect l="l" t="t" r="r" b="b"/>
            <a:pathLst>
              <a:path w="1714001" h="1714001">
                <a:moveTo>
                  <a:pt x="1714001" y="0"/>
                </a:moveTo>
                <a:lnTo>
                  <a:pt x="0" y="0"/>
                </a:lnTo>
                <a:lnTo>
                  <a:pt x="0" y="1714001"/>
                </a:lnTo>
                <a:lnTo>
                  <a:pt x="1714001" y="1714001"/>
                </a:lnTo>
                <a:lnTo>
                  <a:pt x="1714001"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8525656" flipH="1">
            <a:off x="5878756" y="4723500"/>
            <a:ext cx="1276947" cy="1430930"/>
          </a:xfrm>
          <a:custGeom>
            <a:avLst/>
            <a:gdLst/>
            <a:ahLst/>
            <a:cxnLst/>
            <a:rect l="l" t="t" r="r" b="b"/>
            <a:pathLst>
              <a:path w="1714001" h="1714001">
                <a:moveTo>
                  <a:pt x="1714001" y="0"/>
                </a:moveTo>
                <a:lnTo>
                  <a:pt x="0" y="0"/>
                </a:lnTo>
                <a:lnTo>
                  <a:pt x="0" y="1714001"/>
                </a:lnTo>
                <a:lnTo>
                  <a:pt x="1714001" y="1714001"/>
                </a:lnTo>
                <a:lnTo>
                  <a:pt x="171400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8878366" flipH="1">
            <a:off x="9268430" y="4723499"/>
            <a:ext cx="1276947" cy="1430930"/>
          </a:xfrm>
          <a:custGeom>
            <a:avLst/>
            <a:gdLst/>
            <a:ahLst/>
            <a:cxnLst/>
            <a:rect l="l" t="t" r="r" b="b"/>
            <a:pathLst>
              <a:path w="1714001" h="1714001">
                <a:moveTo>
                  <a:pt x="1714001" y="0"/>
                </a:moveTo>
                <a:lnTo>
                  <a:pt x="0" y="0"/>
                </a:lnTo>
                <a:lnTo>
                  <a:pt x="0" y="1714001"/>
                </a:lnTo>
                <a:lnTo>
                  <a:pt x="1714001" y="1714001"/>
                </a:lnTo>
                <a:lnTo>
                  <a:pt x="1714001"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8602954" flipH="1">
            <a:off x="12524724" y="4767397"/>
            <a:ext cx="1276947" cy="1430930"/>
          </a:xfrm>
          <a:custGeom>
            <a:avLst/>
            <a:gdLst/>
            <a:ahLst/>
            <a:cxnLst/>
            <a:rect l="l" t="t" r="r" b="b"/>
            <a:pathLst>
              <a:path w="1714001" h="1714001">
                <a:moveTo>
                  <a:pt x="1714001" y="0"/>
                </a:moveTo>
                <a:lnTo>
                  <a:pt x="0" y="0"/>
                </a:lnTo>
                <a:lnTo>
                  <a:pt x="0" y="1714001"/>
                </a:lnTo>
                <a:lnTo>
                  <a:pt x="1714001" y="1714001"/>
                </a:lnTo>
                <a:lnTo>
                  <a:pt x="1714001"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18529496" flipV="1">
            <a:off x="4297924" y="5295586"/>
            <a:ext cx="1276947" cy="1430930"/>
          </a:xfrm>
          <a:custGeom>
            <a:avLst/>
            <a:gdLst/>
            <a:ahLst/>
            <a:cxnLst/>
            <a:rect l="l" t="t" r="r" b="b"/>
            <a:pathLst>
              <a:path w="1714001" h="1714001">
                <a:moveTo>
                  <a:pt x="0" y="1714001"/>
                </a:moveTo>
                <a:lnTo>
                  <a:pt x="1714001" y="1714001"/>
                </a:lnTo>
                <a:lnTo>
                  <a:pt x="1714001" y="0"/>
                </a:lnTo>
                <a:lnTo>
                  <a:pt x="0" y="0"/>
                </a:lnTo>
                <a:lnTo>
                  <a:pt x="0" y="1714001"/>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rot="18537237" flipV="1">
            <a:off x="14182351" y="5262999"/>
            <a:ext cx="1276947" cy="1430930"/>
          </a:xfrm>
          <a:custGeom>
            <a:avLst/>
            <a:gdLst/>
            <a:ahLst/>
            <a:cxnLst/>
            <a:rect l="l" t="t" r="r" b="b"/>
            <a:pathLst>
              <a:path w="1714001" h="1714001">
                <a:moveTo>
                  <a:pt x="0" y="1714000"/>
                </a:moveTo>
                <a:lnTo>
                  <a:pt x="1714001" y="1714000"/>
                </a:lnTo>
                <a:lnTo>
                  <a:pt x="1714001" y="0"/>
                </a:lnTo>
                <a:lnTo>
                  <a:pt x="0" y="0"/>
                </a:lnTo>
                <a:lnTo>
                  <a:pt x="0" y="171400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18782373" flipV="1">
            <a:off x="7621609" y="5165193"/>
            <a:ext cx="1276947" cy="1430930"/>
          </a:xfrm>
          <a:custGeom>
            <a:avLst/>
            <a:gdLst/>
            <a:ahLst/>
            <a:cxnLst/>
            <a:rect l="l" t="t" r="r" b="b"/>
            <a:pathLst>
              <a:path w="1714001" h="1714001">
                <a:moveTo>
                  <a:pt x="0" y="1714001"/>
                </a:moveTo>
                <a:lnTo>
                  <a:pt x="1714001" y="1714001"/>
                </a:lnTo>
                <a:lnTo>
                  <a:pt x="1714001" y="0"/>
                </a:lnTo>
                <a:lnTo>
                  <a:pt x="0" y="0"/>
                </a:lnTo>
                <a:lnTo>
                  <a:pt x="0" y="1714001"/>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18696046" flipV="1">
            <a:off x="10941449" y="5234896"/>
            <a:ext cx="1276947" cy="1430930"/>
          </a:xfrm>
          <a:custGeom>
            <a:avLst/>
            <a:gdLst/>
            <a:ahLst/>
            <a:cxnLst/>
            <a:rect l="l" t="t" r="r" b="b"/>
            <a:pathLst>
              <a:path w="1714001" h="1714001">
                <a:moveTo>
                  <a:pt x="0" y="1714001"/>
                </a:moveTo>
                <a:lnTo>
                  <a:pt x="1714001" y="1714001"/>
                </a:lnTo>
                <a:lnTo>
                  <a:pt x="1714001" y="0"/>
                </a:lnTo>
                <a:lnTo>
                  <a:pt x="0" y="0"/>
                </a:lnTo>
                <a:lnTo>
                  <a:pt x="0" y="1714001"/>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12" name="Group 12"/>
          <p:cNvGrpSpPr/>
          <p:nvPr/>
        </p:nvGrpSpPr>
        <p:grpSpPr>
          <a:xfrm>
            <a:off x="2669499" y="2247418"/>
            <a:ext cx="2430776" cy="2492141"/>
            <a:chOff x="0" y="-47625"/>
            <a:chExt cx="3241035" cy="3322856"/>
          </a:xfrm>
        </p:grpSpPr>
        <p:sp>
          <p:nvSpPr>
            <p:cNvPr id="13" name="TextBox 13"/>
            <p:cNvSpPr txBox="1"/>
            <p:nvPr/>
          </p:nvSpPr>
          <p:spPr>
            <a:xfrm>
              <a:off x="0" y="-47625"/>
              <a:ext cx="3241035" cy="547843"/>
            </a:xfrm>
            <a:prstGeom prst="rect">
              <a:avLst/>
            </a:prstGeom>
          </p:spPr>
          <p:txBody>
            <a:bodyPr lIns="0" tIns="0" rIns="0" bIns="0" rtlCol="0" anchor="t">
              <a:spAutoFit/>
            </a:bodyPr>
            <a:lstStyle/>
            <a:p>
              <a:pPr>
                <a:lnSpc>
                  <a:spcPts val="3359"/>
                </a:lnSpc>
              </a:pPr>
              <a:r>
                <a:rPr lang="es-CR" sz="2400">
                  <a:solidFill>
                    <a:srgbClr val="313E50"/>
                  </a:solidFill>
                  <a:latin typeface="Montserrat Light Bold" panose="020B0604020202020204" charset="0"/>
                </a:rPr>
                <a:t>2023</a:t>
              </a:r>
            </a:p>
          </p:txBody>
        </p:sp>
        <p:sp>
          <p:nvSpPr>
            <p:cNvPr id="14" name="TextBox 14"/>
            <p:cNvSpPr txBox="1"/>
            <p:nvPr/>
          </p:nvSpPr>
          <p:spPr>
            <a:xfrm>
              <a:off x="0" y="597796"/>
              <a:ext cx="3241035" cy="360130"/>
            </a:xfrm>
            <a:prstGeom prst="rect">
              <a:avLst/>
            </a:prstGeom>
          </p:spPr>
          <p:txBody>
            <a:bodyPr lIns="0" tIns="0" rIns="0" bIns="0" rtlCol="0" anchor="t">
              <a:spAutoFit/>
            </a:bodyPr>
            <a:lstStyle/>
            <a:p>
              <a:pPr>
                <a:lnSpc>
                  <a:spcPts val="2052"/>
                </a:lnSpc>
              </a:pPr>
              <a:r>
                <a:rPr lang="es-CR" sz="1800">
                  <a:solidFill>
                    <a:srgbClr val="313E50"/>
                  </a:solidFill>
                  <a:latin typeface="Montserrat Light Bold" panose="020B0604020202020204" charset="0"/>
                </a:rPr>
                <a:t>22 de febrero</a:t>
              </a:r>
            </a:p>
          </p:txBody>
        </p:sp>
        <p:sp>
          <p:nvSpPr>
            <p:cNvPr id="15" name="TextBox 15"/>
            <p:cNvSpPr txBox="1"/>
            <p:nvPr/>
          </p:nvSpPr>
          <p:spPr>
            <a:xfrm>
              <a:off x="0" y="1086598"/>
              <a:ext cx="3241035" cy="2188633"/>
            </a:xfrm>
            <a:prstGeom prst="rect">
              <a:avLst/>
            </a:prstGeom>
          </p:spPr>
          <p:txBody>
            <a:bodyPr lIns="0" tIns="0" rIns="0" bIns="0" rtlCol="0" anchor="t">
              <a:spAutoFit/>
            </a:bodyPr>
            <a:lstStyle/>
            <a:p>
              <a:pPr>
                <a:lnSpc>
                  <a:spcPts val="1596"/>
                </a:lnSpc>
              </a:pPr>
              <a:r>
                <a:rPr lang="es-CR" sz="1400">
                  <a:solidFill>
                    <a:srgbClr val="313E50"/>
                  </a:solidFill>
                  <a:latin typeface="Montserrat Light Bold" panose="020B0604020202020204" charset="0"/>
                </a:rPr>
                <a:t>•Sesión de trabajo con la Coordinación del Centro de Conciliación para ajustes realizados a la Matriz de Indicadores de Gestión, se seleccionaron 12 indicadores.</a:t>
              </a:r>
            </a:p>
            <a:p>
              <a:pPr>
                <a:lnSpc>
                  <a:spcPts val="1596"/>
                </a:lnSpc>
              </a:pPr>
              <a:endParaRPr lang="es-CR" sz="1400">
                <a:solidFill>
                  <a:srgbClr val="313E50"/>
                </a:solidFill>
                <a:latin typeface="Montserrat Light Bold" panose="020B0604020202020204" charset="0"/>
              </a:endParaRPr>
            </a:p>
          </p:txBody>
        </p:sp>
      </p:grpSp>
      <p:grpSp>
        <p:nvGrpSpPr>
          <p:cNvPr id="16" name="Group 16"/>
          <p:cNvGrpSpPr/>
          <p:nvPr/>
        </p:nvGrpSpPr>
        <p:grpSpPr>
          <a:xfrm>
            <a:off x="4347089" y="7052286"/>
            <a:ext cx="2291945" cy="2492142"/>
            <a:chOff x="0" y="-47625"/>
            <a:chExt cx="3055927" cy="3322856"/>
          </a:xfrm>
        </p:grpSpPr>
        <p:sp>
          <p:nvSpPr>
            <p:cNvPr id="17" name="TextBox 17"/>
            <p:cNvSpPr txBox="1"/>
            <p:nvPr/>
          </p:nvSpPr>
          <p:spPr>
            <a:xfrm>
              <a:off x="0" y="-47625"/>
              <a:ext cx="3055927" cy="547843"/>
            </a:xfrm>
            <a:prstGeom prst="rect">
              <a:avLst/>
            </a:prstGeom>
          </p:spPr>
          <p:txBody>
            <a:bodyPr lIns="0" tIns="0" rIns="0" bIns="0" rtlCol="0" anchor="t">
              <a:spAutoFit/>
            </a:bodyPr>
            <a:lstStyle/>
            <a:p>
              <a:pPr>
                <a:lnSpc>
                  <a:spcPts val="3359"/>
                </a:lnSpc>
              </a:pPr>
              <a:r>
                <a:rPr lang="es-CR" sz="2400">
                  <a:solidFill>
                    <a:srgbClr val="313E50"/>
                  </a:solidFill>
                  <a:latin typeface="Montserrat Light Bold" panose="020B0604020202020204" charset="0"/>
                </a:rPr>
                <a:t>2023</a:t>
              </a:r>
            </a:p>
          </p:txBody>
        </p:sp>
        <p:sp>
          <p:nvSpPr>
            <p:cNvPr id="18" name="TextBox 18"/>
            <p:cNvSpPr txBox="1"/>
            <p:nvPr/>
          </p:nvSpPr>
          <p:spPr>
            <a:xfrm>
              <a:off x="0" y="597796"/>
              <a:ext cx="3055927" cy="360130"/>
            </a:xfrm>
            <a:prstGeom prst="rect">
              <a:avLst/>
            </a:prstGeom>
          </p:spPr>
          <p:txBody>
            <a:bodyPr lIns="0" tIns="0" rIns="0" bIns="0" rtlCol="0" anchor="t">
              <a:spAutoFit/>
            </a:bodyPr>
            <a:lstStyle/>
            <a:p>
              <a:pPr>
                <a:lnSpc>
                  <a:spcPts val="2052"/>
                </a:lnSpc>
              </a:pPr>
              <a:r>
                <a:rPr lang="es-CR" sz="1800">
                  <a:solidFill>
                    <a:srgbClr val="313E50"/>
                  </a:solidFill>
                  <a:latin typeface="Montserrat Light Bold" panose="020B0604020202020204" charset="0"/>
                </a:rPr>
                <a:t>22 de marzo</a:t>
              </a:r>
            </a:p>
          </p:txBody>
        </p:sp>
        <p:sp>
          <p:nvSpPr>
            <p:cNvPr id="19" name="TextBox 19"/>
            <p:cNvSpPr txBox="1"/>
            <p:nvPr/>
          </p:nvSpPr>
          <p:spPr>
            <a:xfrm>
              <a:off x="0" y="1086598"/>
              <a:ext cx="3055927" cy="2188633"/>
            </a:xfrm>
            <a:prstGeom prst="rect">
              <a:avLst/>
            </a:prstGeom>
          </p:spPr>
          <p:txBody>
            <a:bodyPr lIns="0" tIns="0" rIns="0" bIns="0" rtlCol="0" anchor="t">
              <a:spAutoFit/>
            </a:bodyPr>
            <a:lstStyle/>
            <a:p>
              <a:pPr>
                <a:lnSpc>
                  <a:spcPts val="1596"/>
                </a:lnSpc>
              </a:pPr>
              <a:r>
                <a:rPr lang="es-CR" sz="1400">
                  <a:solidFill>
                    <a:srgbClr val="313E50"/>
                  </a:solidFill>
                  <a:latin typeface="Montserrat Light Bold" panose="020B0604020202020204" charset="0"/>
                </a:rPr>
                <a:t>•Taller a los Centros de Conciliación del seguimiento de resultados de los indicadores de gestión y capacitación de los tableros balance general.  </a:t>
              </a:r>
            </a:p>
          </p:txBody>
        </p:sp>
      </p:grpSp>
      <p:grpSp>
        <p:nvGrpSpPr>
          <p:cNvPr id="20" name="Group 20"/>
          <p:cNvGrpSpPr/>
          <p:nvPr/>
        </p:nvGrpSpPr>
        <p:grpSpPr>
          <a:xfrm>
            <a:off x="6233950" y="2247418"/>
            <a:ext cx="2291945" cy="2081773"/>
            <a:chOff x="0" y="-47625"/>
            <a:chExt cx="3055927" cy="2775696"/>
          </a:xfrm>
        </p:grpSpPr>
        <p:sp>
          <p:nvSpPr>
            <p:cNvPr id="21" name="TextBox 21"/>
            <p:cNvSpPr txBox="1"/>
            <p:nvPr/>
          </p:nvSpPr>
          <p:spPr>
            <a:xfrm>
              <a:off x="0" y="-47625"/>
              <a:ext cx="3055927" cy="547843"/>
            </a:xfrm>
            <a:prstGeom prst="rect">
              <a:avLst/>
            </a:prstGeom>
          </p:spPr>
          <p:txBody>
            <a:bodyPr lIns="0" tIns="0" rIns="0" bIns="0" rtlCol="0" anchor="t">
              <a:spAutoFit/>
            </a:bodyPr>
            <a:lstStyle/>
            <a:p>
              <a:pPr>
                <a:lnSpc>
                  <a:spcPts val="3359"/>
                </a:lnSpc>
              </a:pPr>
              <a:r>
                <a:rPr lang="es-CR" sz="2400">
                  <a:solidFill>
                    <a:srgbClr val="313E50"/>
                  </a:solidFill>
                  <a:latin typeface="Montserrat Light Bold" panose="020B0604020202020204" charset="0"/>
                </a:rPr>
                <a:t>2023</a:t>
              </a:r>
            </a:p>
          </p:txBody>
        </p:sp>
        <p:sp>
          <p:nvSpPr>
            <p:cNvPr id="22" name="TextBox 22"/>
            <p:cNvSpPr txBox="1"/>
            <p:nvPr/>
          </p:nvSpPr>
          <p:spPr>
            <a:xfrm>
              <a:off x="0" y="597796"/>
              <a:ext cx="3055927" cy="360130"/>
            </a:xfrm>
            <a:prstGeom prst="rect">
              <a:avLst/>
            </a:prstGeom>
          </p:spPr>
          <p:txBody>
            <a:bodyPr lIns="0" tIns="0" rIns="0" bIns="0" rtlCol="0" anchor="t">
              <a:spAutoFit/>
            </a:bodyPr>
            <a:lstStyle/>
            <a:p>
              <a:pPr>
                <a:lnSpc>
                  <a:spcPts val="2052"/>
                </a:lnSpc>
              </a:pPr>
              <a:r>
                <a:rPr lang="es-CR" sz="1800">
                  <a:solidFill>
                    <a:srgbClr val="313E50"/>
                  </a:solidFill>
                  <a:latin typeface="Montserrat Light Bold" panose="020B0604020202020204" charset="0"/>
                </a:rPr>
                <a:t>13 de junio</a:t>
              </a:r>
            </a:p>
          </p:txBody>
        </p:sp>
        <p:sp>
          <p:nvSpPr>
            <p:cNvPr id="23" name="TextBox 23"/>
            <p:cNvSpPr txBox="1"/>
            <p:nvPr/>
          </p:nvSpPr>
          <p:spPr>
            <a:xfrm>
              <a:off x="0" y="1086597"/>
              <a:ext cx="3055927" cy="1641474"/>
            </a:xfrm>
            <a:prstGeom prst="rect">
              <a:avLst/>
            </a:prstGeom>
          </p:spPr>
          <p:txBody>
            <a:bodyPr lIns="0" tIns="0" rIns="0" bIns="0" rtlCol="0" anchor="t">
              <a:spAutoFit/>
            </a:bodyPr>
            <a:lstStyle/>
            <a:p>
              <a:pPr>
                <a:lnSpc>
                  <a:spcPts val="1596"/>
                </a:lnSpc>
              </a:pPr>
              <a:r>
                <a:rPr lang="es-CR" sz="1400">
                  <a:solidFill>
                    <a:srgbClr val="313E50"/>
                  </a:solidFill>
                  <a:latin typeface="Montserrat Light Bold" panose="020B0604020202020204" charset="0"/>
                </a:rPr>
                <a:t>•Sesión de trabajo para el inicio de elaboración del Plan de Apoyo Anuales con la Coordinación del Centro de Conciliación .</a:t>
              </a:r>
            </a:p>
          </p:txBody>
        </p:sp>
      </p:grpSp>
      <p:grpSp>
        <p:nvGrpSpPr>
          <p:cNvPr id="24" name="Group 24"/>
          <p:cNvGrpSpPr/>
          <p:nvPr/>
        </p:nvGrpSpPr>
        <p:grpSpPr>
          <a:xfrm>
            <a:off x="9447628" y="2325597"/>
            <a:ext cx="2291945" cy="2286959"/>
            <a:chOff x="0" y="-47625"/>
            <a:chExt cx="3055927" cy="3049278"/>
          </a:xfrm>
        </p:grpSpPr>
        <p:sp>
          <p:nvSpPr>
            <p:cNvPr id="25" name="TextBox 25"/>
            <p:cNvSpPr txBox="1"/>
            <p:nvPr/>
          </p:nvSpPr>
          <p:spPr>
            <a:xfrm>
              <a:off x="0" y="-47625"/>
              <a:ext cx="3055927" cy="547843"/>
            </a:xfrm>
            <a:prstGeom prst="rect">
              <a:avLst/>
            </a:prstGeom>
          </p:spPr>
          <p:txBody>
            <a:bodyPr lIns="0" tIns="0" rIns="0" bIns="0" rtlCol="0" anchor="t">
              <a:spAutoFit/>
            </a:bodyPr>
            <a:lstStyle/>
            <a:p>
              <a:pPr>
                <a:lnSpc>
                  <a:spcPts val="3359"/>
                </a:lnSpc>
              </a:pPr>
              <a:r>
                <a:rPr lang="es-CR" sz="2400">
                  <a:solidFill>
                    <a:srgbClr val="313E50"/>
                  </a:solidFill>
                  <a:latin typeface="Montserrat Light Bold" panose="020B0604020202020204" charset="0"/>
                </a:rPr>
                <a:t>2023</a:t>
              </a:r>
            </a:p>
          </p:txBody>
        </p:sp>
        <p:sp>
          <p:nvSpPr>
            <p:cNvPr id="26" name="TextBox 26"/>
            <p:cNvSpPr txBox="1"/>
            <p:nvPr/>
          </p:nvSpPr>
          <p:spPr>
            <a:xfrm>
              <a:off x="0" y="597796"/>
              <a:ext cx="3055927" cy="360130"/>
            </a:xfrm>
            <a:prstGeom prst="rect">
              <a:avLst/>
            </a:prstGeom>
          </p:spPr>
          <p:txBody>
            <a:bodyPr lIns="0" tIns="0" rIns="0" bIns="0" rtlCol="0" anchor="t">
              <a:spAutoFit/>
            </a:bodyPr>
            <a:lstStyle/>
            <a:p>
              <a:pPr>
                <a:lnSpc>
                  <a:spcPts val="2052"/>
                </a:lnSpc>
              </a:pPr>
              <a:r>
                <a:rPr lang="es-CR" sz="1800">
                  <a:solidFill>
                    <a:srgbClr val="313E50"/>
                  </a:solidFill>
                  <a:latin typeface="Montserrat Light Bold" panose="020B0604020202020204" charset="0"/>
                </a:rPr>
                <a:t>21 de junio</a:t>
              </a:r>
            </a:p>
          </p:txBody>
        </p:sp>
        <p:sp>
          <p:nvSpPr>
            <p:cNvPr id="27" name="TextBox 27"/>
            <p:cNvSpPr txBox="1"/>
            <p:nvPr/>
          </p:nvSpPr>
          <p:spPr>
            <a:xfrm>
              <a:off x="0" y="1086598"/>
              <a:ext cx="3055927" cy="1915055"/>
            </a:xfrm>
            <a:prstGeom prst="rect">
              <a:avLst/>
            </a:prstGeom>
          </p:spPr>
          <p:txBody>
            <a:bodyPr lIns="0" tIns="0" rIns="0" bIns="0" rtlCol="0" anchor="t">
              <a:spAutoFit/>
            </a:bodyPr>
            <a:lstStyle/>
            <a:p>
              <a:pPr>
                <a:lnSpc>
                  <a:spcPts val="1596"/>
                </a:lnSpc>
              </a:pPr>
              <a:r>
                <a:rPr lang="es-CR" sz="1400">
                  <a:solidFill>
                    <a:srgbClr val="313E50"/>
                  </a:solidFill>
                  <a:latin typeface="Montserrat Light Bold" panose="020B0604020202020204" charset="0"/>
                </a:rPr>
                <a:t>•Depuración del procedimiento elaborado en cuanto al Plan de Apoyo Anuales por parte del Centro de Conciliación.</a:t>
              </a:r>
            </a:p>
            <a:p>
              <a:pPr>
                <a:lnSpc>
                  <a:spcPts val="1596"/>
                </a:lnSpc>
              </a:pPr>
              <a:endParaRPr lang="es-CR" sz="1400">
                <a:solidFill>
                  <a:srgbClr val="313E50"/>
                </a:solidFill>
                <a:latin typeface="Montserrat Light Bold" panose="020B0604020202020204" charset="0"/>
              </a:endParaRPr>
            </a:p>
          </p:txBody>
        </p:sp>
      </p:grpSp>
      <p:grpSp>
        <p:nvGrpSpPr>
          <p:cNvPr id="28" name="Group 28"/>
          <p:cNvGrpSpPr/>
          <p:nvPr/>
        </p:nvGrpSpPr>
        <p:grpSpPr>
          <a:xfrm>
            <a:off x="14538289" y="6935806"/>
            <a:ext cx="2291945" cy="1671406"/>
            <a:chOff x="0" y="-47625"/>
            <a:chExt cx="3055927" cy="2228541"/>
          </a:xfrm>
        </p:grpSpPr>
        <p:sp>
          <p:nvSpPr>
            <p:cNvPr id="29" name="TextBox 29"/>
            <p:cNvSpPr txBox="1"/>
            <p:nvPr/>
          </p:nvSpPr>
          <p:spPr>
            <a:xfrm>
              <a:off x="0" y="-47625"/>
              <a:ext cx="3055927" cy="547843"/>
            </a:xfrm>
            <a:prstGeom prst="rect">
              <a:avLst/>
            </a:prstGeom>
          </p:spPr>
          <p:txBody>
            <a:bodyPr lIns="0" tIns="0" rIns="0" bIns="0" rtlCol="0" anchor="t">
              <a:spAutoFit/>
            </a:bodyPr>
            <a:lstStyle/>
            <a:p>
              <a:pPr>
                <a:lnSpc>
                  <a:spcPts val="3359"/>
                </a:lnSpc>
              </a:pPr>
              <a:r>
                <a:rPr lang="es-CR" sz="2400">
                  <a:solidFill>
                    <a:srgbClr val="313E50"/>
                  </a:solidFill>
                  <a:latin typeface="Montserrat Light Bold" panose="020B0604020202020204" charset="0"/>
                </a:rPr>
                <a:t>2023</a:t>
              </a:r>
            </a:p>
          </p:txBody>
        </p:sp>
        <p:sp>
          <p:nvSpPr>
            <p:cNvPr id="30" name="TextBox 30"/>
            <p:cNvSpPr txBox="1"/>
            <p:nvPr/>
          </p:nvSpPr>
          <p:spPr>
            <a:xfrm>
              <a:off x="0" y="597796"/>
              <a:ext cx="3055927" cy="360130"/>
            </a:xfrm>
            <a:prstGeom prst="rect">
              <a:avLst/>
            </a:prstGeom>
          </p:spPr>
          <p:txBody>
            <a:bodyPr lIns="0" tIns="0" rIns="0" bIns="0" rtlCol="0" anchor="t">
              <a:spAutoFit/>
            </a:bodyPr>
            <a:lstStyle/>
            <a:p>
              <a:pPr>
                <a:lnSpc>
                  <a:spcPts val="2052"/>
                </a:lnSpc>
              </a:pPr>
              <a:r>
                <a:rPr lang="es-CR" sz="1800">
                  <a:solidFill>
                    <a:srgbClr val="313E50"/>
                  </a:solidFill>
                  <a:latin typeface="Montserrat Light Bold" panose="020B0604020202020204" charset="0"/>
                </a:rPr>
                <a:t>30 de junio</a:t>
              </a:r>
            </a:p>
          </p:txBody>
        </p:sp>
        <p:sp>
          <p:nvSpPr>
            <p:cNvPr id="31" name="TextBox 31"/>
            <p:cNvSpPr txBox="1"/>
            <p:nvPr/>
          </p:nvSpPr>
          <p:spPr>
            <a:xfrm>
              <a:off x="0" y="1086599"/>
              <a:ext cx="3055927" cy="1094317"/>
            </a:xfrm>
            <a:prstGeom prst="rect">
              <a:avLst/>
            </a:prstGeom>
          </p:spPr>
          <p:txBody>
            <a:bodyPr lIns="0" tIns="0" rIns="0" bIns="0" rtlCol="0" anchor="t">
              <a:spAutoFit/>
            </a:bodyPr>
            <a:lstStyle/>
            <a:p>
              <a:pPr>
                <a:lnSpc>
                  <a:spcPts val="1596"/>
                </a:lnSpc>
              </a:pPr>
              <a:r>
                <a:rPr lang="es-CR" sz="1400">
                  <a:solidFill>
                    <a:srgbClr val="313E50"/>
                  </a:solidFill>
                  <a:latin typeface="Montserrat Light Bold" panose="020B0604020202020204" charset="0"/>
                </a:rPr>
                <a:t>•Continuación en la depuración del procedimiento </a:t>
              </a:r>
            </a:p>
            <a:p>
              <a:pPr>
                <a:lnSpc>
                  <a:spcPts val="1596"/>
                </a:lnSpc>
              </a:pPr>
              <a:endParaRPr lang="es-CR" sz="1400">
                <a:solidFill>
                  <a:srgbClr val="313E50"/>
                </a:solidFill>
                <a:latin typeface="Montserrat Light Bold" panose="020B0604020202020204" charset="0"/>
              </a:endParaRPr>
            </a:p>
          </p:txBody>
        </p:sp>
      </p:grpSp>
      <p:grpSp>
        <p:nvGrpSpPr>
          <p:cNvPr id="32" name="Group 32"/>
          <p:cNvGrpSpPr/>
          <p:nvPr/>
        </p:nvGrpSpPr>
        <p:grpSpPr>
          <a:xfrm>
            <a:off x="12641502" y="2331259"/>
            <a:ext cx="2291945" cy="1671406"/>
            <a:chOff x="0" y="-47625"/>
            <a:chExt cx="3055927" cy="2228541"/>
          </a:xfrm>
        </p:grpSpPr>
        <p:sp>
          <p:nvSpPr>
            <p:cNvPr id="33" name="TextBox 33"/>
            <p:cNvSpPr txBox="1"/>
            <p:nvPr/>
          </p:nvSpPr>
          <p:spPr>
            <a:xfrm>
              <a:off x="0" y="-47625"/>
              <a:ext cx="3055927" cy="547843"/>
            </a:xfrm>
            <a:prstGeom prst="rect">
              <a:avLst/>
            </a:prstGeom>
          </p:spPr>
          <p:txBody>
            <a:bodyPr lIns="0" tIns="0" rIns="0" bIns="0" rtlCol="0" anchor="t">
              <a:spAutoFit/>
            </a:bodyPr>
            <a:lstStyle/>
            <a:p>
              <a:pPr>
                <a:lnSpc>
                  <a:spcPts val="3359"/>
                </a:lnSpc>
              </a:pPr>
              <a:r>
                <a:rPr lang="es-CR" sz="2400">
                  <a:solidFill>
                    <a:srgbClr val="313E50"/>
                  </a:solidFill>
                  <a:latin typeface="Montserrat Light Bold" panose="020B0604020202020204" charset="0"/>
                </a:rPr>
                <a:t>2023</a:t>
              </a:r>
            </a:p>
          </p:txBody>
        </p:sp>
        <p:sp>
          <p:nvSpPr>
            <p:cNvPr id="34" name="TextBox 34"/>
            <p:cNvSpPr txBox="1"/>
            <p:nvPr/>
          </p:nvSpPr>
          <p:spPr>
            <a:xfrm>
              <a:off x="0" y="597796"/>
              <a:ext cx="3055927" cy="360130"/>
            </a:xfrm>
            <a:prstGeom prst="rect">
              <a:avLst/>
            </a:prstGeom>
          </p:spPr>
          <p:txBody>
            <a:bodyPr lIns="0" tIns="0" rIns="0" bIns="0" rtlCol="0" anchor="t">
              <a:spAutoFit/>
            </a:bodyPr>
            <a:lstStyle/>
            <a:p>
              <a:pPr>
                <a:lnSpc>
                  <a:spcPts val="2052"/>
                </a:lnSpc>
              </a:pPr>
              <a:r>
                <a:rPr lang="es-CR" sz="1800">
                  <a:solidFill>
                    <a:srgbClr val="313E50"/>
                  </a:solidFill>
                  <a:latin typeface="Montserrat Light Bold" panose="020B0604020202020204" charset="0"/>
                </a:rPr>
                <a:t>27 de junio</a:t>
              </a:r>
            </a:p>
          </p:txBody>
        </p:sp>
        <p:sp>
          <p:nvSpPr>
            <p:cNvPr id="35" name="TextBox 35"/>
            <p:cNvSpPr txBox="1"/>
            <p:nvPr/>
          </p:nvSpPr>
          <p:spPr>
            <a:xfrm>
              <a:off x="0" y="1086599"/>
              <a:ext cx="3055927" cy="1094317"/>
            </a:xfrm>
            <a:prstGeom prst="rect">
              <a:avLst/>
            </a:prstGeom>
          </p:spPr>
          <p:txBody>
            <a:bodyPr lIns="0" tIns="0" rIns="0" bIns="0" rtlCol="0" anchor="t">
              <a:spAutoFit/>
            </a:bodyPr>
            <a:lstStyle/>
            <a:p>
              <a:pPr>
                <a:lnSpc>
                  <a:spcPts val="1596"/>
                </a:lnSpc>
              </a:pPr>
              <a:r>
                <a:rPr lang="es-CR" sz="1400">
                  <a:solidFill>
                    <a:srgbClr val="313E50"/>
                  </a:solidFill>
                  <a:latin typeface="Montserrat Light Bold" panose="020B0604020202020204" charset="0"/>
                </a:rPr>
                <a:t>•Se atienden observaciones, respecto a cambios realizados </a:t>
              </a:r>
            </a:p>
            <a:p>
              <a:pPr>
                <a:lnSpc>
                  <a:spcPts val="1596"/>
                </a:lnSpc>
              </a:pPr>
              <a:endParaRPr lang="es-CR" sz="1400">
                <a:solidFill>
                  <a:srgbClr val="313E50"/>
                </a:solidFill>
                <a:latin typeface="Montserrat Light Bold" panose="020B0604020202020204" charset="0"/>
              </a:endParaRPr>
            </a:p>
          </p:txBody>
        </p:sp>
      </p:grpSp>
      <p:grpSp>
        <p:nvGrpSpPr>
          <p:cNvPr id="36" name="Group 36"/>
          <p:cNvGrpSpPr/>
          <p:nvPr/>
        </p:nvGrpSpPr>
        <p:grpSpPr>
          <a:xfrm>
            <a:off x="7788534" y="6896102"/>
            <a:ext cx="2291945" cy="2286959"/>
            <a:chOff x="0" y="-47625"/>
            <a:chExt cx="3055927" cy="3049278"/>
          </a:xfrm>
        </p:grpSpPr>
        <p:sp>
          <p:nvSpPr>
            <p:cNvPr id="37" name="TextBox 37"/>
            <p:cNvSpPr txBox="1"/>
            <p:nvPr/>
          </p:nvSpPr>
          <p:spPr>
            <a:xfrm>
              <a:off x="0" y="-47625"/>
              <a:ext cx="3055927" cy="547843"/>
            </a:xfrm>
            <a:prstGeom prst="rect">
              <a:avLst/>
            </a:prstGeom>
          </p:spPr>
          <p:txBody>
            <a:bodyPr lIns="0" tIns="0" rIns="0" bIns="0" rtlCol="0" anchor="t">
              <a:spAutoFit/>
            </a:bodyPr>
            <a:lstStyle/>
            <a:p>
              <a:pPr>
                <a:lnSpc>
                  <a:spcPts val="3359"/>
                </a:lnSpc>
              </a:pPr>
              <a:r>
                <a:rPr lang="es-CR" sz="2400">
                  <a:solidFill>
                    <a:srgbClr val="313E50"/>
                  </a:solidFill>
                  <a:latin typeface="Montserrat Light Bold" panose="020B0604020202020204" charset="0"/>
                </a:rPr>
                <a:t>2023</a:t>
              </a:r>
            </a:p>
          </p:txBody>
        </p:sp>
        <p:sp>
          <p:nvSpPr>
            <p:cNvPr id="38" name="TextBox 38"/>
            <p:cNvSpPr txBox="1"/>
            <p:nvPr/>
          </p:nvSpPr>
          <p:spPr>
            <a:xfrm>
              <a:off x="0" y="597796"/>
              <a:ext cx="3055927" cy="360130"/>
            </a:xfrm>
            <a:prstGeom prst="rect">
              <a:avLst/>
            </a:prstGeom>
          </p:spPr>
          <p:txBody>
            <a:bodyPr lIns="0" tIns="0" rIns="0" bIns="0" rtlCol="0" anchor="t">
              <a:spAutoFit/>
            </a:bodyPr>
            <a:lstStyle/>
            <a:p>
              <a:pPr>
                <a:lnSpc>
                  <a:spcPts val="2052"/>
                </a:lnSpc>
              </a:pPr>
              <a:r>
                <a:rPr lang="es-CR" sz="1800">
                  <a:solidFill>
                    <a:srgbClr val="313E50"/>
                  </a:solidFill>
                  <a:latin typeface="Montserrat Light Bold" panose="020B0604020202020204" charset="0"/>
                </a:rPr>
                <a:t>15 de junio</a:t>
              </a:r>
            </a:p>
          </p:txBody>
        </p:sp>
        <p:sp>
          <p:nvSpPr>
            <p:cNvPr id="39" name="TextBox 39"/>
            <p:cNvSpPr txBox="1"/>
            <p:nvPr/>
          </p:nvSpPr>
          <p:spPr>
            <a:xfrm>
              <a:off x="0" y="1086598"/>
              <a:ext cx="3055927" cy="1915055"/>
            </a:xfrm>
            <a:prstGeom prst="rect">
              <a:avLst/>
            </a:prstGeom>
          </p:spPr>
          <p:txBody>
            <a:bodyPr lIns="0" tIns="0" rIns="0" bIns="0" rtlCol="0" anchor="t">
              <a:spAutoFit/>
            </a:bodyPr>
            <a:lstStyle/>
            <a:p>
              <a:pPr>
                <a:lnSpc>
                  <a:spcPts val="1596"/>
                </a:lnSpc>
              </a:pPr>
              <a:r>
                <a:rPr lang="es-CR" sz="1400">
                  <a:solidFill>
                    <a:srgbClr val="313E50"/>
                  </a:solidFill>
                  <a:latin typeface="Montserrat Light Bold" panose="020B0604020202020204" charset="0"/>
                </a:rPr>
                <a:t>•Elaboración y revisión de la propuesta preliminar del Plan de Apoyo Anuales por parte del Centro de Conciliación.</a:t>
              </a:r>
            </a:p>
            <a:p>
              <a:pPr>
                <a:lnSpc>
                  <a:spcPts val="1596"/>
                </a:lnSpc>
              </a:pPr>
              <a:endParaRPr lang="es-CR" sz="1400">
                <a:solidFill>
                  <a:srgbClr val="313E50"/>
                </a:solidFill>
                <a:latin typeface="Montserrat Light Bold" panose="020B0604020202020204" charset="0"/>
              </a:endParaRPr>
            </a:p>
          </p:txBody>
        </p:sp>
      </p:grpSp>
      <p:grpSp>
        <p:nvGrpSpPr>
          <p:cNvPr id="40" name="Group 40"/>
          <p:cNvGrpSpPr/>
          <p:nvPr/>
        </p:nvGrpSpPr>
        <p:grpSpPr>
          <a:xfrm>
            <a:off x="11109289" y="6917211"/>
            <a:ext cx="2291945" cy="2081773"/>
            <a:chOff x="0" y="-47625"/>
            <a:chExt cx="3055927" cy="2775696"/>
          </a:xfrm>
        </p:grpSpPr>
        <p:sp>
          <p:nvSpPr>
            <p:cNvPr id="41" name="TextBox 41"/>
            <p:cNvSpPr txBox="1"/>
            <p:nvPr/>
          </p:nvSpPr>
          <p:spPr>
            <a:xfrm>
              <a:off x="0" y="-47625"/>
              <a:ext cx="3055927" cy="547843"/>
            </a:xfrm>
            <a:prstGeom prst="rect">
              <a:avLst/>
            </a:prstGeom>
          </p:spPr>
          <p:txBody>
            <a:bodyPr lIns="0" tIns="0" rIns="0" bIns="0" rtlCol="0" anchor="t">
              <a:spAutoFit/>
            </a:bodyPr>
            <a:lstStyle/>
            <a:p>
              <a:pPr>
                <a:lnSpc>
                  <a:spcPts val="3359"/>
                </a:lnSpc>
              </a:pPr>
              <a:r>
                <a:rPr lang="es-CR" sz="2400">
                  <a:solidFill>
                    <a:srgbClr val="313E50"/>
                  </a:solidFill>
                  <a:latin typeface="Montserrat Light Bold" panose="020B0604020202020204" charset="0"/>
                </a:rPr>
                <a:t>2023</a:t>
              </a:r>
            </a:p>
          </p:txBody>
        </p:sp>
        <p:sp>
          <p:nvSpPr>
            <p:cNvPr id="42" name="TextBox 42"/>
            <p:cNvSpPr txBox="1"/>
            <p:nvPr/>
          </p:nvSpPr>
          <p:spPr>
            <a:xfrm>
              <a:off x="0" y="597796"/>
              <a:ext cx="3055927" cy="360130"/>
            </a:xfrm>
            <a:prstGeom prst="rect">
              <a:avLst/>
            </a:prstGeom>
          </p:spPr>
          <p:txBody>
            <a:bodyPr lIns="0" tIns="0" rIns="0" bIns="0" rtlCol="0" anchor="t">
              <a:spAutoFit/>
            </a:bodyPr>
            <a:lstStyle/>
            <a:p>
              <a:pPr>
                <a:lnSpc>
                  <a:spcPts val="2052"/>
                </a:lnSpc>
              </a:pPr>
              <a:r>
                <a:rPr lang="es-CR" sz="1800">
                  <a:solidFill>
                    <a:srgbClr val="313E50"/>
                  </a:solidFill>
                  <a:latin typeface="Montserrat Light Bold" panose="020B0604020202020204" charset="0"/>
                </a:rPr>
                <a:t>23 de junio</a:t>
              </a:r>
            </a:p>
          </p:txBody>
        </p:sp>
        <p:sp>
          <p:nvSpPr>
            <p:cNvPr id="43" name="TextBox 43"/>
            <p:cNvSpPr txBox="1"/>
            <p:nvPr/>
          </p:nvSpPr>
          <p:spPr>
            <a:xfrm>
              <a:off x="0" y="1086597"/>
              <a:ext cx="3055927" cy="1641474"/>
            </a:xfrm>
            <a:prstGeom prst="rect">
              <a:avLst/>
            </a:prstGeom>
          </p:spPr>
          <p:txBody>
            <a:bodyPr lIns="0" tIns="0" rIns="0" bIns="0" rtlCol="0" anchor="t">
              <a:spAutoFit/>
            </a:bodyPr>
            <a:lstStyle/>
            <a:p>
              <a:pPr>
                <a:lnSpc>
                  <a:spcPts val="1596"/>
                </a:lnSpc>
              </a:pPr>
              <a:r>
                <a:rPr lang="es-CR" sz="1400">
                  <a:solidFill>
                    <a:srgbClr val="313E50"/>
                  </a:solidFill>
                  <a:latin typeface="Montserrat Light Bold" panose="020B0604020202020204" charset="0"/>
                </a:rPr>
                <a:t>•Sesión con Magistrado Gerardo Rubén Alfaro Vargas, se presenta la propuesta del procedimiento</a:t>
              </a:r>
            </a:p>
            <a:p>
              <a:pPr>
                <a:lnSpc>
                  <a:spcPts val="1596"/>
                </a:lnSpc>
              </a:pPr>
              <a:endParaRPr lang="es-CR" sz="1400">
                <a:solidFill>
                  <a:srgbClr val="313E50"/>
                </a:solidFill>
                <a:latin typeface="Montserrat Light Bold" panose="020B0604020202020204" charset="0"/>
              </a:endParaRPr>
            </a:p>
          </p:txBody>
        </p:sp>
      </p:grpSp>
      <p:sp>
        <p:nvSpPr>
          <p:cNvPr id="44" name="AutoShape 44"/>
          <p:cNvSpPr/>
          <p:nvPr/>
        </p:nvSpPr>
        <p:spPr>
          <a:xfrm flipV="1">
            <a:off x="2586978" y="2283137"/>
            <a:ext cx="4333" cy="2678858"/>
          </a:xfrm>
          <a:prstGeom prst="line">
            <a:avLst/>
          </a:prstGeom>
          <a:ln w="47625" cap="flat">
            <a:solidFill>
              <a:srgbClr val="E7983F"/>
            </a:solidFill>
            <a:prstDash val="solid"/>
            <a:headEnd type="none" w="sm" len="sm"/>
            <a:tailEnd type="none" w="sm" len="sm"/>
          </a:ln>
        </p:spPr>
      </p:sp>
      <p:sp>
        <p:nvSpPr>
          <p:cNvPr id="45" name="AutoShape 45"/>
          <p:cNvSpPr/>
          <p:nvPr/>
        </p:nvSpPr>
        <p:spPr>
          <a:xfrm flipH="1" flipV="1">
            <a:off x="4047854" y="6831576"/>
            <a:ext cx="0" cy="2719551"/>
          </a:xfrm>
          <a:prstGeom prst="line">
            <a:avLst/>
          </a:prstGeom>
          <a:ln w="47625" cap="flat">
            <a:solidFill>
              <a:srgbClr val="EAC445"/>
            </a:solidFill>
            <a:prstDash val="solid"/>
            <a:headEnd type="none" w="sm" len="sm"/>
            <a:tailEnd type="none" w="sm" len="sm"/>
          </a:ln>
        </p:spPr>
      </p:sp>
      <p:sp>
        <p:nvSpPr>
          <p:cNvPr id="46" name="AutoShape 46"/>
          <p:cNvSpPr/>
          <p:nvPr/>
        </p:nvSpPr>
        <p:spPr>
          <a:xfrm flipV="1">
            <a:off x="5927689" y="2283137"/>
            <a:ext cx="0" cy="2678858"/>
          </a:xfrm>
          <a:prstGeom prst="line">
            <a:avLst/>
          </a:prstGeom>
          <a:ln w="47625" cap="flat">
            <a:solidFill>
              <a:srgbClr val="9DC457"/>
            </a:solidFill>
            <a:prstDash val="solid"/>
            <a:headEnd type="none" w="sm" len="sm"/>
            <a:tailEnd type="none" w="sm" len="sm"/>
          </a:ln>
        </p:spPr>
      </p:sp>
      <p:sp>
        <p:nvSpPr>
          <p:cNvPr id="47" name="AutoShape 47"/>
          <p:cNvSpPr/>
          <p:nvPr/>
        </p:nvSpPr>
        <p:spPr>
          <a:xfrm>
            <a:off x="7549754" y="6675392"/>
            <a:ext cx="0" cy="2719551"/>
          </a:xfrm>
          <a:prstGeom prst="line">
            <a:avLst/>
          </a:prstGeom>
          <a:ln w="47625" cap="flat">
            <a:solidFill>
              <a:srgbClr val="4AA49C"/>
            </a:solidFill>
            <a:prstDash val="solid"/>
            <a:headEnd type="none" w="sm" len="sm"/>
            <a:tailEnd type="none" w="sm" len="sm"/>
          </a:ln>
        </p:spPr>
      </p:sp>
      <p:sp>
        <p:nvSpPr>
          <p:cNvPr id="48" name="AutoShape 48"/>
          <p:cNvSpPr/>
          <p:nvPr/>
        </p:nvSpPr>
        <p:spPr>
          <a:xfrm flipH="1" flipV="1">
            <a:off x="9231474" y="2361316"/>
            <a:ext cx="0" cy="2678858"/>
          </a:xfrm>
          <a:prstGeom prst="line">
            <a:avLst/>
          </a:prstGeom>
          <a:ln w="47625" cap="flat">
            <a:solidFill>
              <a:srgbClr val="54A8DE"/>
            </a:solidFill>
            <a:prstDash val="solid"/>
            <a:headEnd type="none" w="sm" len="sm"/>
            <a:tailEnd type="none" w="sm" len="sm"/>
          </a:ln>
        </p:spPr>
      </p:sp>
      <p:sp>
        <p:nvSpPr>
          <p:cNvPr id="49" name="AutoShape 49"/>
          <p:cNvSpPr/>
          <p:nvPr/>
        </p:nvSpPr>
        <p:spPr>
          <a:xfrm flipH="1">
            <a:off x="10873916" y="6696501"/>
            <a:ext cx="0" cy="2719551"/>
          </a:xfrm>
          <a:prstGeom prst="line">
            <a:avLst/>
          </a:prstGeom>
          <a:ln w="47625" cap="flat">
            <a:solidFill>
              <a:srgbClr val="3972B7"/>
            </a:solidFill>
            <a:prstDash val="solid"/>
            <a:headEnd type="none" w="sm" len="sm"/>
            <a:tailEnd type="none" w="sm" len="sm"/>
          </a:ln>
        </p:spPr>
      </p:sp>
      <p:sp>
        <p:nvSpPr>
          <p:cNvPr id="50" name="AutoShape 50"/>
          <p:cNvSpPr/>
          <p:nvPr/>
        </p:nvSpPr>
        <p:spPr>
          <a:xfrm flipH="1" flipV="1">
            <a:off x="12427190" y="2366978"/>
            <a:ext cx="0" cy="2678858"/>
          </a:xfrm>
          <a:prstGeom prst="line">
            <a:avLst/>
          </a:prstGeom>
          <a:ln w="47625" cap="flat">
            <a:solidFill>
              <a:srgbClr val="73308D"/>
            </a:solidFill>
            <a:prstDash val="solid"/>
            <a:headEnd type="none" w="sm" len="sm"/>
            <a:tailEnd type="none" w="sm" len="sm"/>
          </a:ln>
        </p:spPr>
      </p:sp>
      <p:sp>
        <p:nvSpPr>
          <p:cNvPr id="51" name="AutoShape 51"/>
          <p:cNvSpPr/>
          <p:nvPr/>
        </p:nvSpPr>
        <p:spPr>
          <a:xfrm flipV="1">
            <a:off x="14238251" y="6663488"/>
            <a:ext cx="0" cy="2771160"/>
          </a:xfrm>
          <a:prstGeom prst="line">
            <a:avLst/>
          </a:prstGeom>
          <a:ln w="47625" cap="flat">
            <a:solidFill>
              <a:srgbClr val="984E9D"/>
            </a:solidFill>
            <a:prstDash val="solid"/>
            <a:headEnd type="none" w="sm" len="sm"/>
            <a:tailEnd type="none" w="sm" len="sm"/>
          </a:ln>
        </p:spPr>
      </p:sp>
      <p:sp>
        <p:nvSpPr>
          <p:cNvPr id="52" name="Freeform 52"/>
          <p:cNvSpPr/>
          <p:nvPr/>
        </p:nvSpPr>
        <p:spPr>
          <a:xfrm rot="18710193" flipH="1">
            <a:off x="15753428" y="4716377"/>
            <a:ext cx="1276947" cy="1430930"/>
          </a:xfrm>
          <a:custGeom>
            <a:avLst/>
            <a:gdLst/>
            <a:ahLst/>
            <a:cxnLst/>
            <a:rect l="l" t="t" r="r" b="b"/>
            <a:pathLst>
              <a:path w="1714001" h="1714001">
                <a:moveTo>
                  <a:pt x="1714001" y="0"/>
                </a:moveTo>
                <a:lnTo>
                  <a:pt x="0" y="0"/>
                </a:lnTo>
                <a:lnTo>
                  <a:pt x="0" y="1714001"/>
                </a:lnTo>
                <a:lnTo>
                  <a:pt x="1714001" y="1714001"/>
                </a:lnTo>
                <a:lnTo>
                  <a:pt x="1714001"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53" name="Group 53"/>
          <p:cNvGrpSpPr/>
          <p:nvPr/>
        </p:nvGrpSpPr>
        <p:grpSpPr>
          <a:xfrm>
            <a:off x="15835376" y="2415705"/>
            <a:ext cx="1919092" cy="1466220"/>
            <a:chOff x="0" y="-47625"/>
            <a:chExt cx="2558790" cy="1954961"/>
          </a:xfrm>
        </p:grpSpPr>
        <p:sp>
          <p:nvSpPr>
            <p:cNvPr id="54" name="TextBox 54"/>
            <p:cNvSpPr txBox="1"/>
            <p:nvPr/>
          </p:nvSpPr>
          <p:spPr>
            <a:xfrm>
              <a:off x="0" y="-47625"/>
              <a:ext cx="2558790" cy="547843"/>
            </a:xfrm>
            <a:prstGeom prst="rect">
              <a:avLst/>
            </a:prstGeom>
          </p:spPr>
          <p:txBody>
            <a:bodyPr lIns="0" tIns="0" rIns="0" bIns="0" rtlCol="0" anchor="t">
              <a:spAutoFit/>
            </a:bodyPr>
            <a:lstStyle/>
            <a:p>
              <a:pPr>
                <a:lnSpc>
                  <a:spcPts val="3359"/>
                </a:lnSpc>
              </a:pPr>
              <a:r>
                <a:rPr lang="es-CR" sz="2400">
                  <a:solidFill>
                    <a:srgbClr val="313E50"/>
                  </a:solidFill>
                  <a:latin typeface="Montserrat Light Bold" panose="020B0604020202020204" charset="0"/>
                </a:rPr>
                <a:t>2023</a:t>
              </a:r>
            </a:p>
          </p:txBody>
        </p:sp>
        <p:sp>
          <p:nvSpPr>
            <p:cNvPr id="55" name="TextBox 55"/>
            <p:cNvSpPr txBox="1"/>
            <p:nvPr/>
          </p:nvSpPr>
          <p:spPr>
            <a:xfrm>
              <a:off x="0" y="597796"/>
              <a:ext cx="2558790" cy="360130"/>
            </a:xfrm>
            <a:prstGeom prst="rect">
              <a:avLst/>
            </a:prstGeom>
          </p:spPr>
          <p:txBody>
            <a:bodyPr lIns="0" tIns="0" rIns="0" bIns="0" rtlCol="0" anchor="t">
              <a:spAutoFit/>
            </a:bodyPr>
            <a:lstStyle/>
            <a:p>
              <a:pPr>
                <a:lnSpc>
                  <a:spcPts val="2052"/>
                </a:lnSpc>
              </a:pPr>
              <a:r>
                <a:rPr lang="es-CR">
                  <a:solidFill>
                    <a:srgbClr val="313E50"/>
                  </a:solidFill>
                  <a:latin typeface="Montserrat Light Bold" panose="020B0604020202020204" charset="0"/>
                </a:rPr>
                <a:t>10</a:t>
              </a:r>
              <a:r>
                <a:rPr lang="es-CR" sz="1800">
                  <a:solidFill>
                    <a:srgbClr val="313E50"/>
                  </a:solidFill>
                  <a:latin typeface="Montserrat Light Bold" panose="020B0604020202020204" charset="0"/>
                </a:rPr>
                <a:t> de julio</a:t>
              </a:r>
            </a:p>
          </p:txBody>
        </p:sp>
        <p:sp>
          <p:nvSpPr>
            <p:cNvPr id="56" name="TextBox 56"/>
            <p:cNvSpPr txBox="1"/>
            <p:nvPr/>
          </p:nvSpPr>
          <p:spPr>
            <a:xfrm>
              <a:off x="0" y="1086599"/>
              <a:ext cx="2558790" cy="820737"/>
            </a:xfrm>
            <a:prstGeom prst="rect">
              <a:avLst/>
            </a:prstGeom>
          </p:spPr>
          <p:txBody>
            <a:bodyPr lIns="0" tIns="0" rIns="0" bIns="0" rtlCol="0" anchor="t">
              <a:spAutoFit/>
            </a:bodyPr>
            <a:lstStyle/>
            <a:p>
              <a:pPr>
                <a:lnSpc>
                  <a:spcPts val="1596"/>
                </a:lnSpc>
              </a:pPr>
              <a:r>
                <a:rPr lang="es-CR" sz="1400">
                  <a:solidFill>
                    <a:srgbClr val="313E50"/>
                  </a:solidFill>
                  <a:latin typeface="Montserrat Light Bold" panose="020B0604020202020204" charset="0"/>
                </a:rPr>
                <a:t>•Se remite propuesta en modo borrador. </a:t>
              </a:r>
            </a:p>
          </p:txBody>
        </p:sp>
      </p:grpSp>
      <p:sp>
        <p:nvSpPr>
          <p:cNvPr id="57" name="AutoShape 57"/>
          <p:cNvSpPr/>
          <p:nvPr/>
        </p:nvSpPr>
        <p:spPr>
          <a:xfrm flipV="1">
            <a:off x="15596818" y="2296678"/>
            <a:ext cx="0" cy="2729076"/>
          </a:xfrm>
          <a:prstGeom prst="line">
            <a:avLst/>
          </a:prstGeom>
          <a:ln w="47625" cap="flat">
            <a:solidFill>
              <a:srgbClr val="4AA49C"/>
            </a:solidFill>
            <a:prstDash val="solid"/>
            <a:headEnd type="none" w="sm" len="sm"/>
            <a:tailEnd type="none" w="sm" len="sm"/>
          </a:ln>
        </p:spPr>
      </p:sp>
      <p:grpSp>
        <p:nvGrpSpPr>
          <p:cNvPr id="58" name="Group 2">
            <a:extLst>
              <a:ext uri="{FF2B5EF4-FFF2-40B4-BE49-F238E27FC236}">
                <a16:creationId xmlns:a16="http://schemas.microsoft.com/office/drawing/2014/main" id="{214849C3-0C31-87C8-5510-5C8C8912FA0E}"/>
              </a:ext>
            </a:extLst>
          </p:cNvPr>
          <p:cNvGrpSpPr/>
          <p:nvPr/>
        </p:nvGrpSpPr>
        <p:grpSpPr>
          <a:xfrm>
            <a:off x="-714223" y="69032"/>
            <a:ext cx="12870638" cy="2653090"/>
            <a:chOff x="0" y="-47625"/>
            <a:chExt cx="3389798" cy="860425"/>
          </a:xfrm>
        </p:grpSpPr>
        <p:sp>
          <p:nvSpPr>
            <p:cNvPr id="59" name="Freeform 3">
              <a:extLst>
                <a:ext uri="{FF2B5EF4-FFF2-40B4-BE49-F238E27FC236}">
                  <a16:creationId xmlns:a16="http://schemas.microsoft.com/office/drawing/2014/main" id="{26DB9AE4-CB12-7B00-46AE-D487941BA166}"/>
                </a:ext>
              </a:extLst>
            </p:cNvPr>
            <p:cNvSpPr/>
            <p:nvPr/>
          </p:nvSpPr>
          <p:spPr>
            <a:xfrm>
              <a:off x="0" y="0"/>
              <a:ext cx="3389798" cy="469036"/>
            </a:xfrm>
            <a:custGeom>
              <a:avLst/>
              <a:gdLst/>
              <a:ahLst/>
              <a:cxnLst/>
              <a:rect l="l" t="t" r="r" b="b"/>
              <a:pathLst>
                <a:path w="3389798" h="469036">
                  <a:moveTo>
                    <a:pt x="0" y="0"/>
                  </a:moveTo>
                  <a:lnTo>
                    <a:pt x="3389798" y="0"/>
                  </a:lnTo>
                  <a:lnTo>
                    <a:pt x="3389798" y="469036"/>
                  </a:lnTo>
                  <a:lnTo>
                    <a:pt x="0" y="469036"/>
                  </a:lnTo>
                  <a:close/>
                </a:path>
              </a:pathLst>
            </a:custGeom>
            <a:solidFill>
              <a:srgbClr val="13547E"/>
            </a:solidFill>
            <a:ln>
              <a:noFill/>
            </a:ln>
          </p:spPr>
        </p:sp>
        <p:sp>
          <p:nvSpPr>
            <p:cNvPr id="60" name="TextBox 4">
              <a:extLst>
                <a:ext uri="{FF2B5EF4-FFF2-40B4-BE49-F238E27FC236}">
                  <a16:creationId xmlns:a16="http://schemas.microsoft.com/office/drawing/2014/main" id="{207C686B-C4B0-FAD1-5983-A98F8195A69A}"/>
                </a:ext>
              </a:extLst>
            </p:cNvPr>
            <p:cNvSpPr txBox="1"/>
            <p:nvPr/>
          </p:nvSpPr>
          <p:spPr>
            <a:xfrm>
              <a:off x="0" y="-47625"/>
              <a:ext cx="812800" cy="860425"/>
            </a:xfrm>
            <a:prstGeom prst="rect">
              <a:avLst/>
            </a:prstGeom>
          </p:spPr>
          <p:txBody>
            <a:bodyPr lIns="50800" tIns="50800" rIns="50800" bIns="50800" rtlCol="0" anchor="ctr"/>
            <a:lstStyle/>
            <a:p>
              <a:pPr marL="0" lvl="0" indent="0" algn="ctr">
                <a:lnSpc>
                  <a:spcPts val="2768"/>
                </a:lnSpc>
                <a:spcBef>
                  <a:spcPct val="0"/>
                </a:spcBef>
              </a:pPr>
              <a:endParaRPr/>
            </a:p>
          </p:txBody>
        </p:sp>
      </p:grpSp>
      <p:sp>
        <p:nvSpPr>
          <p:cNvPr id="61" name="TextBox 26">
            <a:extLst>
              <a:ext uri="{FF2B5EF4-FFF2-40B4-BE49-F238E27FC236}">
                <a16:creationId xmlns:a16="http://schemas.microsoft.com/office/drawing/2014/main" id="{CABE4B08-932A-5362-8E78-BDD737BCFF4A}"/>
              </a:ext>
            </a:extLst>
          </p:cNvPr>
          <p:cNvSpPr txBox="1"/>
          <p:nvPr/>
        </p:nvSpPr>
        <p:spPr>
          <a:xfrm>
            <a:off x="433881" y="185847"/>
            <a:ext cx="7279283" cy="1212896"/>
          </a:xfrm>
          <a:prstGeom prst="rect">
            <a:avLst/>
          </a:prstGeom>
        </p:spPr>
        <p:txBody>
          <a:bodyPr wrap="square" lIns="0" tIns="0" rIns="0" bIns="0" rtlCol="0" anchor="t">
            <a:spAutoFit/>
          </a:bodyPr>
          <a:lstStyle/>
          <a:p>
            <a:pPr>
              <a:lnSpc>
                <a:spcPts val="10243"/>
              </a:lnSpc>
            </a:pPr>
            <a:r>
              <a:rPr lang="es-CR" sz="7316">
                <a:solidFill>
                  <a:srgbClr val="FFFFFF"/>
                </a:solidFill>
                <a:latin typeface="Montserrat Light Bold"/>
              </a:rPr>
              <a:t>Antecedentes </a:t>
            </a:r>
          </a:p>
        </p:txBody>
      </p:sp>
      <p:grpSp>
        <p:nvGrpSpPr>
          <p:cNvPr id="63" name="Group 16">
            <a:extLst>
              <a:ext uri="{FF2B5EF4-FFF2-40B4-BE49-F238E27FC236}">
                <a16:creationId xmlns:a16="http://schemas.microsoft.com/office/drawing/2014/main" id="{A1D7E580-1B6B-0496-CEF9-7B56032D97F6}"/>
              </a:ext>
            </a:extLst>
          </p:cNvPr>
          <p:cNvGrpSpPr/>
          <p:nvPr/>
        </p:nvGrpSpPr>
        <p:grpSpPr>
          <a:xfrm>
            <a:off x="854034" y="7011954"/>
            <a:ext cx="2291945" cy="2081774"/>
            <a:chOff x="0" y="-47625"/>
            <a:chExt cx="3055927" cy="2775699"/>
          </a:xfrm>
        </p:grpSpPr>
        <p:sp>
          <p:nvSpPr>
            <p:cNvPr id="64" name="TextBox 17">
              <a:extLst>
                <a:ext uri="{FF2B5EF4-FFF2-40B4-BE49-F238E27FC236}">
                  <a16:creationId xmlns:a16="http://schemas.microsoft.com/office/drawing/2014/main" id="{AB3764E4-6509-0F21-EA9E-3E0B414FEB3A}"/>
                </a:ext>
              </a:extLst>
            </p:cNvPr>
            <p:cNvSpPr txBox="1"/>
            <p:nvPr/>
          </p:nvSpPr>
          <p:spPr>
            <a:xfrm>
              <a:off x="0" y="-47625"/>
              <a:ext cx="3055927" cy="547843"/>
            </a:xfrm>
            <a:prstGeom prst="rect">
              <a:avLst/>
            </a:prstGeom>
          </p:spPr>
          <p:txBody>
            <a:bodyPr lIns="0" tIns="0" rIns="0" bIns="0" rtlCol="0" anchor="t">
              <a:spAutoFit/>
            </a:bodyPr>
            <a:lstStyle/>
            <a:p>
              <a:pPr>
                <a:lnSpc>
                  <a:spcPts val="3359"/>
                </a:lnSpc>
              </a:pPr>
              <a:r>
                <a:rPr lang="es-CR" sz="2400">
                  <a:solidFill>
                    <a:srgbClr val="313E50"/>
                  </a:solidFill>
                  <a:latin typeface="Montserrat Light Bold" panose="020B0604020202020204" charset="0"/>
                </a:rPr>
                <a:t>2022</a:t>
              </a:r>
            </a:p>
          </p:txBody>
        </p:sp>
        <p:sp>
          <p:nvSpPr>
            <p:cNvPr id="65" name="TextBox 18">
              <a:extLst>
                <a:ext uri="{FF2B5EF4-FFF2-40B4-BE49-F238E27FC236}">
                  <a16:creationId xmlns:a16="http://schemas.microsoft.com/office/drawing/2014/main" id="{596560B8-5DEE-AECC-83A2-1BD720445307}"/>
                </a:ext>
              </a:extLst>
            </p:cNvPr>
            <p:cNvSpPr txBox="1"/>
            <p:nvPr/>
          </p:nvSpPr>
          <p:spPr>
            <a:xfrm>
              <a:off x="0" y="597796"/>
              <a:ext cx="3055927" cy="360130"/>
            </a:xfrm>
            <a:prstGeom prst="rect">
              <a:avLst/>
            </a:prstGeom>
          </p:spPr>
          <p:txBody>
            <a:bodyPr lIns="0" tIns="0" rIns="0" bIns="0" rtlCol="0" anchor="t">
              <a:spAutoFit/>
            </a:bodyPr>
            <a:lstStyle/>
            <a:p>
              <a:pPr>
                <a:lnSpc>
                  <a:spcPts val="2052"/>
                </a:lnSpc>
              </a:pPr>
              <a:r>
                <a:rPr lang="es-CR" sz="1800">
                  <a:solidFill>
                    <a:srgbClr val="313E50"/>
                  </a:solidFill>
                  <a:latin typeface="Montserrat Light Bold" panose="020B0604020202020204" charset="0"/>
                </a:rPr>
                <a:t>25 de </a:t>
              </a:r>
              <a:r>
                <a:rPr lang="es-CR">
                  <a:solidFill>
                    <a:srgbClr val="313E50"/>
                  </a:solidFill>
                  <a:latin typeface="Montserrat Light Bold" panose="020B0604020202020204" charset="0"/>
                </a:rPr>
                <a:t>abril</a:t>
              </a:r>
              <a:endParaRPr lang="es-CR" sz="1800">
                <a:solidFill>
                  <a:srgbClr val="313E50"/>
                </a:solidFill>
                <a:latin typeface="Montserrat Light Bold" panose="020B0604020202020204" charset="0"/>
              </a:endParaRPr>
            </a:p>
          </p:txBody>
        </p:sp>
        <p:sp>
          <p:nvSpPr>
            <p:cNvPr id="66" name="TextBox 19">
              <a:extLst>
                <a:ext uri="{FF2B5EF4-FFF2-40B4-BE49-F238E27FC236}">
                  <a16:creationId xmlns:a16="http://schemas.microsoft.com/office/drawing/2014/main" id="{6FA9356B-D210-7B47-FABC-902A2354BAFF}"/>
                </a:ext>
              </a:extLst>
            </p:cNvPr>
            <p:cNvSpPr txBox="1"/>
            <p:nvPr/>
          </p:nvSpPr>
          <p:spPr>
            <a:xfrm>
              <a:off x="0" y="1086599"/>
              <a:ext cx="3055927" cy="1641475"/>
            </a:xfrm>
            <a:prstGeom prst="rect">
              <a:avLst/>
            </a:prstGeom>
          </p:spPr>
          <p:txBody>
            <a:bodyPr lIns="0" tIns="0" rIns="0" bIns="0" rtlCol="0" anchor="t">
              <a:spAutoFit/>
            </a:bodyPr>
            <a:lstStyle/>
            <a:p>
              <a:pPr>
                <a:lnSpc>
                  <a:spcPts val="1596"/>
                </a:lnSpc>
              </a:pPr>
              <a:r>
                <a:rPr lang="es-CR" sz="1400">
                  <a:solidFill>
                    <a:srgbClr val="313E50"/>
                  </a:solidFill>
                  <a:latin typeface="Montserrat Light Bold" panose="020B0604020202020204" charset="0"/>
                </a:rPr>
                <a:t>•</a:t>
              </a:r>
              <a:r>
                <a:rPr lang="es-CR" sz="1400" noProof="0">
                  <a:latin typeface="Montserrat Light Bold" panose="020B0604020202020204" charset="0"/>
                  <a:cs typeface="Arial" panose="020B0604020202020204" pitchFamily="34" charset="0"/>
                </a:rPr>
                <a:t>Presentación de propuesta inicial de los indicadores de gestión a los Centros de Conciliación</a:t>
              </a:r>
            </a:p>
            <a:p>
              <a:pPr>
                <a:lnSpc>
                  <a:spcPts val="1596"/>
                </a:lnSpc>
              </a:pPr>
              <a:endParaRPr lang="es-CR" sz="1400">
                <a:solidFill>
                  <a:srgbClr val="313E50"/>
                </a:solidFill>
                <a:latin typeface="Montserrat Light Bold" panose="020B0604020202020204" charset="0"/>
              </a:endParaRPr>
            </a:p>
          </p:txBody>
        </p:sp>
      </p:grpSp>
      <p:sp>
        <p:nvSpPr>
          <p:cNvPr id="68" name="Freeform 52">
            <a:extLst>
              <a:ext uri="{FF2B5EF4-FFF2-40B4-BE49-F238E27FC236}">
                <a16:creationId xmlns:a16="http://schemas.microsoft.com/office/drawing/2014/main" id="{8E10B077-B164-56CA-7538-A32F0079489E}"/>
              </a:ext>
            </a:extLst>
          </p:cNvPr>
          <p:cNvSpPr/>
          <p:nvPr/>
        </p:nvSpPr>
        <p:spPr>
          <a:xfrm rot="7863952" flipH="1">
            <a:off x="883930" y="5350197"/>
            <a:ext cx="1276947" cy="1430930"/>
          </a:xfrm>
          <a:custGeom>
            <a:avLst/>
            <a:gdLst/>
            <a:ahLst/>
            <a:cxnLst/>
            <a:rect l="l" t="t" r="r" b="b"/>
            <a:pathLst>
              <a:path w="1714001" h="1714001">
                <a:moveTo>
                  <a:pt x="1714001" y="0"/>
                </a:moveTo>
                <a:lnTo>
                  <a:pt x="0" y="0"/>
                </a:lnTo>
                <a:lnTo>
                  <a:pt x="0" y="1714001"/>
                </a:lnTo>
                <a:lnTo>
                  <a:pt x="1714001" y="1714001"/>
                </a:lnTo>
                <a:lnTo>
                  <a:pt x="1714001"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69" name="AutoShape 57">
            <a:extLst>
              <a:ext uri="{FF2B5EF4-FFF2-40B4-BE49-F238E27FC236}">
                <a16:creationId xmlns:a16="http://schemas.microsoft.com/office/drawing/2014/main" id="{B7952FCD-341F-3FEE-1161-2A516E7DAA76}"/>
              </a:ext>
            </a:extLst>
          </p:cNvPr>
          <p:cNvSpPr/>
          <p:nvPr/>
        </p:nvSpPr>
        <p:spPr>
          <a:xfrm flipV="1">
            <a:off x="563545" y="6538415"/>
            <a:ext cx="0" cy="2729076"/>
          </a:xfrm>
          <a:prstGeom prst="line">
            <a:avLst/>
          </a:prstGeom>
          <a:ln w="47625" cap="flat">
            <a:solidFill>
              <a:srgbClr val="4AA49C"/>
            </a:solidFill>
            <a:prstDash val="solid"/>
            <a:headEnd type="none" w="sm" len="sm"/>
            <a:tailEnd type="none" w="sm" len="sm"/>
          </a:ln>
        </p:spPr>
      </p:sp>
      <p:graphicFrame>
        <p:nvGraphicFramePr>
          <p:cNvPr id="70" name="Objeto 69">
            <a:extLst>
              <a:ext uri="{FF2B5EF4-FFF2-40B4-BE49-F238E27FC236}">
                <a16:creationId xmlns:a16="http://schemas.microsoft.com/office/drawing/2014/main" id="{8E70B728-D225-470D-84A4-D1D526305A16}"/>
              </a:ext>
            </a:extLst>
          </p:cNvPr>
          <p:cNvGraphicFramePr>
            <a:graphicFrameLocks noChangeAspect="1"/>
          </p:cNvGraphicFramePr>
          <p:nvPr>
            <p:extLst>
              <p:ext uri="{D42A27DB-BD31-4B8C-83A1-F6EECF244321}">
                <p14:modId xmlns:p14="http://schemas.microsoft.com/office/powerpoint/2010/main" val="957134566"/>
              </p:ext>
            </p:extLst>
          </p:nvPr>
        </p:nvGraphicFramePr>
        <p:xfrm>
          <a:off x="1950854" y="8744677"/>
          <a:ext cx="914400" cy="806450"/>
        </p:xfrm>
        <a:graphic>
          <a:graphicData uri="http://schemas.openxmlformats.org/presentationml/2006/ole">
            <mc:AlternateContent xmlns:mc="http://schemas.openxmlformats.org/markup-compatibility/2006">
              <mc:Choice xmlns:v="urn:schemas-microsoft-com:vml" Requires="v">
                <p:oleObj name="Worksheet" showAsIcon="1" r:id="rId18" imgW="914400" imgH="806400" progId="Excel.Sheet.12">
                  <p:embed/>
                </p:oleObj>
              </mc:Choice>
              <mc:Fallback>
                <p:oleObj name="Worksheet" showAsIcon="1" r:id="rId18" imgW="914400" imgH="806400" progId="Excel.Sheet.12">
                  <p:embed/>
                  <p:pic>
                    <p:nvPicPr>
                      <p:cNvPr id="70" name="Objeto 69">
                        <a:extLst>
                          <a:ext uri="{FF2B5EF4-FFF2-40B4-BE49-F238E27FC236}">
                            <a16:creationId xmlns:a16="http://schemas.microsoft.com/office/drawing/2014/main" id="{8E70B728-D225-470D-84A4-D1D526305A16}"/>
                          </a:ext>
                        </a:extLst>
                      </p:cNvPr>
                      <p:cNvPicPr/>
                      <p:nvPr/>
                    </p:nvPicPr>
                    <p:blipFill>
                      <a:blip r:embed="rId19"/>
                      <a:stretch>
                        <a:fillRect/>
                      </a:stretch>
                    </p:blipFill>
                    <p:spPr>
                      <a:xfrm>
                        <a:off x="1950854" y="8744677"/>
                        <a:ext cx="914400" cy="806450"/>
                      </a:xfrm>
                      <a:prstGeom prst="rect">
                        <a:avLst/>
                      </a:prstGeom>
                    </p:spPr>
                  </p:pic>
                </p:oleObj>
              </mc:Fallback>
            </mc:AlternateContent>
          </a:graphicData>
        </a:graphic>
      </p:graphicFrame>
      <p:sp>
        <p:nvSpPr>
          <p:cNvPr id="10" name="CuadroTexto 9">
            <a:extLst>
              <a:ext uri="{FF2B5EF4-FFF2-40B4-BE49-F238E27FC236}">
                <a16:creationId xmlns:a16="http://schemas.microsoft.com/office/drawing/2014/main" id="{9ECA5F22-9FE4-6246-6425-AF3F906F1759}"/>
              </a:ext>
            </a:extLst>
          </p:cNvPr>
          <p:cNvSpPr txBox="1"/>
          <p:nvPr/>
        </p:nvSpPr>
        <p:spPr>
          <a:xfrm>
            <a:off x="15882433" y="4006025"/>
            <a:ext cx="2371824"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CR" b="1"/>
              <a:t>Consulta por un plazo de 5 días hábiles.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80806" y="4911108"/>
            <a:ext cx="3426096" cy="3426096"/>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CC377"/>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r>
                <a:rPr lang="es-CR" sz="1899" b="1">
                  <a:solidFill>
                    <a:srgbClr val="000000"/>
                  </a:solidFill>
                  <a:latin typeface="Montserrat Light Bold" panose="020B0604020202020204" charset="0"/>
                </a:rPr>
                <a:t>Aplicado a la 10 sedes del Centro de Conciliación</a:t>
              </a:r>
            </a:p>
          </p:txBody>
        </p:sp>
      </p:grpSp>
      <p:grpSp>
        <p:nvGrpSpPr>
          <p:cNvPr id="5" name="Group 5"/>
          <p:cNvGrpSpPr/>
          <p:nvPr/>
        </p:nvGrpSpPr>
        <p:grpSpPr>
          <a:xfrm>
            <a:off x="703061" y="4530345"/>
            <a:ext cx="5530006" cy="3824801"/>
            <a:chOff x="0" y="0"/>
            <a:chExt cx="1456463" cy="1007355"/>
          </a:xfrm>
        </p:grpSpPr>
        <p:sp>
          <p:nvSpPr>
            <p:cNvPr id="6" name="Freeform 6"/>
            <p:cNvSpPr/>
            <p:nvPr/>
          </p:nvSpPr>
          <p:spPr>
            <a:xfrm>
              <a:off x="0" y="0"/>
              <a:ext cx="1456463" cy="1007355"/>
            </a:xfrm>
            <a:custGeom>
              <a:avLst/>
              <a:gdLst/>
              <a:ahLst/>
              <a:cxnLst/>
              <a:rect l="l" t="t" r="r" b="b"/>
              <a:pathLst>
                <a:path w="1456463" h="1007355">
                  <a:moveTo>
                    <a:pt x="71399" y="0"/>
                  </a:moveTo>
                  <a:lnTo>
                    <a:pt x="1385063" y="0"/>
                  </a:lnTo>
                  <a:cubicBezTo>
                    <a:pt x="1424496" y="0"/>
                    <a:pt x="1456463" y="31967"/>
                    <a:pt x="1456463" y="71399"/>
                  </a:cubicBezTo>
                  <a:lnTo>
                    <a:pt x="1456463" y="935956"/>
                  </a:lnTo>
                  <a:cubicBezTo>
                    <a:pt x="1456463" y="975388"/>
                    <a:pt x="1424496" y="1007355"/>
                    <a:pt x="1385063" y="1007355"/>
                  </a:cubicBezTo>
                  <a:lnTo>
                    <a:pt x="71399" y="1007355"/>
                  </a:lnTo>
                  <a:cubicBezTo>
                    <a:pt x="31967" y="1007355"/>
                    <a:pt x="0" y="975388"/>
                    <a:pt x="0" y="935956"/>
                  </a:cubicBezTo>
                  <a:lnTo>
                    <a:pt x="0" y="71399"/>
                  </a:lnTo>
                  <a:cubicBezTo>
                    <a:pt x="0" y="31967"/>
                    <a:pt x="31967" y="0"/>
                    <a:pt x="71399" y="0"/>
                  </a:cubicBezTo>
                  <a:close/>
                </a:path>
              </a:pathLst>
            </a:custGeom>
            <a:solidFill>
              <a:srgbClr val="263E51"/>
            </a:solidFill>
          </p:spPr>
        </p:sp>
        <p:sp>
          <p:nvSpPr>
            <p:cNvPr id="7" name="TextBox 7"/>
            <p:cNvSpPr txBox="1"/>
            <p:nvPr/>
          </p:nvSpPr>
          <p:spPr>
            <a:xfrm>
              <a:off x="0" y="-9525"/>
              <a:ext cx="812800" cy="822325"/>
            </a:xfrm>
            <a:prstGeom prst="rect">
              <a:avLst/>
            </a:prstGeom>
          </p:spPr>
          <p:txBody>
            <a:bodyPr lIns="50800" tIns="50800" rIns="50800" bIns="50800" rtlCol="0" anchor="ctr"/>
            <a:lstStyle/>
            <a:p>
              <a:pPr algn="ctr">
                <a:lnSpc>
                  <a:spcPts val="2551"/>
                </a:lnSpc>
              </a:pPr>
              <a:endParaRPr lang="es-CR">
                <a:latin typeface="Montserrat Light Bold" panose="020B0604020202020204" charset="0"/>
              </a:endParaRPr>
            </a:p>
          </p:txBody>
        </p:sp>
      </p:grpSp>
      <p:sp>
        <p:nvSpPr>
          <p:cNvPr id="8" name="AutoShape 8"/>
          <p:cNvSpPr/>
          <p:nvPr/>
        </p:nvSpPr>
        <p:spPr>
          <a:xfrm>
            <a:off x="5516434" y="6780674"/>
            <a:ext cx="1412377" cy="0"/>
          </a:xfrm>
          <a:prstGeom prst="line">
            <a:avLst/>
          </a:prstGeom>
          <a:ln w="38100" cap="flat">
            <a:solidFill>
              <a:srgbClr val="263E51"/>
            </a:solidFill>
            <a:prstDash val="solid"/>
            <a:headEnd type="oval" w="lg" len="lg"/>
            <a:tailEnd type="none" w="sm" len="sm"/>
          </a:ln>
        </p:spPr>
      </p:sp>
      <p:grpSp>
        <p:nvGrpSpPr>
          <p:cNvPr id="9" name="Group 9"/>
          <p:cNvGrpSpPr/>
          <p:nvPr/>
        </p:nvGrpSpPr>
        <p:grpSpPr>
          <a:xfrm>
            <a:off x="12593155" y="4432362"/>
            <a:ext cx="5570758" cy="3426096"/>
            <a:chOff x="0" y="0"/>
            <a:chExt cx="1355120" cy="776257"/>
          </a:xfrm>
        </p:grpSpPr>
        <p:sp>
          <p:nvSpPr>
            <p:cNvPr id="10" name="Freeform 10"/>
            <p:cNvSpPr/>
            <p:nvPr/>
          </p:nvSpPr>
          <p:spPr>
            <a:xfrm>
              <a:off x="0" y="0"/>
              <a:ext cx="1355120" cy="776257"/>
            </a:xfrm>
            <a:custGeom>
              <a:avLst/>
              <a:gdLst/>
              <a:ahLst/>
              <a:cxnLst/>
              <a:rect l="l" t="t" r="r" b="b"/>
              <a:pathLst>
                <a:path w="1355120" h="776257">
                  <a:moveTo>
                    <a:pt x="76739" y="0"/>
                  </a:moveTo>
                  <a:lnTo>
                    <a:pt x="1278381" y="0"/>
                  </a:lnTo>
                  <a:cubicBezTo>
                    <a:pt x="1298734" y="0"/>
                    <a:pt x="1318252" y="8085"/>
                    <a:pt x="1332644" y="22476"/>
                  </a:cubicBezTo>
                  <a:cubicBezTo>
                    <a:pt x="1347035" y="36868"/>
                    <a:pt x="1355120" y="56386"/>
                    <a:pt x="1355120" y="76739"/>
                  </a:cubicBezTo>
                  <a:lnTo>
                    <a:pt x="1355120" y="699518"/>
                  </a:lnTo>
                  <a:cubicBezTo>
                    <a:pt x="1355120" y="719870"/>
                    <a:pt x="1347035" y="739389"/>
                    <a:pt x="1332644" y="753781"/>
                  </a:cubicBezTo>
                  <a:cubicBezTo>
                    <a:pt x="1318252" y="768172"/>
                    <a:pt x="1298734" y="776257"/>
                    <a:pt x="1278381" y="776257"/>
                  </a:cubicBezTo>
                  <a:lnTo>
                    <a:pt x="76739" y="776257"/>
                  </a:lnTo>
                  <a:cubicBezTo>
                    <a:pt x="56386" y="776257"/>
                    <a:pt x="36868" y="768172"/>
                    <a:pt x="22476" y="753781"/>
                  </a:cubicBezTo>
                  <a:cubicBezTo>
                    <a:pt x="8085" y="739389"/>
                    <a:pt x="0" y="719870"/>
                    <a:pt x="0" y="699518"/>
                  </a:cubicBezTo>
                  <a:lnTo>
                    <a:pt x="0" y="76739"/>
                  </a:lnTo>
                  <a:cubicBezTo>
                    <a:pt x="0" y="56386"/>
                    <a:pt x="8085" y="36868"/>
                    <a:pt x="22476" y="22476"/>
                  </a:cubicBezTo>
                  <a:cubicBezTo>
                    <a:pt x="36868" y="8085"/>
                    <a:pt x="56386" y="0"/>
                    <a:pt x="76739" y="0"/>
                  </a:cubicBezTo>
                  <a:close/>
                </a:path>
              </a:pathLst>
            </a:custGeom>
            <a:solidFill>
              <a:srgbClr val="263E51"/>
            </a:solidFill>
          </p:spPr>
        </p:sp>
        <p:sp>
          <p:nvSpPr>
            <p:cNvPr id="11" name="TextBox 11"/>
            <p:cNvSpPr txBox="1"/>
            <p:nvPr/>
          </p:nvSpPr>
          <p:spPr>
            <a:xfrm>
              <a:off x="0" y="-9525"/>
              <a:ext cx="812800" cy="822325"/>
            </a:xfrm>
            <a:prstGeom prst="rect">
              <a:avLst/>
            </a:prstGeom>
          </p:spPr>
          <p:txBody>
            <a:bodyPr lIns="50800" tIns="50800" rIns="50800" bIns="50800" rtlCol="0" anchor="ctr"/>
            <a:lstStyle/>
            <a:p>
              <a:pPr algn="ctr">
                <a:lnSpc>
                  <a:spcPts val="2551"/>
                </a:lnSpc>
              </a:pPr>
              <a:endParaRPr lang="es-CR">
                <a:latin typeface="Montserrat Light Bold" panose="020B0604020202020204" charset="0"/>
              </a:endParaRPr>
            </a:p>
          </p:txBody>
        </p:sp>
      </p:grpSp>
      <p:grpSp>
        <p:nvGrpSpPr>
          <p:cNvPr id="12" name="Group 12"/>
          <p:cNvGrpSpPr/>
          <p:nvPr/>
        </p:nvGrpSpPr>
        <p:grpSpPr>
          <a:xfrm>
            <a:off x="6092315" y="256650"/>
            <a:ext cx="6103370" cy="3097308"/>
            <a:chOff x="0" y="0"/>
            <a:chExt cx="1607472" cy="815752"/>
          </a:xfrm>
        </p:grpSpPr>
        <p:sp>
          <p:nvSpPr>
            <p:cNvPr id="13" name="Freeform 13"/>
            <p:cNvSpPr/>
            <p:nvPr/>
          </p:nvSpPr>
          <p:spPr>
            <a:xfrm>
              <a:off x="0" y="0"/>
              <a:ext cx="1607472" cy="815752"/>
            </a:xfrm>
            <a:custGeom>
              <a:avLst/>
              <a:gdLst/>
              <a:ahLst/>
              <a:cxnLst/>
              <a:rect l="l" t="t" r="r" b="b"/>
              <a:pathLst>
                <a:path w="1607472" h="815752">
                  <a:moveTo>
                    <a:pt x="64692" y="0"/>
                  </a:moveTo>
                  <a:lnTo>
                    <a:pt x="1542780" y="0"/>
                  </a:lnTo>
                  <a:cubicBezTo>
                    <a:pt x="1578508" y="0"/>
                    <a:pt x="1607472" y="28963"/>
                    <a:pt x="1607472" y="64692"/>
                  </a:cubicBezTo>
                  <a:lnTo>
                    <a:pt x="1607472" y="751060"/>
                  </a:lnTo>
                  <a:cubicBezTo>
                    <a:pt x="1607472" y="786788"/>
                    <a:pt x="1578508" y="815752"/>
                    <a:pt x="1542780" y="815752"/>
                  </a:cubicBezTo>
                  <a:lnTo>
                    <a:pt x="64692" y="815752"/>
                  </a:lnTo>
                  <a:cubicBezTo>
                    <a:pt x="28963" y="815752"/>
                    <a:pt x="0" y="786788"/>
                    <a:pt x="0" y="751060"/>
                  </a:cubicBezTo>
                  <a:lnTo>
                    <a:pt x="0" y="64692"/>
                  </a:lnTo>
                  <a:cubicBezTo>
                    <a:pt x="0" y="28963"/>
                    <a:pt x="28963" y="0"/>
                    <a:pt x="64692" y="0"/>
                  </a:cubicBezTo>
                  <a:close/>
                </a:path>
              </a:pathLst>
            </a:custGeom>
            <a:solidFill>
              <a:srgbClr val="263E51"/>
            </a:solidFill>
          </p:spPr>
        </p:sp>
        <p:sp>
          <p:nvSpPr>
            <p:cNvPr id="14" name="TextBox 14"/>
            <p:cNvSpPr txBox="1"/>
            <p:nvPr/>
          </p:nvSpPr>
          <p:spPr>
            <a:xfrm>
              <a:off x="0" y="-9525"/>
              <a:ext cx="812800" cy="822325"/>
            </a:xfrm>
            <a:prstGeom prst="rect">
              <a:avLst/>
            </a:prstGeom>
          </p:spPr>
          <p:txBody>
            <a:bodyPr lIns="50800" tIns="50800" rIns="50800" bIns="50800" rtlCol="0" anchor="ctr"/>
            <a:lstStyle/>
            <a:p>
              <a:pPr algn="ctr">
                <a:lnSpc>
                  <a:spcPts val="2551"/>
                </a:lnSpc>
              </a:pPr>
              <a:endParaRPr/>
            </a:p>
          </p:txBody>
        </p:sp>
      </p:grpSp>
      <p:sp>
        <p:nvSpPr>
          <p:cNvPr id="15" name="AutoShape 15"/>
          <p:cNvSpPr/>
          <p:nvPr/>
        </p:nvSpPr>
        <p:spPr>
          <a:xfrm>
            <a:off x="11453245" y="6761624"/>
            <a:ext cx="1490393" cy="0"/>
          </a:xfrm>
          <a:prstGeom prst="line">
            <a:avLst/>
          </a:prstGeom>
          <a:ln w="38100" cap="flat">
            <a:solidFill>
              <a:srgbClr val="263E51"/>
            </a:solidFill>
            <a:prstDash val="solid"/>
            <a:headEnd type="none" w="sm" len="sm"/>
            <a:tailEnd type="oval" w="lg" len="lg"/>
          </a:ln>
        </p:spPr>
      </p:sp>
      <p:sp>
        <p:nvSpPr>
          <p:cNvPr id="16" name="Freeform 16"/>
          <p:cNvSpPr/>
          <p:nvPr/>
        </p:nvSpPr>
        <p:spPr>
          <a:xfrm rot="6664112">
            <a:off x="8982358" y="3995729"/>
            <a:ext cx="478887" cy="1243115"/>
          </a:xfrm>
          <a:custGeom>
            <a:avLst/>
            <a:gdLst/>
            <a:ahLst/>
            <a:cxnLst/>
            <a:rect l="l" t="t" r="r" b="b"/>
            <a:pathLst>
              <a:path w="478887" h="1243115">
                <a:moveTo>
                  <a:pt x="0" y="0"/>
                </a:moveTo>
                <a:lnTo>
                  <a:pt x="478887" y="0"/>
                </a:lnTo>
                <a:lnTo>
                  <a:pt x="478887" y="1243115"/>
                </a:lnTo>
                <a:lnTo>
                  <a:pt x="0" y="1243115"/>
                </a:lnTo>
                <a:lnTo>
                  <a:pt x="0" y="0"/>
                </a:lnTo>
                <a:close/>
              </a:path>
            </a:pathLst>
          </a:custGeom>
          <a:blipFill>
            <a:blip r:embed="rId3">
              <a:extLst>
                <a:ext uri="{96DAC541-7B7A-43D3-8B79-37D633B846F1}">
                  <asvg:svgBlip xmlns:asvg="http://schemas.microsoft.com/office/drawing/2016/SVG/main" r:embed="rId4"/>
                </a:ext>
              </a:extLst>
            </a:blip>
            <a:stretch>
              <a:fillRect t="-206792" r="-912009" b="-83065"/>
            </a:stretch>
          </a:blipFill>
        </p:spPr>
      </p:sp>
      <p:sp>
        <p:nvSpPr>
          <p:cNvPr id="17" name="Freeform 17"/>
          <p:cNvSpPr/>
          <p:nvPr/>
        </p:nvSpPr>
        <p:spPr>
          <a:xfrm rot="1185415">
            <a:off x="6785026" y="6129506"/>
            <a:ext cx="445320" cy="1155982"/>
          </a:xfrm>
          <a:custGeom>
            <a:avLst/>
            <a:gdLst/>
            <a:ahLst/>
            <a:cxnLst/>
            <a:rect l="l" t="t" r="r" b="b"/>
            <a:pathLst>
              <a:path w="445320" h="1155982">
                <a:moveTo>
                  <a:pt x="0" y="0"/>
                </a:moveTo>
                <a:lnTo>
                  <a:pt x="445320" y="0"/>
                </a:lnTo>
                <a:lnTo>
                  <a:pt x="445320" y="1155983"/>
                </a:lnTo>
                <a:lnTo>
                  <a:pt x="0" y="1155983"/>
                </a:lnTo>
                <a:lnTo>
                  <a:pt x="0" y="0"/>
                </a:lnTo>
                <a:close/>
              </a:path>
            </a:pathLst>
          </a:custGeom>
          <a:blipFill>
            <a:blip r:embed="rId3">
              <a:extLst>
                <a:ext uri="{96DAC541-7B7A-43D3-8B79-37D633B846F1}">
                  <asvg:svgBlip xmlns:asvg="http://schemas.microsoft.com/office/drawing/2016/SVG/main" r:embed="rId4"/>
                </a:ext>
              </a:extLst>
            </a:blip>
            <a:stretch>
              <a:fillRect t="-206792" r="-912009" b="-83065"/>
            </a:stretch>
          </a:blipFill>
        </p:spPr>
      </p:sp>
      <p:sp>
        <p:nvSpPr>
          <p:cNvPr id="18" name="Freeform 18"/>
          <p:cNvSpPr/>
          <p:nvPr/>
        </p:nvSpPr>
        <p:spPr>
          <a:xfrm rot="1328060" flipH="1" flipV="1">
            <a:off x="11165419" y="6280757"/>
            <a:ext cx="445320" cy="1155982"/>
          </a:xfrm>
          <a:custGeom>
            <a:avLst/>
            <a:gdLst/>
            <a:ahLst/>
            <a:cxnLst/>
            <a:rect l="l" t="t" r="r" b="b"/>
            <a:pathLst>
              <a:path w="445320" h="1155982">
                <a:moveTo>
                  <a:pt x="445320" y="1155983"/>
                </a:moveTo>
                <a:lnTo>
                  <a:pt x="0" y="1155983"/>
                </a:lnTo>
                <a:lnTo>
                  <a:pt x="0" y="0"/>
                </a:lnTo>
                <a:lnTo>
                  <a:pt x="445320" y="0"/>
                </a:lnTo>
                <a:lnTo>
                  <a:pt x="445320" y="1155983"/>
                </a:lnTo>
                <a:close/>
              </a:path>
            </a:pathLst>
          </a:custGeom>
          <a:blipFill>
            <a:blip r:embed="rId3">
              <a:extLst>
                <a:ext uri="{96DAC541-7B7A-43D3-8B79-37D633B846F1}">
                  <asvg:svgBlip xmlns:asvg="http://schemas.microsoft.com/office/drawing/2016/SVG/main" r:embed="rId4"/>
                </a:ext>
              </a:extLst>
            </a:blip>
            <a:stretch>
              <a:fillRect t="-206792" r="-912009" b="-83065"/>
            </a:stretch>
          </a:blipFill>
        </p:spPr>
      </p:sp>
      <p:sp>
        <p:nvSpPr>
          <p:cNvPr id="22" name="Freeform 22"/>
          <p:cNvSpPr/>
          <p:nvPr/>
        </p:nvSpPr>
        <p:spPr>
          <a:xfrm rot="-83651" flipH="1">
            <a:off x="15981871" y="7900586"/>
            <a:ext cx="3513010" cy="4114800"/>
          </a:xfrm>
          <a:custGeom>
            <a:avLst/>
            <a:gdLst/>
            <a:ahLst/>
            <a:cxnLst/>
            <a:rect l="l" t="t" r="r" b="b"/>
            <a:pathLst>
              <a:path w="3513010" h="4114800">
                <a:moveTo>
                  <a:pt x="3513010" y="0"/>
                </a:moveTo>
                <a:lnTo>
                  <a:pt x="0" y="0"/>
                </a:lnTo>
                <a:lnTo>
                  <a:pt x="0" y="4114800"/>
                </a:lnTo>
                <a:lnTo>
                  <a:pt x="3513010" y="4114800"/>
                </a:lnTo>
                <a:lnTo>
                  <a:pt x="351301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4" name="Freeform 24"/>
          <p:cNvSpPr/>
          <p:nvPr/>
        </p:nvSpPr>
        <p:spPr>
          <a:xfrm rot="6740409">
            <a:off x="16898260" y="8488298"/>
            <a:ext cx="4642934" cy="4114800"/>
          </a:xfrm>
          <a:custGeom>
            <a:avLst/>
            <a:gdLst/>
            <a:ahLst/>
            <a:cxnLst/>
            <a:rect l="l" t="t" r="r" b="b"/>
            <a:pathLst>
              <a:path w="4642934" h="4114800">
                <a:moveTo>
                  <a:pt x="0" y="0"/>
                </a:moveTo>
                <a:lnTo>
                  <a:pt x="4642934" y="0"/>
                </a:lnTo>
                <a:lnTo>
                  <a:pt x="464293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5" name="Freeform 25"/>
          <p:cNvSpPr/>
          <p:nvPr/>
        </p:nvSpPr>
        <p:spPr>
          <a:xfrm>
            <a:off x="3887589" y="6000157"/>
            <a:ext cx="845518" cy="1247998"/>
          </a:xfrm>
          <a:custGeom>
            <a:avLst/>
            <a:gdLst/>
            <a:ahLst/>
            <a:cxnLst/>
            <a:rect l="l" t="t" r="r" b="b"/>
            <a:pathLst>
              <a:path w="845518" h="1247998">
                <a:moveTo>
                  <a:pt x="0" y="0"/>
                </a:moveTo>
                <a:lnTo>
                  <a:pt x="845518" y="0"/>
                </a:lnTo>
                <a:lnTo>
                  <a:pt x="845518" y="1247998"/>
                </a:lnTo>
                <a:lnTo>
                  <a:pt x="0" y="12479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6" name="TextBox 26"/>
          <p:cNvSpPr txBox="1"/>
          <p:nvPr/>
        </p:nvSpPr>
        <p:spPr>
          <a:xfrm>
            <a:off x="4962449" y="8465616"/>
            <a:ext cx="8509928" cy="1520416"/>
          </a:xfrm>
          <a:prstGeom prst="rect">
            <a:avLst/>
          </a:prstGeom>
        </p:spPr>
        <p:txBody>
          <a:bodyPr lIns="0" tIns="0" rIns="0" bIns="0" rtlCol="0" anchor="t">
            <a:spAutoFit/>
          </a:bodyPr>
          <a:lstStyle/>
          <a:p>
            <a:pPr algn="ctr">
              <a:lnSpc>
                <a:spcPts val="6067"/>
              </a:lnSpc>
            </a:pPr>
            <a:r>
              <a:rPr lang="es-CR" sz="4333">
                <a:solidFill>
                  <a:srgbClr val="263E51"/>
                </a:solidFill>
                <a:latin typeface="Montserrat Light Bold" panose="020B0604020202020204" charset="0"/>
              </a:rPr>
              <a:t>ALCANCES DEL PROCEDIMIENTO</a:t>
            </a:r>
          </a:p>
        </p:txBody>
      </p:sp>
      <p:sp>
        <p:nvSpPr>
          <p:cNvPr id="27" name="TextBox 27"/>
          <p:cNvSpPr txBox="1"/>
          <p:nvPr/>
        </p:nvSpPr>
        <p:spPr>
          <a:xfrm>
            <a:off x="12873648" y="4579693"/>
            <a:ext cx="5038162" cy="3564117"/>
          </a:xfrm>
          <a:prstGeom prst="rect">
            <a:avLst/>
          </a:prstGeom>
        </p:spPr>
        <p:txBody>
          <a:bodyPr lIns="0" tIns="0" rIns="0" bIns="0" rtlCol="0" anchor="t">
            <a:spAutoFit/>
          </a:bodyPr>
          <a:lstStyle/>
          <a:p>
            <a:pPr algn="just">
              <a:lnSpc>
                <a:spcPts val="2790"/>
              </a:lnSpc>
            </a:pPr>
            <a:r>
              <a:rPr lang="es-CR" sz="1993">
                <a:solidFill>
                  <a:srgbClr val="ECC377"/>
                </a:solidFill>
                <a:latin typeface="Montserrat Light Bold" panose="020B0604020202020204" charset="0"/>
              </a:rPr>
              <a:t>Desde la Comisión de Resolución Alternativa de Conflictos y desde el Centro de Conciliación, se promoverá los planes de apoyo sean gestionados en coordinación con los despachos y oficinas judiciales que podrían contar con asuntos susceptibles a ser atendidos, conforme a los criterios de priorización definidos. </a:t>
            </a:r>
          </a:p>
          <a:p>
            <a:pPr algn="just">
              <a:lnSpc>
                <a:spcPts val="2790"/>
              </a:lnSpc>
            </a:pPr>
            <a:endParaRPr lang="es-CR" sz="1993">
              <a:solidFill>
                <a:srgbClr val="ECC377"/>
              </a:solidFill>
              <a:latin typeface="Montserrat Light Bold" panose="020B0604020202020204" charset="0"/>
            </a:endParaRPr>
          </a:p>
        </p:txBody>
      </p:sp>
      <p:sp>
        <p:nvSpPr>
          <p:cNvPr id="28" name="TextBox 28"/>
          <p:cNvSpPr txBox="1"/>
          <p:nvPr/>
        </p:nvSpPr>
        <p:spPr>
          <a:xfrm>
            <a:off x="822962" y="5191879"/>
            <a:ext cx="5209351" cy="2846613"/>
          </a:xfrm>
          <a:prstGeom prst="rect">
            <a:avLst/>
          </a:prstGeom>
        </p:spPr>
        <p:txBody>
          <a:bodyPr lIns="0" tIns="0" rIns="0" bIns="0" rtlCol="0" anchor="t">
            <a:spAutoFit/>
          </a:bodyPr>
          <a:lstStyle/>
          <a:p>
            <a:pPr algn="just">
              <a:lnSpc>
                <a:spcPts val="2819"/>
              </a:lnSpc>
            </a:pPr>
            <a:r>
              <a:rPr lang="es-CR" sz="2000">
                <a:solidFill>
                  <a:srgbClr val="ECC377"/>
                </a:solidFill>
                <a:latin typeface="Montserrat Light Bold" panose="020B0604020202020204" charset="0"/>
              </a:rPr>
              <a:t>Procura mejorar la gestión, impacto y priorización en la atención  mediante la estandarización de Planes de Apoyo en coordinación con los despachos y oficinas correspondientes tomando como base los instrumentos institucionales existentes</a:t>
            </a:r>
          </a:p>
          <a:p>
            <a:pPr algn="just">
              <a:lnSpc>
                <a:spcPts val="2819"/>
              </a:lnSpc>
            </a:pPr>
            <a:endParaRPr lang="es-CR" sz="2014">
              <a:solidFill>
                <a:srgbClr val="ECC377"/>
              </a:solidFill>
              <a:latin typeface="Montserrat Light Bold" panose="020B0604020202020204" charset="0"/>
            </a:endParaRPr>
          </a:p>
        </p:txBody>
      </p:sp>
      <p:sp>
        <p:nvSpPr>
          <p:cNvPr id="29" name="TextBox 29"/>
          <p:cNvSpPr txBox="1"/>
          <p:nvPr/>
        </p:nvSpPr>
        <p:spPr>
          <a:xfrm>
            <a:off x="6611529" y="713692"/>
            <a:ext cx="5064941" cy="2280240"/>
          </a:xfrm>
          <a:prstGeom prst="rect">
            <a:avLst/>
          </a:prstGeom>
        </p:spPr>
        <p:txBody>
          <a:bodyPr wrap="square" lIns="0" tIns="0" rIns="0" bIns="0" rtlCol="0" anchor="t">
            <a:spAutoFit/>
          </a:bodyPr>
          <a:lstStyle/>
          <a:p>
            <a:pPr algn="just">
              <a:lnSpc>
                <a:spcPts val="3017"/>
              </a:lnSpc>
            </a:pPr>
            <a:r>
              <a:rPr lang="es-CR" sz="2150">
                <a:solidFill>
                  <a:srgbClr val="ECC377"/>
                </a:solidFill>
                <a:latin typeface="Montserrat Light Bold" panose="020B0604020202020204" charset="0"/>
              </a:rPr>
              <a:t>Este procedimiento aplicará para las jurisdicciones y asuntos que permitan la aplicación de la resolución alternativa de conflictos judicial, conforme el ordenamiento jurídico. </a:t>
            </a:r>
          </a:p>
        </p:txBody>
      </p:sp>
      <p:sp>
        <p:nvSpPr>
          <p:cNvPr id="30" name="AutoShape 30"/>
          <p:cNvSpPr/>
          <p:nvPr/>
        </p:nvSpPr>
        <p:spPr>
          <a:xfrm flipH="1" flipV="1">
            <a:off x="9178414" y="3169304"/>
            <a:ext cx="0" cy="1332521"/>
          </a:xfrm>
          <a:prstGeom prst="line">
            <a:avLst/>
          </a:prstGeom>
          <a:ln w="38100" cap="flat">
            <a:solidFill>
              <a:srgbClr val="263E51"/>
            </a:solidFill>
            <a:prstDash val="solid"/>
            <a:headEnd type="none" w="sm" len="sm"/>
            <a:tailEnd type="oval" w="lg" len="lg"/>
          </a:ln>
        </p:spPr>
      </p:sp>
      <p:sp>
        <p:nvSpPr>
          <p:cNvPr id="31" name="Elipse 30">
            <a:extLst>
              <a:ext uri="{FF2B5EF4-FFF2-40B4-BE49-F238E27FC236}">
                <a16:creationId xmlns:a16="http://schemas.microsoft.com/office/drawing/2014/main" id="{A4EFBCA2-3DE5-17C1-B9B3-E0F5213E4C65}"/>
              </a:ext>
            </a:extLst>
          </p:cNvPr>
          <p:cNvSpPr/>
          <p:nvPr/>
        </p:nvSpPr>
        <p:spPr>
          <a:xfrm>
            <a:off x="450958" y="4106845"/>
            <a:ext cx="1011382" cy="924712"/>
          </a:xfrm>
          <a:prstGeom prst="ellipse">
            <a:avLst/>
          </a:prstGeom>
          <a:solidFill>
            <a:schemeClr val="accent6">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3200" b="1">
                <a:solidFill>
                  <a:schemeClr val="tx1"/>
                </a:solidFill>
              </a:rPr>
              <a:t>1</a:t>
            </a:r>
          </a:p>
        </p:txBody>
      </p:sp>
      <p:sp>
        <p:nvSpPr>
          <p:cNvPr id="32" name="Elipse 31">
            <a:extLst>
              <a:ext uri="{FF2B5EF4-FFF2-40B4-BE49-F238E27FC236}">
                <a16:creationId xmlns:a16="http://schemas.microsoft.com/office/drawing/2014/main" id="{8759F6A2-F47D-EFFC-6D50-B1C8F52C7E27}"/>
              </a:ext>
            </a:extLst>
          </p:cNvPr>
          <p:cNvSpPr/>
          <p:nvPr/>
        </p:nvSpPr>
        <p:spPr>
          <a:xfrm>
            <a:off x="5449384" y="146180"/>
            <a:ext cx="1011382" cy="924712"/>
          </a:xfrm>
          <a:prstGeom prst="ellipse">
            <a:avLst/>
          </a:prstGeom>
          <a:solidFill>
            <a:schemeClr val="accent6">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3200" b="1">
                <a:solidFill>
                  <a:schemeClr val="tx1"/>
                </a:solidFill>
              </a:rPr>
              <a:t>2</a:t>
            </a:r>
          </a:p>
        </p:txBody>
      </p:sp>
      <p:sp>
        <p:nvSpPr>
          <p:cNvPr id="33" name="Elipse 32">
            <a:extLst>
              <a:ext uri="{FF2B5EF4-FFF2-40B4-BE49-F238E27FC236}">
                <a16:creationId xmlns:a16="http://schemas.microsoft.com/office/drawing/2014/main" id="{35AEC77C-702A-9891-00AC-FD8C95AFBB6F}"/>
              </a:ext>
            </a:extLst>
          </p:cNvPr>
          <p:cNvSpPr/>
          <p:nvPr/>
        </p:nvSpPr>
        <p:spPr>
          <a:xfrm>
            <a:off x="11877996" y="4067989"/>
            <a:ext cx="1011382" cy="924712"/>
          </a:xfrm>
          <a:prstGeom prst="ellipse">
            <a:avLst/>
          </a:prstGeom>
          <a:solidFill>
            <a:schemeClr val="accent6">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3200" b="1">
                <a:solidFill>
                  <a:schemeClr val="tx1"/>
                </a:solidFill>
              </a:rPr>
              <a:t>3</a:t>
            </a:r>
          </a:p>
        </p:txBody>
      </p:sp>
      <p:sp>
        <p:nvSpPr>
          <p:cNvPr id="34" name="Freeform 24">
            <a:extLst>
              <a:ext uri="{FF2B5EF4-FFF2-40B4-BE49-F238E27FC236}">
                <a16:creationId xmlns:a16="http://schemas.microsoft.com/office/drawing/2014/main" id="{3811F06F-9F5F-71AB-2F7A-CD2ABCAB858A}"/>
              </a:ext>
            </a:extLst>
          </p:cNvPr>
          <p:cNvSpPr/>
          <p:nvPr/>
        </p:nvSpPr>
        <p:spPr>
          <a:xfrm rot="16440358">
            <a:off x="-1498506" y="-1525692"/>
            <a:ext cx="4642934" cy="4114800"/>
          </a:xfrm>
          <a:custGeom>
            <a:avLst/>
            <a:gdLst/>
            <a:ahLst/>
            <a:cxnLst/>
            <a:rect l="l" t="t" r="r" b="b"/>
            <a:pathLst>
              <a:path w="4642934" h="4114800">
                <a:moveTo>
                  <a:pt x="0" y="0"/>
                </a:moveTo>
                <a:lnTo>
                  <a:pt x="4642934" y="0"/>
                </a:lnTo>
                <a:lnTo>
                  <a:pt x="464293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ítulo 1">
            <a:extLst>
              <a:ext uri="{FF2B5EF4-FFF2-40B4-BE49-F238E27FC236}">
                <a16:creationId xmlns:a16="http://schemas.microsoft.com/office/drawing/2014/main" id="{F87DC11E-555B-AA3A-FC9E-0FB92C4B2B54}"/>
              </a:ext>
            </a:extLst>
          </p:cNvPr>
          <p:cNvSpPr>
            <a:spLocks noGrp="1"/>
          </p:cNvSpPr>
          <p:nvPr>
            <p:ph type="title"/>
          </p:nvPr>
        </p:nvSpPr>
        <p:spPr>
          <a:xfrm>
            <a:off x="4089418" y="2612005"/>
            <a:ext cx="10769582" cy="3581877"/>
          </a:xfrm>
        </p:spPr>
        <p:txBody>
          <a:bodyPr vert="horz" lIns="91440" tIns="45720" rIns="91440" bIns="45720" rtlCol="0" anchor="b">
            <a:normAutofit/>
          </a:bodyPr>
          <a:lstStyle/>
          <a:p>
            <a:pPr>
              <a:lnSpc>
                <a:spcPct val="90000"/>
              </a:lnSpc>
            </a:pPr>
            <a:r>
              <a:rPr lang="en-US" sz="7800" kern="1200">
                <a:solidFill>
                  <a:schemeClr val="tx2"/>
                </a:solidFill>
                <a:latin typeface="Montserrat Light Bold" panose="020B0604020202020204" charset="0"/>
              </a:rPr>
              <a:t>PROCESO GENERAL</a:t>
            </a:r>
          </a:p>
        </p:txBody>
      </p:sp>
      <p:grpSp>
        <p:nvGrpSpPr>
          <p:cNvPr id="11" name="Group 10">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7" y="0"/>
            <a:ext cx="7744571" cy="4729527"/>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3893596" y="5892595"/>
            <a:ext cx="4713600" cy="4075208"/>
            <a:chOff x="-305" y="-4155"/>
            <a:chExt cx="2514948" cy="2174333"/>
          </a:xfrm>
        </p:grpSpPr>
        <p:sp>
          <p:nvSpPr>
            <p:cNvPr id="18" name="Freeform: Shape 17">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166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38124" y="1028700"/>
            <a:ext cx="1625244" cy="162524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DDDD4"/>
            </a:solidFill>
          </p:spPr>
        </p:sp>
        <p:sp>
          <p:nvSpPr>
            <p:cNvPr id="4" name="TextBox 4"/>
            <p:cNvSpPr txBox="1"/>
            <p:nvPr/>
          </p:nvSpPr>
          <p:spPr>
            <a:xfrm>
              <a:off x="76200" y="-9525"/>
              <a:ext cx="660400" cy="746125"/>
            </a:xfrm>
            <a:prstGeom prst="rect">
              <a:avLst/>
            </a:prstGeom>
          </p:spPr>
          <p:txBody>
            <a:bodyPr lIns="71438" tIns="71438" rIns="71438" bIns="71438" rtlCol="0" anchor="ctr"/>
            <a:lstStyle/>
            <a:p>
              <a:pPr algn="ctr">
                <a:lnSpc>
                  <a:spcPts val="5906"/>
                </a:lnSpc>
              </a:pPr>
              <a:r>
                <a:rPr lang="en-US" sz="4218">
                  <a:solidFill>
                    <a:srgbClr val="353D76"/>
                  </a:solidFill>
                  <a:latin typeface="Montserrat Light Bold" panose="020B0604020202020204" charset="0"/>
                </a:rPr>
                <a:t>01</a:t>
              </a:r>
            </a:p>
          </p:txBody>
        </p:sp>
      </p:grpSp>
      <p:grpSp>
        <p:nvGrpSpPr>
          <p:cNvPr id="5" name="Group 5"/>
          <p:cNvGrpSpPr/>
          <p:nvPr/>
        </p:nvGrpSpPr>
        <p:grpSpPr>
          <a:xfrm>
            <a:off x="12629983" y="1028700"/>
            <a:ext cx="1625244" cy="1625244"/>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DDDD4"/>
            </a:solidFill>
          </p:spPr>
        </p:sp>
        <p:sp>
          <p:nvSpPr>
            <p:cNvPr id="7" name="TextBox 7"/>
            <p:cNvSpPr txBox="1"/>
            <p:nvPr/>
          </p:nvSpPr>
          <p:spPr>
            <a:xfrm>
              <a:off x="76200" y="-9525"/>
              <a:ext cx="660400" cy="746125"/>
            </a:xfrm>
            <a:prstGeom prst="rect">
              <a:avLst/>
            </a:prstGeom>
          </p:spPr>
          <p:txBody>
            <a:bodyPr lIns="71438" tIns="71438" rIns="71438" bIns="71438" rtlCol="0" anchor="ctr"/>
            <a:lstStyle/>
            <a:p>
              <a:pPr algn="ctr">
                <a:lnSpc>
                  <a:spcPts val="5906"/>
                </a:lnSpc>
              </a:pPr>
              <a:r>
                <a:rPr lang="en-US" sz="4218">
                  <a:solidFill>
                    <a:srgbClr val="353D76"/>
                  </a:solidFill>
                  <a:latin typeface="Montserrat Light Bold" panose="020B0604020202020204" charset="0"/>
                </a:rPr>
                <a:t>05</a:t>
              </a:r>
            </a:p>
          </p:txBody>
        </p:sp>
      </p:grpSp>
      <p:grpSp>
        <p:nvGrpSpPr>
          <p:cNvPr id="8" name="Group 8"/>
          <p:cNvGrpSpPr/>
          <p:nvPr/>
        </p:nvGrpSpPr>
        <p:grpSpPr>
          <a:xfrm>
            <a:off x="1350880" y="3206248"/>
            <a:ext cx="1625244" cy="1625244"/>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16F3B"/>
            </a:solidFill>
            <a:ln>
              <a:noFill/>
            </a:ln>
          </p:spPr>
        </p:sp>
        <p:sp>
          <p:nvSpPr>
            <p:cNvPr id="10" name="TextBox 10"/>
            <p:cNvSpPr txBox="1"/>
            <p:nvPr/>
          </p:nvSpPr>
          <p:spPr>
            <a:xfrm>
              <a:off x="76200" y="-9525"/>
              <a:ext cx="660400" cy="746125"/>
            </a:xfrm>
            <a:prstGeom prst="rect">
              <a:avLst/>
            </a:prstGeom>
          </p:spPr>
          <p:txBody>
            <a:bodyPr lIns="71438" tIns="71438" rIns="71438" bIns="71438" rtlCol="0" anchor="ctr"/>
            <a:lstStyle/>
            <a:p>
              <a:pPr marL="0" lvl="0" indent="0" algn="ctr">
                <a:lnSpc>
                  <a:spcPts val="5906"/>
                </a:lnSpc>
                <a:spcBef>
                  <a:spcPct val="0"/>
                </a:spcBef>
              </a:pPr>
              <a:r>
                <a:rPr lang="en-US" sz="4218">
                  <a:solidFill>
                    <a:srgbClr val="353D76"/>
                  </a:solidFill>
                  <a:latin typeface="Montserrat Light Bold" panose="020B0604020202020204" charset="0"/>
                </a:rPr>
                <a:t>02</a:t>
              </a:r>
            </a:p>
          </p:txBody>
        </p:sp>
      </p:grpSp>
      <p:grpSp>
        <p:nvGrpSpPr>
          <p:cNvPr id="11" name="Group 11"/>
          <p:cNvGrpSpPr/>
          <p:nvPr/>
        </p:nvGrpSpPr>
        <p:grpSpPr>
          <a:xfrm>
            <a:off x="14992913" y="3222385"/>
            <a:ext cx="1625244" cy="1625244"/>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16F3B"/>
            </a:solidFill>
            <a:ln>
              <a:noFill/>
            </a:ln>
          </p:spPr>
        </p:sp>
        <p:sp>
          <p:nvSpPr>
            <p:cNvPr id="13" name="TextBox 13"/>
            <p:cNvSpPr txBox="1"/>
            <p:nvPr/>
          </p:nvSpPr>
          <p:spPr>
            <a:xfrm>
              <a:off x="76200" y="-9525"/>
              <a:ext cx="660400" cy="746125"/>
            </a:xfrm>
            <a:prstGeom prst="rect">
              <a:avLst/>
            </a:prstGeom>
          </p:spPr>
          <p:txBody>
            <a:bodyPr lIns="71438" tIns="71438" rIns="71438" bIns="71438" rtlCol="0" anchor="ctr"/>
            <a:lstStyle/>
            <a:p>
              <a:pPr marL="0" lvl="0" indent="0" algn="ctr">
                <a:lnSpc>
                  <a:spcPts val="5906"/>
                </a:lnSpc>
                <a:spcBef>
                  <a:spcPct val="0"/>
                </a:spcBef>
              </a:pPr>
              <a:r>
                <a:rPr lang="en-US" sz="4218">
                  <a:solidFill>
                    <a:srgbClr val="353D76"/>
                  </a:solidFill>
                  <a:latin typeface="Montserrat Light Bold" panose="020B0604020202020204" charset="0"/>
                </a:rPr>
                <a:t>06</a:t>
              </a:r>
            </a:p>
          </p:txBody>
        </p:sp>
      </p:grpSp>
      <p:sp>
        <p:nvSpPr>
          <p:cNvPr id="14" name="AutoShape 14"/>
          <p:cNvSpPr/>
          <p:nvPr/>
        </p:nvSpPr>
        <p:spPr>
          <a:xfrm flipH="1">
            <a:off x="2163502" y="2653944"/>
            <a:ext cx="2387244" cy="552304"/>
          </a:xfrm>
          <a:prstGeom prst="line">
            <a:avLst/>
          </a:prstGeom>
          <a:ln w="38100" cap="rnd">
            <a:solidFill>
              <a:srgbClr val="353D76"/>
            </a:solidFill>
            <a:prstDash val="solid"/>
            <a:headEnd type="none" w="sm" len="sm"/>
            <a:tailEnd type="arrow" w="med" len="sm"/>
          </a:ln>
        </p:spPr>
      </p:sp>
      <p:sp>
        <p:nvSpPr>
          <p:cNvPr id="15" name="AutoShape 15"/>
          <p:cNvSpPr/>
          <p:nvPr/>
        </p:nvSpPr>
        <p:spPr>
          <a:xfrm>
            <a:off x="13442605" y="2653944"/>
            <a:ext cx="2362930" cy="568441"/>
          </a:xfrm>
          <a:prstGeom prst="line">
            <a:avLst/>
          </a:prstGeom>
          <a:ln w="38100" cap="rnd">
            <a:solidFill>
              <a:srgbClr val="353D76"/>
            </a:solidFill>
            <a:prstDash val="solid"/>
            <a:headEnd type="none" w="sm" len="sm"/>
            <a:tailEnd type="arrow" w="med" len="sm"/>
          </a:ln>
        </p:spPr>
      </p:sp>
      <p:grpSp>
        <p:nvGrpSpPr>
          <p:cNvPr id="16" name="Group 16"/>
          <p:cNvGrpSpPr/>
          <p:nvPr/>
        </p:nvGrpSpPr>
        <p:grpSpPr>
          <a:xfrm>
            <a:off x="3738124" y="5447906"/>
            <a:ext cx="1625244" cy="162524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B9C95"/>
            </a:solidFill>
            <a:ln>
              <a:noFill/>
            </a:ln>
          </p:spPr>
        </p:sp>
        <p:sp>
          <p:nvSpPr>
            <p:cNvPr id="18" name="TextBox 18"/>
            <p:cNvSpPr txBox="1"/>
            <p:nvPr/>
          </p:nvSpPr>
          <p:spPr>
            <a:xfrm>
              <a:off x="76200" y="-9525"/>
              <a:ext cx="660400" cy="746125"/>
            </a:xfrm>
            <a:prstGeom prst="rect">
              <a:avLst/>
            </a:prstGeom>
          </p:spPr>
          <p:txBody>
            <a:bodyPr lIns="71438" tIns="71438" rIns="71438" bIns="71438" rtlCol="0" anchor="ctr"/>
            <a:lstStyle/>
            <a:p>
              <a:pPr marL="0" lvl="0" indent="0" algn="ctr">
                <a:lnSpc>
                  <a:spcPts val="5906"/>
                </a:lnSpc>
                <a:spcBef>
                  <a:spcPct val="0"/>
                </a:spcBef>
              </a:pPr>
              <a:r>
                <a:rPr lang="en-US" sz="4218">
                  <a:solidFill>
                    <a:srgbClr val="353D76"/>
                  </a:solidFill>
                  <a:latin typeface="Montserrat Light Bold" panose="020B0604020202020204" charset="0"/>
                </a:rPr>
                <a:t>03</a:t>
              </a:r>
            </a:p>
          </p:txBody>
        </p:sp>
      </p:grpSp>
      <p:grpSp>
        <p:nvGrpSpPr>
          <p:cNvPr id="19" name="Group 19"/>
          <p:cNvGrpSpPr/>
          <p:nvPr/>
        </p:nvGrpSpPr>
        <p:grpSpPr>
          <a:xfrm>
            <a:off x="12629983" y="5388109"/>
            <a:ext cx="1625244" cy="1625244"/>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B9C95"/>
            </a:solidFill>
            <a:ln>
              <a:noFill/>
            </a:ln>
          </p:spPr>
        </p:sp>
        <p:sp>
          <p:nvSpPr>
            <p:cNvPr id="21" name="TextBox 21"/>
            <p:cNvSpPr txBox="1"/>
            <p:nvPr/>
          </p:nvSpPr>
          <p:spPr>
            <a:xfrm>
              <a:off x="76200" y="-9525"/>
              <a:ext cx="660400" cy="746125"/>
            </a:xfrm>
            <a:prstGeom prst="rect">
              <a:avLst/>
            </a:prstGeom>
          </p:spPr>
          <p:txBody>
            <a:bodyPr lIns="71438" tIns="71438" rIns="71438" bIns="71438" rtlCol="0" anchor="ctr"/>
            <a:lstStyle/>
            <a:p>
              <a:pPr marL="0" lvl="0" indent="0" algn="ctr">
                <a:lnSpc>
                  <a:spcPts val="5906"/>
                </a:lnSpc>
                <a:spcBef>
                  <a:spcPct val="0"/>
                </a:spcBef>
              </a:pPr>
              <a:r>
                <a:rPr lang="en-US" sz="4218">
                  <a:solidFill>
                    <a:srgbClr val="353D76"/>
                  </a:solidFill>
                  <a:latin typeface="Montserrat Light Bold" panose="020B0604020202020204" charset="0"/>
                </a:rPr>
                <a:t>07</a:t>
              </a:r>
            </a:p>
          </p:txBody>
        </p:sp>
      </p:grpSp>
      <p:sp>
        <p:nvSpPr>
          <p:cNvPr id="22" name="AutoShape 22"/>
          <p:cNvSpPr/>
          <p:nvPr/>
        </p:nvSpPr>
        <p:spPr>
          <a:xfrm>
            <a:off x="2163502" y="4831492"/>
            <a:ext cx="2387244" cy="616414"/>
          </a:xfrm>
          <a:prstGeom prst="line">
            <a:avLst/>
          </a:prstGeom>
          <a:ln w="38100" cap="rnd">
            <a:solidFill>
              <a:srgbClr val="353D76"/>
            </a:solidFill>
            <a:prstDash val="solid"/>
            <a:headEnd type="none" w="sm" len="sm"/>
            <a:tailEnd type="arrow" w="med" len="sm"/>
          </a:ln>
        </p:spPr>
      </p:sp>
      <p:sp>
        <p:nvSpPr>
          <p:cNvPr id="23" name="AutoShape 23"/>
          <p:cNvSpPr/>
          <p:nvPr/>
        </p:nvSpPr>
        <p:spPr>
          <a:xfrm flipH="1">
            <a:off x="13442605" y="4847629"/>
            <a:ext cx="2362930" cy="540480"/>
          </a:xfrm>
          <a:prstGeom prst="line">
            <a:avLst/>
          </a:prstGeom>
          <a:ln w="38100" cap="rnd">
            <a:solidFill>
              <a:srgbClr val="353D76"/>
            </a:solidFill>
            <a:prstDash val="solid"/>
            <a:headEnd type="none" w="sm" len="sm"/>
            <a:tailEnd type="arrow" w="med" len="sm"/>
          </a:ln>
        </p:spPr>
      </p:sp>
      <p:grpSp>
        <p:nvGrpSpPr>
          <p:cNvPr id="24" name="Group 24"/>
          <p:cNvGrpSpPr/>
          <p:nvPr/>
        </p:nvGrpSpPr>
        <p:grpSpPr>
          <a:xfrm>
            <a:off x="1351772" y="7633056"/>
            <a:ext cx="1625244" cy="1625244"/>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C88CF"/>
            </a:solidFill>
            <a:ln>
              <a:noFill/>
            </a:ln>
          </p:spPr>
        </p:sp>
        <p:sp>
          <p:nvSpPr>
            <p:cNvPr id="26" name="TextBox 26"/>
            <p:cNvSpPr txBox="1"/>
            <p:nvPr/>
          </p:nvSpPr>
          <p:spPr>
            <a:xfrm>
              <a:off x="76200" y="-9525"/>
              <a:ext cx="660400" cy="746125"/>
            </a:xfrm>
            <a:prstGeom prst="rect">
              <a:avLst/>
            </a:prstGeom>
          </p:spPr>
          <p:txBody>
            <a:bodyPr lIns="71438" tIns="71438" rIns="71438" bIns="71438" rtlCol="0" anchor="ctr"/>
            <a:lstStyle/>
            <a:p>
              <a:pPr marL="0" lvl="0" indent="0" algn="ctr">
                <a:lnSpc>
                  <a:spcPts val="5906"/>
                </a:lnSpc>
                <a:spcBef>
                  <a:spcPct val="0"/>
                </a:spcBef>
              </a:pPr>
              <a:r>
                <a:rPr lang="en-US" sz="4218">
                  <a:solidFill>
                    <a:srgbClr val="353D76"/>
                  </a:solidFill>
                  <a:latin typeface="Montserrat Light Bold" panose="020B0604020202020204" charset="0"/>
                </a:rPr>
                <a:t>04</a:t>
              </a:r>
            </a:p>
          </p:txBody>
        </p:sp>
      </p:grpSp>
      <p:sp>
        <p:nvSpPr>
          <p:cNvPr id="27" name="AutoShape 27"/>
          <p:cNvSpPr/>
          <p:nvPr/>
        </p:nvSpPr>
        <p:spPr>
          <a:xfrm flipH="1">
            <a:off x="2164394" y="7073150"/>
            <a:ext cx="2386351" cy="559906"/>
          </a:xfrm>
          <a:prstGeom prst="line">
            <a:avLst/>
          </a:prstGeom>
          <a:ln w="38100" cap="rnd">
            <a:solidFill>
              <a:srgbClr val="353D76"/>
            </a:solidFill>
            <a:prstDash val="solid"/>
            <a:headEnd type="none" w="sm" len="sm"/>
            <a:tailEnd type="arrow" w="med" len="sm"/>
          </a:ln>
        </p:spPr>
      </p:sp>
      <p:sp>
        <p:nvSpPr>
          <p:cNvPr id="28" name="Freeform 28"/>
          <p:cNvSpPr/>
          <p:nvPr/>
        </p:nvSpPr>
        <p:spPr>
          <a:xfrm>
            <a:off x="7433594" y="2316694"/>
            <a:ext cx="3174509" cy="3174509"/>
          </a:xfrm>
          <a:custGeom>
            <a:avLst/>
            <a:gdLst/>
            <a:ahLst/>
            <a:cxnLst/>
            <a:rect l="l" t="t" r="r" b="b"/>
            <a:pathLst>
              <a:path w="3174509" h="3174509">
                <a:moveTo>
                  <a:pt x="0" y="0"/>
                </a:moveTo>
                <a:lnTo>
                  <a:pt x="3174510" y="0"/>
                </a:lnTo>
                <a:lnTo>
                  <a:pt x="3174510" y="3174509"/>
                </a:lnTo>
                <a:lnTo>
                  <a:pt x="0" y="3174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9" name="TextBox 29"/>
          <p:cNvSpPr txBox="1"/>
          <p:nvPr/>
        </p:nvSpPr>
        <p:spPr>
          <a:xfrm>
            <a:off x="1028700" y="938299"/>
            <a:ext cx="2528849" cy="1758421"/>
          </a:xfrm>
          <a:prstGeom prst="rect">
            <a:avLst/>
          </a:prstGeom>
        </p:spPr>
        <p:txBody>
          <a:bodyPr lIns="0" tIns="0" rIns="0" bIns="0" rtlCol="0" anchor="t">
            <a:spAutoFit/>
          </a:bodyPr>
          <a:lstStyle/>
          <a:p>
            <a:pPr algn="just">
              <a:lnSpc>
                <a:spcPts val="2829"/>
              </a:lnSpc>
              <a:spcBef>
                <a:spcPct val="0"/>
              </a:spcBef>
            </a:pPr>
            <a:r>
              <a:rPr lang="en-US" sz="2020" err="1">
                <a:solidFill>
                  <a:srgbClr val="353D76"/>
                </a:solidFill>
                <a:latin typeface="Montserrat Light Bold" panose="020B0604020202020204" charset="0"/>
              </a:rPr>
              <a:t>Analizar</a:t>
            </a:r>
            <a:r>
              <a:rPr lang="en-US" sz="2020">
                <a:solidFill>
                  <a:srgbClr val="353D76"/>
                </a:solidFill>
                <a:latin typeface="Montserrat Light Bold" panose="020B0604020202020204" charset="0"/>
              </a:rPr>
              <a:t> y </a:t>
            </a:r>
            <a:r>
              <a:rPr lang="en-US" sz="2020" err="1">
                <a:solidFill>
                  <a:srgbClr val="353D76"/>
                </a:solidFill>
                <a:latin typeface="Montserrat Light Bold" panose="020B0604020202020204" charset="0"/>
              </a:rPr>
              <a:t>aplicar</a:t>
            </a:r>
            <a:r>
              <a:rPr lang="en-US" sz="2020">
                <a:solidFill>
                  <a:srgbClr val="353D76"/>
                </a:solidFill>
                <a:latin typeface="Montserrat Light Bold" panose="020B0604020202020204" charset="0"/>
              </a:rPr>
              <a:t> </a:t>
            </a:r>
            <a:r>
              <a:rPr lang="en-US" sz="2020" err="1">
                <a:solidFill>
                  <a:srgbClr val="353D76"/>
                </a:solidFill>
                <a:latin typeface="Montserrat Light Bold" panose="020B0604020202020204" charset="0"/>
              </a:rPr>
              <a:t>criterios</a:t>
            </a:r>
            <a:r>
              <a:rPr lang="en-US" sz="2020">
                <a:solidFill>
                  <a:srgbClr val="353D76"/>
                </a:solidFill>
                <a:latin typeface="Montserrat Light Bold" panose="020B0604020202020204" charset="0"/>
              </a:rPr>
              <a:t> de </a:t>
            </a:r>
            <a:r>
              <a:rPr lang="en-US" sz="2020" err="1">
                <a:solidFill>
                  <a:srgbClr val="353D76"/>
                </a:solidFill>
                <a:latin typeface="Montserrat Light Bold" panose="020B0604020202020204" charset="0"/>
              </a:rPr>
              <a:t>priorización</a:t>
            </a:r>
            <a:r>
              <a:rPr lang="en-US" sz="2020">
                <a:solidFill>
                  <a:srgbClr val="353D76"/>
                </a:solidFill>
                <a:latin typeface="Montserrat Light Bold" panose="020B0604020202020204" charset="0"/>
              </a:rPr>
              <a:t> del Centro de Conciliación.</a:t>
            </a:r>
          </a:p>
        </p:txBody>
      </p:sp>
      <p:sp>
        <p:nvSpPr>
          <p:cNvPr id="30" name="TextBox 30"/>
          <p:cNvSpPr txBox="1"/>
          <p:nvPr/>
        </p:nvSpPr>
        <p:spPr>
          <a:xfrm>
            <a:off x="3475661" y="3378335"/>
            <a:ext cx="2528849" cy="1769587"/>
          </a:xfrm>
          <a:prstGeom prst="rect">
            <a:avLst/>
          </a:prstGeom>
        </p:spPr>
        <p:txBody>
          <a:bodyPr lIns="0" tIns="0" rIns="0" bIns="0" rtlCol="0" anchor="t">
            <a:spAutoFit/>
          </a:bodyPr>
          <a:lstStyle/>
          <a:p>
            <a:pPr algn="just">
              <a:lnSpc>
                <a:spcPts val="2829"/>
              </a:lnSpc>
              <a:spcBef>
                <a:spcPct val="0"/>
              </a:spcBef>
            </a:pPr>
            <a:r>
              <a:rPr lang="en-US" sz="2020">
                <a:solidFill>
                  <a:srgbClr val="353D76"/>
                </a:solidFill>
                <a:latin typeface="Montserrat Light Bold" panose="020B0604020202020204" charset="0"/>
              </a:rPr>
              <a:t>Realizar análisis de la capacidad operativa del Centro de Conciliación</a:t>
            </a:r>
          </a:p>
        </p:txBody>
      </p:sp>
      <p:sp>
        <p:nvSpPr>
          <p:cNvPr id="31" name="TextBox 31"/>
          <p:cNvSpPr txBox="1"/>
          <p:nvPr/>
        </p:nvSpPr>
        <p:spPr>
          <a:xfrm>
            <a:off x="14730451" y="1466936"/>
            <a:ext cx="2528849" cy="701146"/>
          </a:xfrm>
          <a:prstGeom prst="rect">
            <a:avLst/>
          </a:prstGeom>
        </p:spPr>
        <p:txBody>
          <a:bodyPr lIns="0" tIns="0" rIns="0" bIns="0" rtlCol="0" anchor="t">
            <a:spAutoFit/>
          </a:bodyPr>
          <a:lstStyle/>
          <a:p>
            <a:pPr algn="just">
              <a:lnSpc>
                <a:spcPts val="2829"/>
              </a:lnSpc>
              <a:spcBef>
                <a:spcPct val="0"/>
              </a:spcBef>
            </a:pPr>
            <a:r>
              <a:rPr lang="en-US" sz="2020">
                <a:solidFill>
                  <a:srgbClr val="353D76"/>
                </a:solidFill>
                <a:latin typeface="Montserrat Light Bold" panose="020B0604020202020204" charset="0"/>
              </a:rPr>
              <a:t>Ejecutar el Plan de Apoyo</a:t>
            </a:r>
          </a:p>
        </p:txBody>
      </p:sp>
      <p:sp>
        <p:nvSpPr>
          <p:cNvPr id="32" name="TextBox 32"/>
          <p:cNvSpPr txBox="1"/>
          <p:nvPr/>
        </p:nvSpPr>
        <p:spPr>
          <a:xfrm>
            <a:off x="14730451" y="5826345"/>
            <a:ext cx="2528849" cy="701146"/>
          </a:xfrm>
          <a:prstGeom prst="rect">
            <a:avLst/>
          </a:prstGeom>
        </p:spPr>
        <p:txBody>
          <a:bodyPr lIns="0" tIns="0" rIns="0" bIns="0" rtlCol="0" anchor="t">
            <a:spAutoFit/>
          </a:bodyPr>
          <a:lstStyle/>
          <a:p>
            <a:pPr algn="just">
              <a:lnSpc>
                <a:spcPts val="2829"/>
              </a:lnSpc>
              <a:spcBef>
                <a:spcPct val="0"/>
              </a:spcBef>
            </a:pPr>
            <a:r>
              <a:rPr lang="en-US" sz="2020">
                <a:solidFill>
                  <a:srgbClr val="353D76"/>
                </a:solidFill>
                <a:latin typeface="Montserrat Light Bold" panose="020B0604020202020204" charset="0"/>
              </a:rPr>
              <a:t>Evaluar Planes de Apoyo</a:t>
            </a:r>
          </a:p>
        </p:txBody>
      </p:sp>
      <p:sp>
        <p:nvSpPr>
          <p:cNvPr id="33" name="TextBox 33"/>
          <p:cNvSpPr txBox="1"/>
          <p:nvPr/>
        </p:nvSpPr>
        <p:spPr>
          <a:xfrm>
            <a:off x="3475661" y="7515140"/>
            <a:ext cx="2528849" cy="1758421"/>
          </a:xfrm>
          <a:prstGeom prst="rect">
            <a:avLst/>
          </a:prstGeom>
        </p:spPr>
        <p:txBody>
          <a:bodyPr lIns="0" tIns="0" rIns="0" bIns="0" rtlCol="0" anchor="t">
            <a:spAutoFit/>
          </a:bodyPr>
          <a:lstStyle/>
          <a:p>
            <a:pPr algn="just">
              <a:lnSpc>
                <a:spcPts val="2829"/>
              </a:lnSpc>
              <a:spcBef>
                <a:spcPct val="0"/>
              </a:spcBef>
            </a:pPr>
            <a:r>
              <a:rPr lang="en-US" sz="2020">
                <a:solidFill>
                  <a:srgbClr val="353D76"/>
                </a:solidFill>
                <a:latin typeface="Montserrat Light Bold" panose="020B0604020202020204" charset="0"/>
              </a:rPr>
              <a:t>Revisar y validar el Plan de Apoyo de cada Sede del Centro de Conciliación</a:t>
            </a:r>
          </a:p>
        </p:txBody>
      </p:sp>
      <p:sp>
        <p:nvSpPr>
          <p:cNvPr id="34" name="TextBox 34"/>
          <p:cNvSpPr txBox="1"/>
          <p:nvPr/>
        </p:nvSpPr>
        <p:spPr>
          <a:xfrm>
            <a:off x="1028700" y="5533272"/>
            <a:ext cx="2528849" cy="1769587"/>
          </a:xfrm>
          <a:prstGeom prst="rect">
            <a:avLst/>
          </a:prstGeom>
        </p:spPr>
        <p:txBody>
          <a:bodyPr lIns="0" tIns="0" rIns="0" bIns="0" rtlCol="0" anchor="t">
            <a:spAutoFit/>
          </a:bodyPr>
          <a:lstStyle/>
          <a:p>
            <a:pPr algn="just">
              <a:lnSpc>
                <a:spcPts val="2829"/>
              </a:lnSpc>
              <a:spcBef>
                <a:spcPct val="0"/>
              </a:spcBef>
            </a:pPr>
            <a:r>
              <a:rPr lang="en-US" sz="2020">
                <a:solidFill>
                  <a:srgbClr val="353D76"/>
                </a:solidFill>
                <a:latin typeface="Montserrat Light Bold" panose="020B0604020202020204" charset="0"/>
              </a:rPr>
              <a:t>Elaborar el Plan de Apoyo Anual de las Sedes de los Centros de Conciliación</a:t>
            </a:r>
          </a:p>
        </p:txBody>
      </p:sp>
      <p:sp>
        <p:nvSpPr>
          <p:cNvPr id="35" name="TextBox 35"/>
          <p:cNvSpPr txBox="1"/>
          <p:nvPr/>
        </p:nvSpPr>
        <p:spPr>
          <a:xfrm>
            <a:off x="12201601" y="3583818"/>
            <a:ext cx="2528849" cy="1053571"/>
          </a:xfrm>
          <a:prstGeom prst="rect">
            <a:avLst/>
          </a:prstGeom>
        </p:spPr>
        <p:txBody>
          <a:bodyPr lIns="0" tIns="0" rIns="0" bIns="0" rtlCol="0" anchor="t">
            <a:spAutoFit/>
          </a:bodyPr>
          <a:lstStyle/>
          <a:p>
            <a:pPr algn="just">
              <a:lnSpc>
                <a:spcPts val="2829"/>
              </a:lnSpc>
              <a:spcBef>
                <a:spcPct val="0"/>
              </a:spcBef>
            </a:pPr>
            <a:r>
              <a:rPr lang="en-US" sz="2020">
                <a:solidFill>
                  <a:srgbClr val="353D76"/>
                </a:solidFill>
                <a:latin typeface="Montserrat Light Bold" panose="020B0604020202020204" charset="0"/>
              </a:rPr>
              <a:t>.Brindar seguimiento a los Planes de Apoyo</a:t>
            </a:r>
          </a:p>
        </p:txBody>
      </p:sp>
      <p:grpSp>
        <p:nvGrpSpPr>
          <p:cNvPr id="36" name="Group 36"/>
          <p:cNvGrpSpPr/>
          <p:nvPr/>
        </p:nvGrpSpPr>
        <p:grpSpPr>
          <a:xfrm>
            <a:off x="5850215" y="1381492"/>
            <a:ext cx="6404495" cy="6133511"/>
            <a:chOff x="-300727" y="-5084112"/>
            <a:chExt cx="7204809" cy="8178018"/>
          </a:xfrm>
        </p:grpSpPr>
        <p:sp>
          <p:nvSpPr>
            <p:cNvPr id="37" name="TextBox 37"/>
            <p:cNvSpPr txBox="1"/>
            <p:nvPr/>
          </p:nvSpPr>
          <p:spPr>
            <a:xfrm>
              <a:off x="-300727" y="826446"/>
              <a:ext cx="7163003" cy="2267460"/>
            </a:xfrm>
            <a:prstGeom prst="rect">
              <a:avLst/>
            </a:prstGeom>
          </p:spPr>
          <p:txBody>
            <a:bodyPr lIns="0" tIns="0" rIns="0" bIns="0" rtlCol="0" anchor="t">
              <a:spAutoFit/>
            </a:bodyPr>
            <a:lstStyle/>
            <a:p>
              <a:pPr algn="ctr">
                <a:lnSpc>
                  <a:spcPts val="6865"/>
                </a:lnSpc>
              </a:pPr>
              <a:r>
                <a:rPr lang="en-US" sz="4000" err="1">
                  <a:solidFill>
                    <a:srgbClr val="353D76"/>
                  </a:solidFill>
                  <a:latin typeface="Montserrat Light Bold" panose="020B0604020202020204" charset="0"/>
                </a:rPr>
                <a:t>Procedimiento</a:t>
              </a:r>
              <a:r>
                <a:rPr lang="en-US" sz="4000">
                  <a:solidFill>
                    <a:srgbClr val="353D76"/>
                  </a:solidFill>
                  <a:latin typeface="Montserrat Light Bold" panose="020B0604020202020204" charset="0"/>
                </a:rPr>
                <a:t> </a:t>
              </a:r>
            </a:p>
            <a:p>
              <a:pPr algn="ctr">
                <a:lnSpc>
                  <a:spcPts val="6865"/>
                </a:lnSpc>
              </a:pPr>
              <a:r>
                <a:rPr lang="en-US" sz="4000">
                  <a:solidFill>
                    <a:srgbClr val="353D76"/>
                  </a:solidFill>
                  <a:latin typeface="Montserrat Light Bold" panose="020B0604020202020204" charset="0"/>
                </a:rPr>
                <a:t>Plan de </a:t>
              </a:r>
              <a:r>
                <a:rPr lang="en-US" sz="4000" err="1">
                  <a:solidFill>
                    <a:srgbClr val="353D76"/>
                  </a:solidFill>
                  <a:latin typeface="Montserrat Light Bold" panose="020B0604020202020204" charset="0"/>
                </a:rPr>
                <a:t>Apoyo</a:t>
              </a:r>
              <a:r>
                <a:rPr lang="en-US" sz="4000">
                  <a:solidFill>
                    <a:srgbClr val="353D76"/>
                  </a:solidFill>
                  <a:latin typeface="Montserrat Light Bold" panose="020B0604020202020204" charset="0"/>
                </a:rPr>
                <a:t> </a:t>
              </a:r>
            </a:p>
          </p:txBody>
        </p:sp>
        <p:sp>
          <p:nvSpPr>
            <p:cNvPr id="38" name="TextBox 38"/>
            <p:cNvSpPr txBox="1"/>
            <p:nvPr/>
          </p:nvSpPr>
          <p:spPr>
            <a:xfrm>
              <a:off x="-258921" y="-5084112"/>
              <a:ext cx="7163003" cy="621966"/>
            </a:xfrm>
            <a:prstGeom prst="rect">
              <a:avLst/>
            </a:prstGeom>
          </p:spPr>
          <p:txBody>
            <a:bodyPr lIns="0" tIns="0" rIns="0" bIns="0" rtlCol="0" anchor="t">
              <a:spAutoFit/>
            </a:bodyPr>
            <a:lstStyle/>
            <a:p>
              <a:pPr algn="ctr">
                <a:lnSpc>
                  <a:spcPts val="3437"/>
                </a:lnSpc>
              </a:pPr>
              <a:r>
                <a:rPr lang="en-US" sz="4400" err="1">
                  <a:solidFill>
                    <a:srgbClr val="353D76"/>
                  </a:solidFill>
                  <a:latin typeface="Montserrat Light Bold" panose="020B0604020202020204" charset="0"/>
                </a:rPr>
                <a:t>Actividades</a:t>
              </a:r>
              <a:endParaRPr lang="en-US" sz="4400">
                <a:solidFill>
                  <a:srgbClr val="353D76"/>
                </a:solidFill>
                <a:latin typeface="Montserrat Light Bold" panose="020B0604020202020204" charset="0"/>
              </a:endParaRPr>
            </a:p>
          </p:txBody>
        </p:sp>
      </p:grpSp>
      <p:pic>
        <p:nvPicPr>
          <p:cNvPr id="39" name="Picture 4" descr="Centro de Conciliación - Bienvenida">
            <a:extLst>
              <a:ext uri="{FF2B5EF4-FFF2-40B4-BE49-F238E27FC236}">
                <a16:creationId xmlns:a16="http://schemas.microsoft.com/office/drawing/2014/main" id="{2A9D30E9-7C4D-3071-665F-C6B07DB6C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5280" y="7780472"/>
            <a:ext cx="2361108" cy="20791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Objeto 39">
            <a:extLst>
              <a:ext uri="{FF2B5EF4-FFF2-40B4-BE49-F238E27FC236}">
                <a16:creationId xmlns:a16="http://schemas.microsoft.com/office/drawing/2014/main" id="{5EB0363A-6FD6-8F05-A2BF-2D7109CB11BA}"/>
              </a:ext>
            </a:extLst>
          </p:cNvPr>
          <p:cNvGraphicFramePr>
            <a:graphicFrameLocks noChangeAspect="1"/>
          </p:cNvGraphicFramePr>
          <p:nvPr>
            <p:extLst>
              <p:ext uri="{D42A27DB-BD31-4B8C-83A1-F6EECF244321}">
                <p14:modId xmlns:p14="http://schemas.microsoft.com/office/powerpoint/2010/main" val="722086287"/>
              </p:ext>
            </p:extLst>
          </p:nvPr>
        </p:nvGraphicFramePr>
        <p:xfrm>
          <a:off x="8563648" y="7780472"/>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5" imgW="914400" imgH="806400" progId="AcroExch.Document.DC">
                  <p:embed/>
                </p:oleObj>
              </mc:Choice>
              <mc:Fallback>
                <p:oleObj name="Acrobat Document" showAsIcon="1" r:id="rId5" imgW="914400" imgH="806400" progId="AcroExch.Document.DC">
                  <p:embed/>
                  <p:pic>
                    <p:nvPicPr>
                      <p:cNvPr id="40" name="Objeto 39">
                        <a:extLst>
                          <a:ext uri="{FF2B5EF4-FFF2-40B4-BE49-F238E27FC236}">
                            <a16:creationId xmlns:a16="http://schemas.microsoft.com/office/drawing/2014/main" id="{5EB0363A-6FD6-8F05-A2BF-2D7109CB11BA}"/>
                          </a:ext>
                        </a:extLst>
                      </p:cNvPr>
                      <p:cNvPicPr/>
                      <p:nvPr/>
                    </p:nvPicPr>
                    <p:blipFill>
                      <a:blip r:embed="rId6"/>
                      <a:stretch>
                        <a:fillRect/>
                      </a:stretch>
                    </p:blipFill>
                    <p:spPr>
                      <a:xfrm>
                        <a:off x="8563648" y="7780472"/>
                        <a:ext cx="914400" cy="806450"/>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1682</Words>
  <Application>Microsoft Office PowerPoint</Application>
  <PresentationFormat>Personalizado</PresentationFormat>
  <Paragraphs>144</Paragraphs>
  <Slides>14</Slides>
  <Notes>3</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2</vt:i4>
      </vt:variant>
      <vt:variant>
        <vt:lpstr>Títulos de diapositiva</vt:lpstr>
      </vt:variant>
      <vt:variant>
        <vt:i4>14</vt:i4>
      </vt:variant>
    </vt:vector>
  </HeadingPairs>
  <TitlesOfParts>
    <vt:vector size="25" baseType="lpstr">
      <vt:lpstr>Open Sans Light Bold</vt:lpstr>
      <vt:lpstr>Montserrat Light</vt:lpstr>
      <vt:lpstr>Montserrat Light </vt:lpstr>
      <vt:lpstr>Montserrat Light Bold</vt:lpstr>
      <vt:lpstr>Book Antiqua</vt:lpstr>
      <vt:lpstr>Barlow Condensed Bold</vt:lpstr>
      <vt:lpstr>Calibri</vt:lpstr>
      <vt:lpstr>Arial</vt:lpstr>
      <vt:lpstr>Office Theme</vt:lpstr>
      <vt:lpstr>Worksheet</vt:lpstr>
      <vt:lpstr>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PROCESO GENERAL</vt:lpstr>
      <vt:lpstr>Presentación de PowerPoint</vt:lpstr>
      <vt:lpstr>Criterios de Priorización</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gratis negocio corporativo azul</dc:title>
  <dc:creator>Andrés Bermúdez Quesada</dc:creator>
  <cp:lastModifiedBy>Andrés Bermúdez Quesada</cp:lastModifiedBy>
  <cp:revision>1</cp:revision>
  <dcterms:created xsi:type="dcterms:W3CDTF">2006-08-16T00:00:00Z</dcterms:created>
  <dcterms:modified xsi:type="dcterms:W3CDTF">2023-07-14T13:29:42Z</dcterms:modified>
  <dc:identifier>DAFb-Ou9scA</dc:identifier>
</cp:coreProperties>
</file>