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1" r:id="rId6"/>
    <p:sldId id="262" r:id="rId7"/>
  </p:sldIdLst>
  <p:sldSz cx="12192000" cy="17424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9C1"/>
    <a:srgbClr val="1876D1"/>
    <a:srgbClr val="1E709E"/>
    <a:srgbClr val="2075CD"/>
    <a:srgbClr val="0068BE"/>
    <a:srgbClr val="4C65D0"/>
    <a:srgbClr val="027BDE"/>
    <a:srgbClr val="0077D0"/>
    <a:srgbClr val="0070C0"/>
    <a:srgbClr val="347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>
        <p:scale>
          <a:sx n="100" d="100"/>
          <a:sy n="100" d="100"/>
        </p:scale>
        <p:origin x="9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851633"/>
            <a:ext cx="10363200" cy="6066273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151845"/>
            <a:ext cx="9144000" cy="4206862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345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8516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927688"/>
            <a:ext cx="2628900" cy="1476637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927688"/>
            <a:ext cx="7734300" cy="1476637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8823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DEAD261-4ED8-4654-992F-86CBB489EB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019552" y="9251950"/>
            <a:ext cx="4152896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2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344005"/>
            <a:ext cx="10515600" cy="7248065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1660640"/>
            <a:ext cx="10515600" cy="381158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415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638440"/>
            <a:ext cx="5181600" cy="11055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638440"/>
            <a:ext cx="5181600" cy="11055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1309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27692"/>
            <a:ext cx="10515600" cy="336791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4271399"/>
            <a:ext cx="5157787" cy="209334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6364746"/>
            <a:ext cx="5157787" cy="93615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4271399"/>
            <a:ext cx="5183188" cy="209334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6364746"/>
            <a:ext cx="5183188" cy="93615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4671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3037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7369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61627"/>
            <a:ext cx="3932237" cy="406569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508795"/>
            <a:ext cx="6172200" cy="12382618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227320"/>
            <a:ext cx="3932237" cy="968425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9934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61627"/>
            <a:ext cx="3932237" cy="406569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508795"/>
            <a:ext cx="6172200" cy="12382618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227320"/>
            <a:ext cx="3932237" cy="968425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8626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27692"/>
            <a:ext cx="10515600" cy="3367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638440"/>
            <a:ext cx="10515600" cy="11055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6149841"/>
            <a:ext cx="2743200" cy="92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D78A7-CD82-46F8-8560-FA4FA5C1D82B}" type="datetimeFigureOut">
              <a:rPr lang="es-CR" smtClean="0"/>
              <a:t>9/10/2020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6149841"/>
            <a:ext cx="4114800" cy="92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6149841"/>
            <a:ext cx="2743200" cy="92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6124D-636F-4A79-A4B5-12C6287BC5B0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3761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26" Type="http://schemas.openxmlformats.org/officeDocument/2006/relationships/image" Target="../media/image26.sv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svg"/><Relationship Id="rId20" Type="http://schemas.openxmlformats.org/officeDocument/2006/relationships/image" Target="../media/image20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24" Type="http://schemas.openxmlformats.org/officeDocument/2006/relationships/image" Target="../media/image24.sv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image" Target="../media/image4.svg"/><Relationship Id="rId9" Type="http://schemas.openxmlformats.org/officeDocument/2006/relationships/image" Target="../media/image9.png"/><Relationship Id="rId14" Type="http://schemas.openxmlformats.org/officeDocument/2006/relationships/image" Target="../media/image14.svg"/><Relationship Id="rId22" Type="http://schemas.openxmlformats.org/officeDocument/2006/relationships/image" Target="../media/image2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ángulo 62">
            <a:extLst>
              <a:ext uri="{FF2B5EF4-FFF2-40B4-BE49-F238E27FC236}">
                <a16:creationId xmlns:a16="http://schemas.microsoft.com/office/drawing/2014/main" id="{9EE0C58E-D08C-4E6A-8F0F-2D4D4E1832A7}"/>
              </a:ext>
            </a:extLst>
          </p:cNvPr>
          <p:cNvSpPr/>
          <p:nvPr/>
        </p:nvSpPr>
        <p:spPr>
          <a:xfrm>
            <a:off x="-26393" y="-11870"/>
            <a:ext cx="12205150" cy="2519998"/>
          </a:xfrm>
          <a:prstGeom prst="rect">
            <a:avLst/>
          </a:prstGeom>
          <a:solidFill>
            <a:srgbClr val="2589C1"/>
          </a:solidFill>
          <a:ln>
            <a:noFill/>
          </a:ln>
          <a:effectLst>
            <a:reflection blurRad="6350" stA="52000" endA="300" endPos="350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6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			Rediseño de Procesos</a:t>
            </a:r>
            <a:endParaRPr lang="es-CR" b="1" dirty="0">
              <a:solidFill>
                <a:schemeClr val="bg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09DED3-5FD3-4D48-B0A9-0BECA433C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06" y="762939"/>
            <a:ext cx="2044309" cy="870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014F0FB8-D194-4D82-BC9C-4512AE8E148A}"/>
              </a:ext>
            </a:extLst>
          </p:cNvPr>
          <p:cNvSpPr/>
          <p:nvPr/>
        </p:nvSpPr>
        <p:spPr>
          <a:xfrm>
            <a:off x="611628" y="3120552"/>
            <a:ext cx="1081703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600" b="1" dirty="0">
                <a:ln w="0"/>
                <a:solidFill>
                  <a:srgbClr val="0081A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light"/>
              </a:rPr>
              <a:t>Cantidad de estudios realizados</a:t>
            </a:r>
            <a:endParaRPr lang="es-CR" sz="3600" b="1" dirty="0">
              <a:ln w="0"/>
              <a:solidFill>
                <a:srgbClr val="0081A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ill Sans light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1FE090E-4532-4FE8-AAE3-13008BA5D4B8}"/>
              </a:ext>
            </a:extLst>
          </p:cNvPr>
          <p:cNvSpPr/>
          <p:nvPr/>
        </p:nvSpPr>
        <p:spPr>
          <a:xfrm>
            <a:off x="611628" y="8414071"/>
            <a:ext cx="10968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3600" b="1" dirty="0">
                <a:ln w="0"/>
                <a:solidFill>
                  <a:srgbClr val="0081A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 light"/>
              </a:rPr>
              <a:t>Beneficios de los estudios</a:t>
            </a:r>
            <a:endParaRPr lang="es-CR" sz="3600" b="1" dirty="0">
              <a:ln w="0"/>
              <a:solidFill>
                <a:srgbClr val="0081A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ill Sans light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58215A7-15EE-461D-AA59-4A9B07B85587}"/>
              </a:ext>
            </a:extLst>
          </p:cNvPr>
          <p:cNvSpPr txBox="1"/>
          <p:nvPr/>
        </p:nvSpPr>
        <p:spPr>
          <a:xfrm>
            <a:off x="8976361" y="14008873"/>
            <a:ext cx="2578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600" dirty="0">
                <a:solidFill>
                  <a:schemeClr val="bg1"/>
                </a:solidFill>
                <a:latin typeface="Gill Sans light"/>
              </a:rPr>
              <a:t>Investigadoras e investigadores por cada 100 mil habitantes</a:t>
            </a:r>
          </a:p>
        </p:txBody>
      </p:sp>
      <p:graphicFrame>
        <p:nvGraphicFramePr>
          <p:cNvPr id="28" name="Marcador de contenido 8">
            <a:extLst>
              <a:ext uri="{FF2B5EF4-FFF2-40B4-BE49-F238E27FC236}">
                <a16:creationId xmlns:a16="http://schemas.microsoft.com/office/drawing/2014/main" id="{F4198DE1-3F9A-444B-B552-B5356DA470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676331"/>
              </p:ext>
            </p:extLst>
          </p:nvPr>
        </p:nvGraphicFramePr>
        <p:xfrm>
          <a:off x="611628" y="4379306"/>
          <a:ext cx="10817031" cy="3534173"/>
        </p:xfrm>
        <a:graphic>
          <a:graphicData uri="http://schemas.openxmlformats.org/drawingml/2006/table">
            <a:tbl>
              <a:tblPr/>
              <a:tblGrid>
                <a:gridCol w="2436267">
                  <a:extLst>
                    <a:ext uri="{9D8B030D-6E8A-4147-A177-3AD203B41FA5}">
                      <a16:colId xmlns:a16="http://schemas.microsoft.com/office/drawing/2014/main" val="4272162287"/>
                    </a:ext>
                  </a:extLst>
                </a:gridCol>
                <a:gridCol w="2095191">
                  <a:extLst>
                    <a:ext uri="{9D8B030D-6E8A-4147-A177-3AD203B41FA5}">
                      <a16:colId xmlns:a16="http://schemas.microsoft.com/office/drawing/2014/main" val="2188703668"/>
                    </a:ext>
                  </a:extLst>
                </a:gridCol>
                <a:gridCol w="2095191">
                  <a:extLst>
                    <a:ext uri="{9D8B030D-6E8A-4147-A177-3AD203B41FA5}">
                      <a16:colId xmlns:a16="http://schemas.microsoft.com/office/drawing/2014/main" val="232363912"/>
                    </a:ext>
                  </a:extLst>
                </a:gridCol>
                <a:gridCol w="2095191">
                  <a:extLst>
                    <a:ext uri="{9D8B030D-6E8A-4147-A177-3AD203B41FA5}">
                      <a16:colId xmlns:a16="http://schemas.microsoft.com/office/drawing/2014/main" val="1628236174"/>
                    </a:ext>
                  </a:extLst>
                </a:gridCol>
                <a:gridCol w="2095191">
                  <a:extLst>
                    <a:ext uri="{9D8B030D-6E8A-4147-A177-3AD203B41FA5}">
                      <a16:colId xmlns:a16="http://schemas.microsoft.com/office/drawing/2014/main" val="3304315265"/>
                    </a:ext>
                  </a:extLst>
                </a:gridCol>
              </a:tblGrid>
              <a:tr h="142517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Tipo de Estudio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Cantidad de Informes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Plazas Trasladadas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Reasignación de funciones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Cantidad de plazas analizadas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004388"/>
                  </a:ext>
                </a:extLst>
              </a:tr>
              <a:tr h="6849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Estudios Ordinarios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81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102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1.119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307740"/>
                  </a:ext>
                </a:extLst>
              </a:tr>
              <a:tr h="6849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Rediseños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177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82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es-C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3.507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640486"/>
                  </a:ext>
                </a:extLst>
              </a:tr>
              <a:tr h="6849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132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tx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es-CR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4.626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89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59499"/>
                  </a:ext>
                </a:extLst>
              </a:tr>
            </a:tbl>
          </a:graphicData>
        </a:graphic>
      </p:graphicFrame>
      <p:pic>
        <p:nvPicPr>
          <p:cNvPr id="6" name="Gráfico 5" descr="Base de datos">
            <a:extLst>
              <a:ext uri="{FF2B5EF4-FFF2-40B4-BE49-F238E27FC236}">
                <a16:creationId xmlns:a16="http://schemas.microsoft.com/office/drawing/2014/main" id="{D1064203-B56B-4AA0-8C67-B2368FFAD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76182" y="15179964"/>
            <a:ext cx="540000" cy="540000"/>
          </a:xfrm>
          <a:prstGeom prst="rect">
            <a:avLst/>
          </a:prstGeom>
        </p:spPr>
      </p:pic>
      <p:pic>
        <p:nvPicPr>
          <p:cNvPr id="31" name="Gráfico 30" descr="Mejora continua">
            <a:extLst>
              <a:ext uri="{FF2B5EF4-FFF2-40B4-BE49-F238E27FC236}">
                <a16:creationId xmlns:a16="http://schemas.microsoft.com/office/drawing/2014/main" id="{821045AE-3CF9-4A96-9FED-A4344F40C0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96000" y="12575369"/>
            <a:ext cx="540000" cy="540000"/>
          </a:xfrm>
          <a:prstGeom prst="rect">
            <a:avLst/>
          </a:prstGeom>
        </p:spPr>
      </p:pic>
      <p:pic>
        <p:nvPicPr>
          <p:cNvPr id="33" name="Gráfico 32" descr="Flujo de trabajo">
            <a:extLst>
              <a:ext uri="{FF2B5EF4-FFF2-40B4-BE49-F238E27FC236}">
                <a16:creationId xmlns:a16="http://schemas.microsoft.com/office/drawing/2014/main" id="{3E941734-FBDD-4AB1-A98E-D8F8DE7FE3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096000" y="13670160"/>
            <a:ext cx="540000" cy="540000"/>
          </a:xfrm>
          <a:prstGeom prst="rect">
            <a:avLst/>
          </a:prstGeom>
        </p:spPr>
      </p:pic>
      <p:pic>
        <p:nvPicPr>
          <p:cNvPr id="35" name="Gráfico 34" descr="Círculos con flechas">
            <a:extLst>
              <a:ext uri="{FF2B5EF4-FFF2-40B4-BE49-F238E27FC236}">
                <a16:creationId xmlns:a16="http://schemas.microsoft.com/office/drawing/2014/main" id="{53E6E319-E763-4A4D-A154-0EA7BAD5BD0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24014" y="12824376"/>
            <a:ext cx="540000" cy="540000"/>
          </a:xfrm>
          <a:prstGeom prst="rect">
            <a:avLst/>
          </a:prstGeom>
        </p:spPr>
      </p:pic>
      <p:pic>
        <p:nvPicPr>
          <p:cNvPr id="37" name="Gráfico 36" descr="Portapapeles comprobado">
            <a:extLst>
              <a:ext uri="{FF2B5EF4-FFF2-40B4-BE49-F238E27FC236}">
                <a16:creationId xmlns:a16="http://schemas.microsoft.com/office/drawing/2014/main" id="{FAD13A09-CD8F-4BD2-919C-9ECE3ECD08C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096000" y="10385786"/>
            <a:ext cx="540000" cy="540000"/>
          </a:xfrm>
          <a:prstGeom prst="rect">
            <a:avLst/>
          </a:prstGeom>
        </p:spPr>
      </p:pic>
      <p:pic>
        <p:nvPicPr>
          <p:cNvPr id="39" name="Gráfico 38" descr="Insignia de portapapeles">
            <a:extLst>
              <a:ext uri="{FF2B5EF4-FFF2-40B4-BE49-F238E27FC236}">
                <a16:creationId xmlns:a16="http://schemas.microsoft.com/office/drawing/2014/main" id="{D7297AE1-FDB1-4C1F-AB83-992A52D21A1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96000" y="11480578"/>
            <a:ext cx="540000" cy="540000"/>
          </a:xfrm>
          <a:prstGeom prst="rect">
            <a:avLst/>
          </a:prstGeom>
        </p:spPr>
      </p:pic>
      <p:pic>
        <p:nvPicPr>
          <p:cNvPr id="41" name="Gráfico 40" descr="Reloj de arena terminado">
            <a:extLst>
              <a:ext uri="{FF2B5EF4-FFF2-40B4-BE49-F238E27FC236}">
                <a16:creationId xmlns:a16="http://schemas.microsoft.com/office/drawing/2014/main" id="{932753D7-96BA-4636-BED9-C33EB976CC4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96000" y="9290994"/>
            <a:ext cx="540000" cy="540000"/>
          </a:xfrm>
          <a:prstGeom prst="rect">
            <a:avLst/>
          </a:prstGeom>
        </p:spPr>
      </p:pic>
      <p:pic>
        <p:nvPicPr>
          <p:cNvPr id="44" name="Gráfico 43" descr="Reloj despertador">
            <a:extLst>
              <a:ext uri="{FF2B5EF4-FFF2-40B4-BE49-F238E27FC236}">
                <a16:creationId xmlns:a16="http://schemas.microsoft.com/office/drawing/2014/main" id="{8CF56288-4C98-4F41-B9C8-E396BF0AA6B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24014" y="15580014"/>
            <a:ext cx="540000" cy="540000"/>
          </a:xfrm>
          <a:prstGeom prst="rect">
            <a:avLst/>
          </a:prstGeom>
        </p:spPr>
      </p:pic>
      <p:pic>
        <p:nvPicPr>
          <p:cNvPr id="46" name="Gráfico 45" descr="Calendario mensual">
            <a:extLst>
              <a:ext uri="{FF2B5EF4-FFF2-40B4-BE49-F238E27FC236}">
                <a16:creationId xmlns:a16="http://schemas.microsoft.com/office/drawing/2014/main" id="{D4E2C989-0312-4B27-982E-9899D031EC4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24014" y="14002170"/>
            <a:ext cx="540000" cy="540000"/>
          </a:xfrm>
          <a:prstGeom prst="rect">
            <a:avLst/>
          </a:prstGeom>
        </p:spPr>
      </p:pic>
      <p:pic>
        <p:nvPicPr>
          <p:cNvPr id="48" name="Gráfico 47" descr="Brindis">
            <a:extLst>
              <a:ext uri="{FF2B5EF4-FFF2-40B4-BE49-F238E27FC236}">
                <a16:creationId xmlns:a16="http://schemas.microsoft.com/office/drawing/2014/main" id="{2918DA14-CECA-4127-919E-83BD9536F14D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24014" y="11646582"/>
            <a:ext cx="540000" cy="540000"/>
          </a:xfrm>
          <a:prstGeom prst="rect">
            <a:avLst/>
          </a:prstGeom>
        </p:spPr>
      </p:pic>
      <p:pic>
        <p:nvPicPr>
          <p:cNvPr id="50" name="Gráfico 49" descr="Rocas amontonadas">
            <a:extLst>
              <a:ext uri="{FF2B5EF4-FFF2-40B4-BE49-F238E27FC236}">
                <a16:creationId xmlns:a16="http://schemas.microsoft.com/office/drawing/2014/main" id="{7D7AE0A7-7F31-4871-BD60-C81718DD07E8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24014" y="10468788"/>
            <a:ext cx="540000" cy="540000"/>
          </a:xfrm>
          <a:prstGeom prst="rect">
            <a:avLst/>
          </a:prstGeom>
        </p:spPr>
      </p:pic>
      <p:pic>
        <p:nvPicPr>
          <p:cNvPr id="52" name="Gráfico 51" descr="Jerarquía">
            <a:extLst>
              <a:ext uri="{FF2B5EF4-FFF2-40B4-BE49-F238E27FC236}">
                <a16:creationId xmlns:a16="http://schemas.microsoft.com/office/drawing/2014/main" id="{440E2D9E-7DF6-4151-AF0E-7263FFD09F27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724014" y="9290994"/>
            <a:ext cx="540000" cy="540000"/>
          </a:xfrm>
          <a:prstGeom prst="rect">
            <a:avLst/>
          </a:prstGeom>
        </p:spPr>
      </p:pic>
      <p:sp>
        <p:nvSpPr>
          <p:cNvPr id="56" name="CuadroTexto 55">
            <a:extLst>
              <a:ext uri="{FF2B5EF4-FFF2-40B4-BE49-F238E27FC236}">
                <a16:creationId xmlns:a16="http://schemas.microsoft.com/office/drawing/2014/main" id="{1A6BBC7B-F931-4ADC-A858-24A3F25E2B85}"/>
              </a:ext>
            </a:extLst>
          </p:cNvPr>
          <p:cNvSpPr txBox="1"/>
          <p:nvPr/>
        </p:nvSpPr>
        <p:spPr>
          <a:xfrm>
            <a:off x="1416414" y="9300995"/>
            <a:ext cx="4146186" cy="646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Mejora en las estructuras funcionales y organizacionales.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3EBFCB24-02DF-4FCD-8005-8CE98C28A6BE}"/>
              </a:ext>
            </a:extLst>
          </p:cNvPr>
          <p:cNvSpPr txBox="1"/>
          <p:nvPr/>
        </p:nvSpPr>
        <p:spPr>
          <a:xfrm>
            <a:off x="1416414" y="10263887"/>
            <a:ext cx="41461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Equilibrio de las cargas de trabajo entre el personal judicial, optimizando el recurso existente. 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651E7571-4416-4A05-BB2F-8D5F5B4DEBBF}"/>
              </a:ext>
            </a:extLst>
          </p:cNvPr>
          <p:cNvSpPr txBox="1"/>
          <p:nvPr/>
        </p:nvSpPr>
        <p:spPr>
          <a:xfrm>
            <a:off x="1416414" y="11354046"/>
            <a:ext cx="4146186" cy="923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Análisis de capacidad operativa de las oficinas en relación con la demanda de asuntos.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D702597-E018-4D1C-9C6E-15FA7B1E7DE1}"/>
              </a:ext>
            </a:extLst>
          </p:cNvPr>
          <p:cNvSpPr txBox="1"/>
          <p:nvPr/>
        </p:nvSpPr>
        <p:spPr>
          <a:xfrm>
            <a:off x="1416414" y="12754131"/>
            <a:ext cx="4146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Movimiento de recursos entre oficinas, según las necesidades existentes.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79AEFC2C-111F-477B-B268-E7C8DF9C818B}"/>
              </a:ext>
            </a:extLst>
          </p:cNvPr>
          <p:cNvSpPr txBox="1"/>
          <p:nvPr/>
        </p:nvSpPr>
        <p:spPr>
          <a:xfrm>
            <a:off x="1416414" y="13532513"/>
            <a:ext cx="41461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Optimización de las agendas de audiencias de las personas juzgadora para brindar el mayor número de espacios para atender a las personas usuarias. 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555732C0-6468-4CB4-BAF3-E8F13E61F95C}"/>
              </a:ext>
            </a:extLst>
          </p:cNvPr>
          <p:cNvSpPr txBox="1"/>
          <p:nvPr/>
        </p:nvSpPr>
        <p:spPr>
          <a:xfrm>
            <a:off x="1416414" y="15088726"/>
            <a:ext cx="41461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Establecimiento de tiempos estándar de trabajo para el dictado de sentencia, resolución de asuntos nuevos, atención de escritos, firma de expedientes y del proceso general. 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7451EC5A-C181-4A6B-B94A-D63D1A26085E}"/>
              </a:ext>
            </a:extLst>
          </p:cNvPr>
          <p:cNvSpPr txBox="1"/>
          <p:nvPr/>
        </p:nvSpPr>
        <p:spPr>
          <a:xfrm>
            <a:off x="6616182" y="9353762"/>
            <a:ext cx="10953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Reducción de los tiempos de proceso.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21E2B613-35D4-4774-9425-26A88CDA142F}"/>
              </a:ext>
            </a:extLst>
          </p:cNvPr>
          <p:cNvSpPr txBox="1"/>
          <p:nvPr/>
        </p:nvSpPr>
        <p:spPr>
          <a:xfrm>
            <a:off x="6616182" y="10402386"/>
            <a:ext cx="49387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Establecimiento de Indicadores de Gestión y la autogestión.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F3B9B99-DEF2-4619-949E-D1B0DB6D0A0F}"/>
              </a:ext>
            </a:extLst>
          </p:cNvPr>
          <p:cNvSpPr txBox="1"/>
          <p:nvPr/>
        </p:nvSpPr>
        <p:spPr>
          <a:xfrm>
            <a:off x="6616182" y="11316560"/>
            <a:ext cx="49387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Implementación del Modelo de sostenibilidad para el seguimiento y control de las oficinas judiciales.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C97A6A0E-C3DD-4ED9-8B87-86160084A765}"/>
              </a:ext>
            </a:extLst>
          </p:cNvPr>
          <p:cNvSpPr txBox="1"/>
          <p:nvPr/>
        </p:nvSpPr>
        <p:spPr>
          <a:xfrm>
            <a:off x="6641582" y="12496260"/>
            <a:ext cx="49387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Establecimiento de planes remediales o planes descongestionamiento.</a:t>
            </a:r>
            <a:endParaRPr lang="es-CR" dirty="0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31AF7D3C-8183-46DF-8D5B-C2D8C4E29F17}"/>
              </a:ext>
            </a:extLst>
          </p:cNvPr>
          <p:cNvSpPr txBox="1"/>
          <p:nvPr/>
        </p:nvSpPr>
        <p:spPr>
          <a:xfrm>
            <a:off x="6616182" y="13600373"/>
            <a:ext cx="4812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Automatización de procesos por materia y por instancia.</a:t>
            </a:r>
            <a:endParaRPr lang="es-CR" dirty="0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1C706293-B3D6-4BD2-BFDE-AF8A15CBFF17}"/>
              </a:ext>
            </a:extLst>
          </p:cNvPr>
          <p:cNvSpPr txBox="1"/>
          <p:nvPr/>
        </p:nvSpPr>
        <p:spPr>
          <a:xfrm>
            <a:off x="6616182" y="15168257"/>
            <a:ext cx="4812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419" sz="1800" dirty="0">
                <a:effectLst/>
                <a:latin typeface="Segoe UI Semilight" panose="020B0402040204020203" pitchFamily="34" charset="0"/>
                <a:ea typeface="Times New Roman" panose="02020603050405020304" pitchFamily="18" charset="0"/>
                <a:cs typeface="Segoe UI Semilight" panose="020B0402040204020203" pitchFamily="34" charset="0"/>
              </a:rPr>
              <a:t>Estadísticas automatizadas para la toma de decisiones.</a:t>
            </a:r>
          </a:p>
        </p:txBody>
      </p:sp>
    </p:spTree>
    <p:extLst>
      <p:ext uri="{BB962C8B-B14F-4D97-AF65-F5344CB8AC3E}">
        <p14:creationId xmlns:p14="http://schemas.microsoft.com/office/powerpoint/2010/main" val="649796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ángulo 62">
            <a:extLst>
              <a:ext uri="{FF2B5EF4-FFF2-40B4-BE49-F238E27FC236}">
                <a16:creationId xmlns:a16="http://schemas.microsoft.com/office/drawing/2014/main" id="{9EE0C58E-D08C-4E6A-8F0F-2D4D4E1832A7}"/>
              </a:ext>
            </a:extLst>
          </p:cNvPr>
          <p:cNvSpPr/>
          <p:nvPr/>
        </p:nvSpPr>
        <p:spPr>
          <a:xfrm>
            <a:off x="-26393" y="-11870"/>
            <a:ext cx="12205150" cy="2519998"/>
          </a:xfrm>
          <a:prstGeom prst="rect">
            <a:avLst/>
          </a:prstGeom>
          <a:solidFill>
            <a:srgbClr val="2589C1"/>
          </a:solidFill>
          <a:ln>
            <a:noFill/>
          </a:ln>
          <a:effectLst>
            <a:reflection blurRad="6350" stA="52000" endA="300" endPos="350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6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	Detalle de traslados</a:t>
            </a:r>
          </a:p>
          <a:p>
            <a:pPr algn="ctr"/>
            <a:r>
              <a:rPr lang="es-MX" sz="40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Rediseños</a:t>
            </a:r>
            <a:endParaRPr lang="es-MX" sz="6600" b="1" dirty="0">
              <a:solidFill>
                <a:schemeClr val="bg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09DED3-5FD3-4D48-B0A9-0BECA433C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06" y="762939"/>
            <a:ext cx="2044309" cy="870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A24BD90-E602-449D-BA0A-ECCCA869F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988357"/>
              </p:ext>
            </p:extLst>
          </p:nvPr>
        </p:nvGraphicFramePr>
        <p:xfrm>
          <a:off x="838200" y="3060221"/>
          <a:ext cx="10515599" cy="1369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1865">
                  <a:extLst>
                    <a:ext uri="{9D8B030D-6E8A-4147-A177-3AD203B41FA5}">
                      <a16:colId xmlns:a16="http://schemas.microsoft.com/office/drawing/2014/main" val="1866833428"/>
                    </a:ext>
                  </a:extLst>
                </a:gridCol>
                <a:gridCol w="3040912">
                  <a:extLst>
                    <a:ext uri="{9D8B030D-6E8A-4147-A177-3AD203B41FA5}">
                      <a16:colId xmlns:a16="http://schemas.microsoft.com/office/drawing/2014/main" val="1140802741"/>
                    </a:ext>
                  </a:extLst>
                </a:gridCol>
                <a:gridCol w="6462822">
                  <a:extLst>
                    <a:ext uri="{9D8B030D-6E8A-4147-A177-3AD203B41FA5}">
                      <a16:colId xmlns:a16="http://schemas.microsoft.com/office/drawing/2014/main" val="1089023250"/>
                    </a:ext>
                  </a:extLst>
                </a:gridCol>
              </a:tblGrid>
              <a:tr h="795403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Cantidad de plazas</a:t>
                      </a:r>
                      <a:endParaRPr lang="es-CR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Origen</a:t>
                      </a:r>
                      <a:endParaRPr lang="es-CR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Destino</a:t>
                      </a:r>
                      <a:endParaRPr lang="es-CR" sz="1400" b="1" i="0" u="none" strike="noStrike" dirty="0">
                        <a:solidFill>
                          <a:schemeClr val="bg1"/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rgbClr val="2589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863476"/>
                  </a:ext>
                </a:extLst>
              </a:tr>
              <a:tr h="89365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26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Sección de Inspecciones Oculares y Recolección de Indicios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Sección de Delincuencia organizada</a:t>
                      </a:r>
                      <a:b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Sección de anticorrupción</a:t>
                      </a:r>
                      <a:b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Sección de Robos y Hurtos</a:t>
                      </a:r>
                      <a:endParaRPr lang="es-MX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838198"/>
                  </a:ext>
                </a:extLst>
              </a:tr>
              <a:tr h="5989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 Nuevo Juzgado de Transito y Contravenciones de Nicoya. 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Traslado de una plaza de persona juzgadora hacia el Juzgado especializado de Pensiones Alimentarias de Nicoya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514207"/>
                  </a:ext>
                </a:extLst>
              </a:tr>
              <a:tr h="3041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Fiscalía Adj. I </a:t>
                      </a:r>
                      <a:r>
                        <a:rPr lang="es-MX" sz="14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Circ</a:t>
                      </a: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. </a:t>
                      </a:r>
                      <a:r>
                        <a:rPr lang="es-MX" sz="14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Jud</a:t>
                      </a: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. de Guanacaste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 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272287"/>
                  </a:ext>
                </a:extLst>
              </a:tr>
              <a:tr h="17778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 I Circuito Judicial Zona </a:t>
                      </a:r>
                      <a:r>
                        <a:rPr lang="pt-BR" sz="14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Atlántica</a:t>
                      </a:r>
                      <a:r>
                        <a:rPr lang="pt-B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 (</a:t>
                      </a:r>
                      <a:r>
                        <a:rPr lang="pt-BR" sz="14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Limón</a:t>
                      </a:r>
                      <a:r>
                        <a:rPr lang="pt-B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)</a:t>
                      </a:r>
                      <a:endParaRPr lang="pt-B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1.Una plaza de Defensor(a) Público(a) de Penal Juvenil a tramitar asuntos de Penal Ordinario a la Defensa Pública de Pococí.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 Recalificación de una plaza de Técnico(a) Jurídico(a) a Defensor Público, que se traslade a la Defensa Pública de Bribri (plaza de indígenas).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3. Una plaza de Auxiliar Administrativo que se podía maximizar, según las necesidades institucionales. 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661878"/>
                  </a:ext>
                </a:extLst>
              </a:tr>
              <a:tr h="3041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 Batán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Traslado a otra oficina de la Defensa/Fiscalía según necesidades del Proyecto Penal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434956"/>
                  </a:ext>
                </a:extLst>
              </a:tr>
              <a:tr h="17778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Fiscalía de Batán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1. Traslado de 1 plaza de Fiscal Auxiliar a la Fiscalía Adjunta del II Circuito Judicial de la Zona Atlántica.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 Traslado de 1 plaza de Técnico Judicial a la Fiscalía Adjunta del II Circuito Judicial de la Zona Atlántica y posteriormente del total de plazas de técnico judicial ver la posibilidad de trasladar una a la Fiscalía de Heredia 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80249"/>
                  </a:ext>
                </a:extLst>
              </a:tr>
              <a:tr h="118839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Fiscalía de Turno Extraordinario del Segundo Circuito Judicial de San José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1. Traslado de 3 plazas de Técnico Judicial para la Fiscalía de Probidad o donde el proyecto del Modelo Penal así lo requiera.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2. Traslado de una plaza de Técnico Judicial a la Fiscalía de flagrancia o donde el Proyecto del Modelo Penal o requiera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525"/>
                  </a:ext>
                </a:extLst>
              </a:tr>
              <a:tr h="5989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 de Turno Extraordinario del Primer Circuito Judicial de San José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 Traslado a la Defensa Pública de Flagrancia de San José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 Traslado a otra oficina de la Defensa/Fiscalía según necesidades del Proyecto Penal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369486"/>
                  </a:ext>
                </a:extLst>
              </a:tr>
              <a:tr h="5989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de Flagrancia del Primer Circuito Judicial de San José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 de Buenos Aires, según las necesidades identificadas en el informe de indígenas.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429114"/>
                  </a:ext>
                </a:extLst>
              </a:tr>
              <a:tr h="5989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Fiscalía de Flagrancia del Primer Circuito Judicial de San José</a:t>
                      </a:r>
                      <a:endParaRPr lang="es-MX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Traslado de las plazas de la Fiscalía de Flagrancia del Primer Circuito Judicial de San José a la Fiscalía de Flagrancia del Segundo Circuito Judicial de San José (Goicoechea).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570613"/>
                  </a:ext>
                </a:extLst>
              </a:tr>
              <a:tr h="5989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y Transito de Sarapiquí</a:t>
                      </a:r>
                      <a:endParaRPr lang="es-MX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Traslado de plaza de Técnico o Técnica Judicial del Contravencional y Transito de Sarapiquí al Juzgado de Pensiones de Sarapiquí, para tramite de expedientes. 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464031"/>
                  </a:ext>
                </a:extLst>
              </a:tr>
              <a:tr h="89365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11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Departamento de Medicina Legal, Unidades Médico Legal 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Departamento de Medicina Legal, Unidades Médico Legal Cartago, Pérez Zeledón, Puntarenas, sección Clínica médico Forense, Unidad médico laboral de San Jose, </a:t>
                      </a:r>
                      <a:r>
                        <a:rPr lang="es-CR" sz="14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Pisav</a:t>
                      </a:r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-Pavas, proyecto Horas extras Patología, Médicos Supernumerarios 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840121"/>
                  </a:ext>
                </a:extLst>
              </a:tr>
              <a:tr h="20726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7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Consejo Médico Forense</a:t>
                      </a:r>
                      <a:endParaRPr lang="es-CR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-Unidad Médico Legal  PISAV de Pavas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</a:t>
                      </a:r>
                      <a:r>
                        <a:rPr lang="es-MX" sz="140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Subjefatura</a:t>
                      </a: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 Departamental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-Sección de Patología Forense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-Jefatura Departamental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-Unidad Médico Legal de Pococí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-Unidad Médico Legal PISAV La Unión</a:t>
                      </a:r>
                      <a:b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-Sección de Psiquiatría y Psicología Forense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441747"/>
                  </a:ext>
                </a:extLst>
              </a:tr>
              <a:tr h="59891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</a:t>
                      </a:r>
                      <a:endParaRPr lang="es-CR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Tránsito del IICJSJ </a:t>
                      </a:r>
                      <a:endParaRPr lang="es-MX" sz="1400" b="0" i="0" u="none" strike="noStrike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 plazas para el Tribunal de Juicio IICJSJ,  1 plaza Oficina de Cumplimiento y una plaza para la Fiscalía de Probidad </a:t>
                      </a:r>
                      <a:endParaRPr lang="es-MX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134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41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ángulo 62">
            <a:extLst>
              <a:ext uri="{FF2B5EF4-FFF2-40B4-BE49-F238E27FC236}">
                <a16:creationId xmlns:a16="http://schemas.microsoft.com/office/drawing/2014/main" id="{9EE0C58E-D08C-4E6A-8F0F-2D4D4E1832A7}"/>
              </a:ext>
            </a:extLst>
          </p:cNvPr>
          <p:cNvSpPr/>
          <p:nvPr/>
        </p:nvSpPr>
        <p:spPr>
          <a:xfrm>
            <a:off x="-26393" y="-11870"/>
            <a:ext cx="12205150" cy="2519998"/>
          </a:xfrm>
          <a:prstGeom prst="rect">
            <a:avLst/>
          </a:prstGeom>
          <a:solidFill>
            <a:srgbClr val="2589C1"/>
          </a:solidFill>
          <a:ln>
            <a:noFill/>
          </a:ln>
          <a:effectLst>
            <a:reflection blurRad="6350" stA="52000" endA="300" endPos="35000" dir="5400000" sy="-100000" algn="bl" rotWithShape="0"/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6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	Detalle de traslados</a:t>
            </a:r>
          </a:p>
          <a:p>
            <a:pPr algn="ctr"/>
            <a:r>
              <a:rPr lang="es-MX" sz="4000" b="1" dirty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Estudios ordinarios</a:t>
            </a:r>
            <a:endParaRPr lang="es-MX" sz="6600" b="1" dirty="0">
              <a:solidFill>
                <a:schemeClr val="bg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09DED3-5FD3-4D48-B0A9-0BECA433C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06" y="762939"/>
            <a:ext cx="2044309" cy="870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A24BD90-E602-449D-BA0A-ECCCA869F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272967"/>
              </p:ext>
            </p:extLst>
          </p:nvPr>
        </p:nvGraphicFramePr>
        <p:xfrm>
          <a:off x="556437" y="2717295"/>
          <a:ext cx="11079125" cy="1394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3619">
                  <a:extLst>
                    <a:ext uri="{9D8B030D-6E8A-4147-A177-3AD203B41FA5}">
                      <a16:colId xmlns:a16="http://schemas.microsoft.com/office/drawing/2014/main" val="1866833428"/>
                    </a:ext>
                  </a:extLst>
                </a:gridCol>
                <a:gridCol w="3487479">
                  <a:extLst>
                    <a:ext uri="{9D8B030D-6E8A-4147-A177-3AD203B41FA5}">
                      <a16:colId xmlns:a16="http://schemas.microsoft.com/office/drawing/2014/main" val="1140802741"/>
                    </a:ext>
                  </a:extLst>
                </a:gridCol>
                <a:gridCol w="6018027">
                  <a:extLst>
                    <a:ext uri="{9D8B030D-6E8A-4147-A177-3AD203B41FA5}">
                      <a16:colId xmlns:a16="http://schemas.microsoft.com/office/drawing/2014/main" val="1089023250"/>
                    </a:ext>
                  </a:extLst>
                </a:gridCol>
              </a:tblGrid>
              <a:tr h="613662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60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Cantidad de plazas</a:t>
                      </a:r>
                      <a:endParaRPr lang="es-CR" sz="1600" b="1" i="0" u="none" strike="noStrike" dirty="0">
                        <a:solidFill>
                          <a:schemeClr val="bg1"/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60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Origen</a:t>
                      </a:r>
                      <a:endParaRPr lang="es-CR" sz="1600" b="1" i="0" u="none" strike="noStrike" dirty="0">
                        <a:solidFill>
                          <a:schemeClr val="bg1"/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rgbClr val="2589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600" u="none" strike="noStrike" dirty="0">
                          <a:solidFill>
                            <a:schemeClr val="bg1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Destino</a:t>
                      </a:r>
                      <a:endParaRPr lang="es-CR" sz="1600" b="1" i="0" u="none" strike="noStrike" dirty="0">
                        <a:solidFill>
                          <a:schemeClr val="bg1"/>
                        </a:solidFill>
                        <a:effectLst/>
                        <a:latin typeface="Segoe UI Semilight" panose="020B0402040204020203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851" marR="5851" marT="5851" marB="0" anchor="ctr">
                    <a:solidFill>
                      <a:srgbClr val="2589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863476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Secretaría General del OIJ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Regional del OIJ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838198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Oficina de Asuntos Internos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del Organismo de Investigación Judicial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12933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de Turrialba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Regional de Turrialba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300079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 CACMFJ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del ICJSJ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336523"/>
                  </a:ext>
                </a:extLst>
              </a:tr>
              <a:tr h="950311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Contravencional,  Juzgado Penal de Siquirres, 2 Unidad de Localizaciones, Citaciones y Presentaciones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Oficina de Comunicaciones Judiciales de Siquirres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0895116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Violencia Doméstica de Puntarenas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Mc Esparza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569902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Digesto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Sala Primera (1) y Sala Segunda (1)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163595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Secretaría del OIJ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del OIJ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830124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del OIJ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del OIJ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618114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Digesto de la Jurisprudencia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de Tecnología de la Información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99054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Ministerio Público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de Tecnología de la Información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02792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Jurídica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de Tecnología de la Información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895813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Oficina de Administración de Goicoechea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Archivo Judicial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283415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Oficina de Administración de Goicoechea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de Tecnología de la Información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29329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Trabajo de Cartago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y Tránsito de La Unión.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52590"/>
                  </a:ext>
                </a:extLst>
              </a:tr>
              <a:tr h="633541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Oficina de Información Penitenciaria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Ejecución de la Pena del Primer Circuito Judicial de San José y reubicar una segunda plaza en un despacho Penal conforme a las necesidad detectadas en el desarrollo del proyecto de Modelo Penal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307184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Secretaría Técnica de Género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7137415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de Alvarado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de Paraíso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298696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Fiscalía Adjunta de Limón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Fiscalía de Batán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084980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Penal de Limón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Penal de Batán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497082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 de Limón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Defensa Pública de Batán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4098898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Ejecutiva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Unidad de Deducciones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51420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Tribunal del Segundo Circuito Judicial de Alajuela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Ubicadas físicamente en Upala 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27228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Organismo de Investigación Judicial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Unidad de Patología Forense, Sede San Carlos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661878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Unidades de la Sección de Transportes del OIJ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 Unidad de Gestión y Apoyo Admiistrativo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434956"/>
                  </a:ext>
                </a:extLst>
              </a:tr>
              <a:tr h="633541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Tránsito del Primer Circuito Judicial de Zona Atlántica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Penal Juvenil del Primer Circuito Judicial de Zona Atlántica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80249"/>
                  </a:ext>
                </a:extLst>
              </a:tr>
              <a:tr h="633541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Segundo Circuito Judicial de San José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Ejecutiva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525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ORDD II CJ Alajuela-San Carlos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Administración Regional Los Chiles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369486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Tránsito del I CJ San José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CACMFJ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429114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Tránsito del I CJ San José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Dirección Ejecutiva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570613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Tránsito del I CJ San José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Tribunal de Flagrancia del II CJ San José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464031"/>
                  </a:ext>
                </a:extLst>
              </a:tr>
              <a:tr h="633541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Tribunal de Apelación del </a:t>
                      </a:r>
                      <a:b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Segundo Circuito Judicial de San José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de Trabajo del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Segundo Circuito Judicial de San José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840121"/>
                  </a:ext>
                </a:extLst>
              </a:tr>
              <a:tr h="633541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del Primer Circuito Judicial de San José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Una a la Recepción de Documentos del Primer Circuito Judicial de San José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Una al Tribunal Penal de Pavas y una al Tribunal Penal del Segundo Circuito Judicial de San José 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441747"/>
                  </a:ext>
                </a:extLst>
              </a:tr>
              <a:tr h="316770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de Alvarado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Juzgado Contravencional de Paraíso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134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3296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9932EC6A1EDE845860F12B736444434" ma:contentTypeVersion="11" ma:contentTypeDescription="Crear nuevo documento." ma:contentTypeScope="" ma:versionID="d7537a635cd064c57568d458f59c7ca4">
  <xsd:schema xmlns:xsd="http://www.w3.org/2001/XMLSchema" xmlns:xs="http://www.w3.org/2001/XMLSchema" xmlns:p="http://schemas.microsoft.com/office/2006/metadata/properties" xmlns:ns3="391a5545-3ce3-4bc6-af10-630a214d0989" xmlns:ns4="f11f53c3-5b6d-41fa-a99a-ead51ea5b11c" targetNamespace="http://schemas.microsoft.com/office/2006/metadata/properties" ma:root="true" ma:fieldsID="af288e9fb71169b95e18ffd477729ce7" ns3:_="" ns4:_="">
    <xsd:import namespace="391a5545-3ce3-4bc6-af10-630a214d0989"/>
    <xsd:import namespace="f11f53c3-5b6d-41fa-a99a-ead51ea5b11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a5545-3ce3-4bc6-af10-630a214d098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f53c3-5b6d-41fa-a99a-ead51ea5b1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45942E-CABE-4C8B-A67C-7CDAE02E30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a5545-3ce3-4bc6-af10-630a214d0989"/>
    <ds:schemaRef ds:uri="f11f53c3-5b6d-41fa-a99a-ead51ea5b1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BE1A1F-58E1-4ADE-BDC8-ED09A5BBB6AE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f11f53c3-5b6d-41fa-a99a-ead51ea5b11c"/>
    <ds:schemaRef ds:uri="http://schemas.microsoft.com/office/2006/metadata/properties"/>
    <ds:schemaRef ds:uri="391a5545-3ce3-4bc6-af10-630a214d098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C74C9A3-C8CB-488A-8E45-5A122A4B9C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3267</TotalTime>
  <Words>1239</Words>
  <Application>Microsoft Office PowerPoint</Application>
  <PresentationFormat>Personalizado</PresentationFormat>
  <Paragraphs>190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Gill Sans light</vt:lpstr>
      <vt:lpstr>Segoe UI Semilight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Melissa Mesén Trejos</dc:creator>
  <cp:lastModifiedBy>Luis Alonso Bonilla Bastos</cp:lastModifiedBy>
  <cp:revision>120</cp:revision>
  <cp:lastPrinted>2019-09-27T17:25:10Z</cp:lastPrinted>
  <dcterms:created xsi:type="dcterms:W3CDTF">2019-08-23T19:57:59Z</dcterms:created>
  <dcterms:modified xsi:type="dcterms:W3CDTF">2020-10-09T16:25:14Z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0x010100F9932EC6A1EDE845860F12B736444434</vt:lpwstr>
  </property>
</Properties>
</file>