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114"/>
    <a:srgbClr val="126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8FE1E-262E-447D-B4EB-68982D972AAE}" v="19" dt="2023-06-09T16:11:09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04" y="48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9T20:08:45.278" v="374" actId="208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9T20:08:45.278" v="374" actId="208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mod">
          <ac:chgData name="Andrey Mauricio Rojas Monge" userId="a8317b12-2716-4165-9a2f-d132a11f41bf" providerId="ADAL" clId="{F428FE1E-262E-447D-B4EB-68982D972AAE}" dt="2023-06-09T16:49:43.297" v="370" actId="255"/>
          <ac:spMkLst>
            <pc:docMk/>
            <pc:sldMk cId="2188910218" sldId="256"/>
            <ac:spMk id="4" creationId="{392E0F72-0D28-56AD-BA7C-B0C7ADE4ABB9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del mod">
          <ac:chgData name="Andrey Mauricio Rojas Monge" userId="a8317b12-2716-4165-9a2f-d132a11f41bf" providerId="ADAL" clId="{F428FE1E-262E-447D-B4EB-68982D972AAE}" dt="2023-06-09T16:06:41.686" v="341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9T16:48:07.345" v="369" actId="14100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9T16:07:06.555" v="345" actId="1076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9T16:07:45.611" v="352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9T16:09:07.211" v="360" actId="14100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del mod">
          <ac:chgData name="Andrey Mauricio Rojas Monge" userId="a8317b12-2716-4165-9a2f-d132a11f41bf" providerId="ADAL" clId="{F428FE1E-262E-447D-B4EB-68982D972AAE}" dt="2023-06-09T16:05:43.347" v="333" actId="478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del mod">
          <ac:chgData name="Andrey Mauricio Rojas Monge" userId="a8317b12-2716-4165-9a2f-d132a11f41bf" providerId="ADAL" clId="{F428FE1E-262E-447D-B4EB-68982D972AAE}" dt="2023-06-09T16:05:46.914" v="334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F428FE1E-262E-447D-B4EB-68982D972AAE}" dt="2023-06-09T16:08:46.371" v="359" actId="1076"/>
          <ac:picMkLst>
            <pc:docMk/>
            <pc:sldMk cId="2188910218" sldId="256"/>
            <ac:picMk id="7" creationId="{96C13E37-12FE-9FBC-93F8-C059DE8C4690}"/>
          </ac:picMkLst>
        </pc:picChg>
        <pc:picChg chg="add mod">
          <ac:chgData name="Andrey Mauricio Rojas Monge" userId="a8317b12-2716-4165-9a2f-d132a11f41bf" providerId="ADAL" clId="{F428FE1E-262E-447D-B4EB-68982D972AAE}" dt="2023-06-09T16:10:19.735" v="365" actId="1076"/>
          <ac:picMkLst>
            <pc:docMk/>
            <pc:sldMk cId="2188910218" sldId="256"/>
            <ac:picMk id="10" creationId="{FE96A066-5EA1-106C-91EE-C3694CC2887B}"/>
          </ac:picMkLst>
        </pc:picChg>
        <pc:picChg chg="add mod">
          <ac:chgData name="Andrey Mauricio Rojas Monge" userId="a8317b12-2716-4165-9a2f-d132a11f41bf" providerId="ADAL" clId="{F428FE1E-262E-447D-B4EB-68982D972AAE}" dt="2023-06-09T16:11:09.304" v="368"/>
          <ac:picMkLst>
            <pc:docMk/>
            <pc:sldMk cId="2188910218" sldId="256"/>
            <ac:picMk id="11" creationId="{45DF3DD5-62A3-0D22-9A36-39AFDD202301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9T16:11:09.304" v="368"/>
          <ac:picMkLst>
            <pc:docMk/>
            <pc:sldMk cId="2188910218" sldId="256"/>
            <ac:picMk id="12" creationId="{B2E46990-9A04-0682-E537-89B09BE2208F}"/>
          </ac:picMkLst>
        </pc:picChg>
        <pc:picChg chg="add mod">
          <ac:chgData name="Andrey Mauricio Rojas Monge" userId="a8317b12-2716-4165-9a2f-d132a11f41bf" providerId="ADAL" clId="{F428FE1E-262E-447D-B4EB-68982D972AAE}" dt="2023-06-09T16:11:09.304" v="368"/>
          <ac:picMkLst>
            <pc:docMk/>
            <pc:sldMk cId="2188910218" sldId="256"/>
            <ac:picMk id="13" creationId="{6222888C-8C83-23A5-82E6-824AA25514F6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9T20:08:45.278" v="374" actId="208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del">
          <ac:chgData name="Andrey Mauricio Rojas Monge" userId="a8317b12-2716-4165-9a2f-d132a11f41bf" providerId="ADAL" clId="{F428FE1E-262E-447D-B4EB-68982D972AAE}" dt="2023-06-09T16:10:43.647" v="367" actId="478"/>
          <ac:picMkLst>
            <pc:docMk/>
            <pc:sldMk cId="2188910218" sldId="256"/>
            <ac:picMk id="57" creationId="{9BAF7418-39D5-AF9E-9A3C-D25261F4EF9D}"/>
          </ac:picMkLst>
        </pc:picChg>
        <pc:picChg chg="del mod">
          <ac:chgData name="Andrey Mauricio Rojas Monge" userId="a8317b12-2716-4165-9a2f-d132a11f41bf" providerId="ADAL" clId="{F428FE1E-262E-447D-B4EB-68982D972AAE}" dt="2023-06-09T16:10:41.535" v="366" actId="478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9/6/2023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hyperlink" Target="https://planificacion.poder-judicial.go.cr/index.php/evaluacion/plan-anual-operativ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59751" y="12636491"/>
            <a:ext cx="10828122" cy="915439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106026" y="2524942"/>
            <a:ext cx="10894590" cy="2602245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1E7E33A-3938-F17B-8BC9-280B3891AEE4}"/>
              </a:ext>
            </a:extLst>
          </p:cNvPr>
          <p:cNvSpPr txBox="1"/>
          <p:nvPr/>
        </p:nvSpPr>
        <p:spPr>
          <a:xfrm>
            <a:off x="213581" y="2846715"/>
            <a:ext cx="1073295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Se integró el Sistema PEI-PAO con el Sistema SIGMA (Sistema de Apoyo a la Toma de decisiones del Poder Judicial), para que el avance en las metas operativas del PAO vinculadas al PEI del ámbito jurisdiccional, que corresponde al indicador de “casos terminados” y “casos terminados por medio de medidas alternas”(*),  sea registrado de manera automática, según se muestra en la siguiente imagen:</a:t>
            </a:r>
            <a:endParaRPr lang="es-CR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33BFF630-C159-EE18-4E20-F09A02FFDB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327" y="5716738"/>
            <a:ext cx="10732960" cy="3893972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4" name="Rectángulo 33">
            <a:extLst>
              <a:ext uri="{FF2B5EF4-FFF2-40B4-BE49-F238E27FC236}">
                <a16:creationId xmlns:a16="http://schemas.microsoft.com/office/drawing/2014/main" id="{84339DFA-B779-C008-CC74-668572FA58F4}"/>
              </a:ext>
            </a:extLst>
          </p:cNvPr>
          <p:cNvSpPr/>
          <p:nvPr/>
        </p:nvSpPr>
        <p:spPr>
          <a:xfrm>
            <a:off x="106026" y="9949560"/>
            <a:ext cx="10948071" cy="2602245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39C33E7F-6013-26A4-A4BE-DBD970404036}"/>
              </a:ext>
            </a:extLst>
          </p:cNvPr>
          <p:cNvSpPr/>
          <p:nvPr/>
        </p:nvSpPr>
        <p:spPr>
          <a:xfrm>
            <a:off x="5865542" y="6055589"/>
            <a:ext cx="2430966" cy="3662886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FC944E3-7E0C-5116-B019-292AF7FF8730}"/>
              </a:ext>
            </a:extLst>
          </p:cNvPr>
          <p:cNvSpPr txBox="1"/>
          <p:nvPr/>
        </p:nvSpPr>
        <p:spPr>
          <a:xfrm>
            <a:off x="735979" y="10108737"/>
            <a:ext cx="101030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Por lo anterior, se deben mantener el Sistema de Gestión de Despachos Judiciales y Escritorio Virtual, debidamente actualizados, con el fin de registrar la cantidad de casos terminados de </a:t>
            </a:r>
          </a:p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manera oportuna y fidedigna.</a:t>
            </a:r>
            <a:endParaRPr lang="es-CR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F102738-444D-BA68-0C7F-E481F7E238AB}"/>
              </a:ext>
            </a:extLst>
          </p:cNvPr>
          <p:cNvSpPr txBox="1"/>
          <p:nvPr/>
        </p:nvSpPr>
        <p:spPr>
          <a:xfrm>
            <a:off x="174205" y="11837574"/>
            <a:ext cx="10664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</a:rPr>
              <a:t>(*) En las materias que apliquen medidas alternas y conciliaciones. </a:t>
            </a:r>
            <a:endParaRPr lang="es-CR" sz="2400" dirty="0">
              <a:solidFill>
                <a:srgbClr val="126A83"/>
              </a:solidFill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92E0F72-0D28-56AD-BA7C-B0C7ADE4ABB9}"/>
              </a:ext>
            </a:extLst>
          </p:cNvPr>
          <p:cNvSpPr/>
          <p:nvPr/>
        </p:nvSpPr>
        <p:spPr>
          <a:xfrm>
            <a:off x="-29952" y="-1"/>
            <a:ext cx="11160124" cy="240866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¿Sabías que los avances de metas operativas sobre casos terminados se actualizan automáticamente en el Sistema PAO?</a:t>
            </a:r>
            <a:endParaRPr lang="es-CR" sz="3600" dirty="0">
              <a:solidFill>
                <a:schemeClr val="bg1"/>
              </a:solidFill>
            </a:endParaRPr>
          </a:p>
        </p:txBody>
      </p:sp>
      <p:pic>
        <p:nvPicPr>
          <p:cNvPr id="7" name="Gráfico 6" descr="Insignia 1 con relleno sólido">
            <a:extLst>
              <a:ext uri="{FF2B5EF4-FFF2-40B4-BE49-F238E27FC236}">
                <a16:creationId xmlns:a16="http://schemas.microsoft.com/office/drawing/2014/main" id="{96C13E37-12FE-9FBC-93F8-C059DE8C46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10385" y="1849145"/>
            <a:ext cx="457200" cy="457200"/>
          </a:xfrm>
          <a:prstGeom prst="rect">
            <a:avLst/>
          </a:prstGeom>
        </p:spPr>
      </p:pic>
      <p:pic>
        <p:nvPicPr>
          <p:cNvPr id="10" name="Gráfico 9" descr="Lista de comprobación con relleno sólido">
            <a:extLst>
              <a:ext uri="{FF2B5EF4-FFF2-40B4-BE49-F238E27FC236}">
                <a16:creationId xmlns:a16="http://schemas.microsoft.com/office/drawing/2014/main" id="{FE96A066-5EA1-106C-91EE-C3694CC288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6498" y="11070923"/>
            <a:ext cx="626387" cy="626387"/>
          </a:xfrm>
          <a:prstGeom prst="rect">
            <a:avLst/>
          </a:prstGeom>
        </p:spPr>
      </p:pic>
      <p:pic>
        <p:nvPicPr>
          <p:cNvPr id="11" name="Imagen 1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45DF3DD5-62A3-0D22-9A36-39AFDD20230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12" name="Imagen 11" descr="Texto&#10;&#10;Descripción generada automáticamente">
            <a:extLst>
              <a:ext uri="{FF2B5EF4-FFF2-40B4-BE49-F238E27FC236}">
                <a16:creationId xmlns:a16="http://schemas.microsoft.com/office/drawing/2014/main" id="{B2E46990-9A04-0682-E537-89B09BE220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6222888C-8C83-23A5-82E6-824AA25514F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179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2023-06-09T20:08:52Z</dcterms:modified>
</cp:coreProperties>
</file>