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49"/>
  </p:notesMasterIdLst>
  <p:handoutMasterIdLst>
    <p:handoutMasterId r:id="rId50"/>
  </p:handoutMasterIdLst>
  <p:sldIdLst>
    <p:sldId id="279" r:id="rId5"/>
    <p:sldId id="360" r:id="rId6"/>
    <p:sldId id="507" r:id="rId7"/>
    <p:sldId id="539" r:id="rId8"/>
    <p:sldId id="540" r:id="rId9"/>
    <p:sldId id="538" r:id="rId10"/>
    <p:sldId id="544" r:id="rId11"/>
    <p:sldId id="545" r:id="rId12"/>
    <p:sldId id="432" r:id="rId13"/>
    <p:sldId id="484" r:id="rId14"/>
    <p:sldId id="452" r:id="rId15"/>
    <p:sldId id="450" r:id="rId16"/>
    <p:sldId id="550" r:id="rId17"/>
    <p:sldId id="548" r:id="rId18"/>
    <p:sldId id="549" r:id="rId19"/>
    <p:sldId id="580" r:id="rId20"/>
    <p:sldId id="551" r:id="rId21"/>
    <p:sldId id="576" r:id="rId22"/>
    <p:sldId id="262" r:id="rId23"/>
    <p:sldId id="573" r:id="rId24"/>
    <p:sldId id="492" r:id="rId25"/>
    <p:sldId id="483" r:id="rId26"/>
    <p:sldId id="552" r:id="rId27"/>
    <p:sldId id="488" r:id="rId28"/>
    <p:sldId id="493" r:id="rId29"/>
    <p:sldId id="577" r:id="rId30"/>
    <p:sldId id="495" r:id="rId31"/>
    <p:sldId id="558" r:id="rId32"/>
    <p:sldId id="561" r:id="rId33"/>
    <p:sldId id="564" r:id="rId34"/>
    <p:sldId id="567" r:id="rId35"/>
    <p:sldId id="578" r:id="rId36"/>
    <p:sldId id="579" r:id="rId37"/>
    <p:sldId id="572" r:id="rId38"/>
    <p:sldId id="562" r:id="rId39"/>
    <p:sldId id="566" r:id="rId40"/>
    <p:sldId id="534" r:id="rId41"/>
    <p:sldId id="532" r:id="rId42"/>
    <p:sldId id="533" r:id="rId43"/>
    <p:sldId id="499" r:id="rId44"/>
    <p:sldId id="569" r:id="rId45"/>
    <p:sldId id="574" r:id="rId46"/>
    <p:sldId id="514" r:id="rId47"/>
    <p:sldId id="502" r:id="rId48"/>
  </p:sldIdLst>
  <p:sldSz cx="9144000" cy="6858000" type="letter"/>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400"/>
    <a:srgbClr val="FF7F00"/>
    <a:srgbClr val="01B9DF"/>
    <a:srgbClr val="C6D300"/>
    <a:srgbClr val="DA6D00"/>
    <a:srgbClr val="0097CC"/>
    <a:srgbClr val="FF7D01"/>
    <a:srgbClr val="FF9900"/>
    <a:srgbClr val="FFFF66"/>
    <a:srgbClr val="F0F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7383F-936E-4C4E-B435-3CD839FF441F}" v="19" dt="2019-09-17T21:44:3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102"/>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n Pow Hing Cordero" userId="8b789681-c1bf-4ff2-9261-94e78c9e166f" providerId="ADAL" clId="{3A37383F-936E-4C4E-B435-3CD839FF441F}"/>
    <pc:docChg chg="undo custSel modSld">
      <pc:chgData name="Allan Pow Hing Cordero" userId="8b789681-c1bf-4ff2-9261-94e78c9e166f" providerId="ADAL" clId="{3A37383F-936E-4C4E-B435-3CD839FF441F}" dt="2019-09-17T21:45:19.483" v="517" actId="20577"/>
      <pc:docMkLst>
        <pc:docMk/>
      </pc:docMkLst>
      <pc:sldChg chg="modSp">
        <pc:chgData name="Allan Pow Hing Cordero" userId="8b789681-c1bf-4ff2-9261-94e78c9e166f" providerId="ADAL" clId="{3A37383F-936E-4C4E-B435-3CD839FF441F}" dt="2019-09-17T21:45:19.483" v="517" actId="20577"/>
        <pc:sldMkLst>
          <pc:docMk/>
          <pc:sldMk cId="3321011434" sldId="360"/>
        </pc:sldMkLst>
        <pc:spChg chg="mod">
          <ac:chgData name="Allan Pow Hing Cordero" userId="8b789681-c1bf-4ff2-9261-94e78c9e166f" providerId="ADAL" clId="{3A37383F-936E-4C4E-B435-3CD839FF441F}" dt="2019-09-17T21:45:19.483" v="517" actId="20577"/>
          <ac:spMkLst>
            <pc:docMk/>
            <pc:sldMk cId="3321011434" sldId="360"/>
            <ac:spMk id="6147" creationId="{00000000-0000-0000-0000-000000000000}"/>
          </ac:spMkLst>
        </pc:spChg>
      </pc:sldChg>
      <pc:sldChg chg="modSp">
        <pc:chgData name="Allan Pow Hing Cordero" userId="8b789681-c1bf-4ff2-9261-94e78c9e166f" providerId="ADAL" clId="{3A37383F-936E-4C4E-B435-3CD839FF441F}" dt="2019-09-17T21:29:55.565" v="1" actId="1076"/>
        <pc:sldMkLst>
          <pc:docMk/>
          <pc:sldMk cId="2573332500" sldId="495"/>
        </pc:sldMkLst>
        <pc:spChg chg="mod">
          <ac:chgData name="Allan Pow Hing Cordero" userId="8b789681-c1bf-4ff2-9261-94e78c9e166f" providerId="ADAL" clId="{3A37383F-936E-4C4E-B435-3CD839FF441F}" dt="2019-09-17T21:29:55.565" v="1" actId="1076"/>
          <ac:spMkLst>
            <pc:docMk/>
            <pc:sldMk cId="2573332500" sldId="495"/>
            <ac:spMk id="17" creationId="{109437FB-C19A-4725-8A67-246C420959CF}"/>
          </ac:spMkLst>
        </pc:spChg>
      </pc:sldChg>
      <pc:sldChg chg="modSp">
        <pc:chgData name="Allan Pow Hing Cordero" userId="8b789681-c1bf-4ff2-9261-94e78c9e166f" providerId="ADAL" clId="{3A37383F-936E-4C4E-B435-3CD839FF441F}" dt="2019-09-17T21:40:50.480" v="481" actId="20577"/>
        <pc:sldMkLst>
          <pc:docMk/>
          <pc:sldMk cId="2550259895" sldId="499"/>
        </pc:sldMkLst>
        <pc:spChg chg="mod">
          <ac:chgData name="Allan Pow Hing Cordero" userId="8b789681-c1bf-4ff2-9261-94e78c9e166f" providerId="ADAL" clId="{3A37383F-936E-4C4E-B435-3CD839FF441F}" dt="2019-09-17T21:40:50.480" v="481" actId="20577"/>
          <ac:spMkLst>
            <pc:docMk/>
            <pc:sldMk cId="2550259895" sldId="499"/>
            <ac:spMk id="3" creationId="{ED68C532-49ED-48AC-9A70-517A47212FC7}"/>
          </ac:spMkLst>
        </pc:spChg>
      </pc:sldChg>
      <pc:sldChg chg="modSp">
        <pc:chgData name="Allan Pow Hing Cordero" userId="8b789681-c1bf-4ff2-9261-94e78c9e166f" providerId="ADAL" clId="{3A37383F-936E-4C4E-B435-3CD839FF441F}" dt="2019-09-17T21:39:14.137" v="266" actId="20577"/>
        <pc:sldMkLst>
          <pc:docMk/>
          <pc:sldMk cId="0" sldId="532"/>
        </pc:sldMkLst>
        <pc:spChg chg="mod">
          <ac:chgData name="Allan Pow Hing Cordero" userId="8b789681-c1bf-4ff2-9261-94e78c9e166f" providerId="ADAL" clId="{3A37383F-936E-4C4E-B435-3CD839FF441F}" dt="2019-09-17T21:36:51.722" v="54" actId="207"/>
          <ac:spMkLst>
            <pc:docMk/>
            <pc:sldMk cId="0" sldId="532"/>
            <ac:spMk id="2" creationId="{00000000-0000-0000-0000-000000000000}"/>
          </ac:spMkLst>
        </pc:spChg>
        <pc:spChg chg="mod">
          <ac:chgData name="Allan Pow Hing Cordero" userId="8b789681-c1bf-4ff2-9261-94e78c9e166f" providerId="ADAL" clId="{3A37383F-936E-4C4E-B435-3CD839FF441F}" dt="2019-09-17T21:39:14.137" v="266" actId="20577"/>
          <ac:spMkLst>
            <pc:docMk/>
            <pc:sldMk cId="0" sldId="532"/>
            <ac:spMk id="3" creationId="{42A15A1C-8E12-4F15-8C40-FD514C9D4034}"/>
          </ac:spMkLst>
        </pc:spChg>
        <pc:spChg chg="mod">
          <ac:chgData name="Allan Pow Hing Cordero" userId="8b789681-c1bf-4ff2-9261-94e78c9e166f" providerId="ADAL" clId="{3A37383F-936E-4C4E-B435-3CD839FF441F}" dt="2019-09-17T21:36:51.722" v="54" actId="207"/>
          <ac:spMkLst>
            <pc:docMk/>
            <pc:sldMk cId="0" sldId="532"/>
            <ac:spMk id="4" creationId="{11DE4FB5-34F1-4FF0-BEC1-E619F63E7274}"/>
          </ac:spMkLst>
        </pc:spChg>
        <pc:spChg chg="mod">
          <ac:chgData name="Allan Pow Hing Cordero" userId="8b789681-c1bf-4ff2-9261-94e78c9e166f" providerId="ADAL" clId="{3A37383F-936E-4C4E-B435-3CD839FF441F}" dt="2019-09-17T21:37:10.128" v="64" actId="20577"/>
          <ac:spMkLst>
            <pc:docMk/>
            <pc:sldMk cId="0" sldId="532"/>
            <ac:spMk id="6" creationId="{AE989AB6-17BF-4EDF-945C-617F0CA8F7B6}"/>
          </ac:spMkLst>
        </pc:spChg>
        <pc:spChg chg="mod">
          <ac:chgData name="Allan Pow Hing Cordero" userId="8b789681-c1bf-4ff2-9261-94e78c9e166f" providerId="ADAL" clId="{3A37383F-936E-4C4E-B435-3CD839FF441F}" dt="2019-09-17T21:37:21.591" v="71" actId="20577"/>
          <ac:spMkLst>
            <pc:docMk/>
            <pc:sldMk cId="0" sldId="532"/>
            <ac:spMk id="7" creationId="{7EE1C815-167A-4CB8-916B-5B8824752BF5}"/>
          </ac:spMkLst>
        </pc:spChg>
        <pc:spChg chg="mod">
          <ac:chgData name="Allan Pow Hing Cordero" userId="8b789681-c1bf-4ff2-9261-94e78c9e166f" providerId="ADAL" clId="{3A37383F-936E-4C4E-B435-3CD839FF441F}" dt="2019-09-17T21:38:30.354" v="186" actId="14100"/>
          <ac:spMkLst>
            <pc:docMk/>
            <pc:sldMk cId="0" sldId="532"/>
            <ac:spMk id="8" creationId="{749932E6-C8CB-4B54-AE27-7644CB5CF558}"/>
          </ac:spMkLst>
        </pc:spChg>
        <pc:spChg chg="mod">
          <ac:chgData name="Allan Pow Hing Cordero" userId="8b789681-c1bf-4ff2-9261-94e78c9e166f" providerId="ADAL" clId="{3A37383F-936E-4C4E-B435-3CD839FF441F}" dt="2019-09-17T21:38:55.362" v="250" actId="6549"/>
          <ac:spMkLst>
            <pc:docMk/>
            <pc:sldMk cId="0" sldId="532"/>
            <ac:spMk id="9" creationId="{653577AD-D370-4886-BB4D-0BB23312E9F6}"/>
          </ac:spMkLst>
        </pc:spChg>
        <pc:spChg chg="mod">
          <ac:chgData name="Allan Pow Hing Cordero" userId="8b789681-c1bf-4ff2-9261-94e78c9e166f" providerId="ADAL" clId="{3A37383F-936E-4C4E-B435-3CD839FF441F}" dt="2019-09-17T21:36:51.722" v="54" actId="207"/>
          <ac:spMkLst>
            <pc:docMk/>
            <pc:sldMk cId="0" sldId="532"/>
            <ac:spMk id="10" creationId="{7E1EF5A6-9629-4298-A385-EB88EE2C978B}"/>
          </ac:spMkLst>
        </pc:spChg>
        <pc:spChg chg="mod">
          <ac:chgData name="Allan Pow Hing Cordero" userId="8b789681-c1bf-4ff2-9261-94e78c9e166f" providerId="ADAL" clId="{3A37383F-936E-4C4E-B435-3CD839FF441F}" dt="2019-09-17T21:36:51.722" v="54" actId="207"/>
          <ac:spMkLst>
            <pc:docMk/>
            <pc:sldMk cId="0" sldId="532"/>
            <ac:spMk id="12" creationId="{EF45B50B-BF5E-4278-BB2B-4A44C123F1C3}"/>
          </ac:spMkLst>
        </pc:spChg>
        <pc:spChg chg="mod">
          <ac:chgData name="Allan Pow Hing Cordero" userId="8b789681-c1bf-4ff2-9261-94e78c9e166f" providerId="ADAL" clId="{3A37383F-936E-4C4E-B435-3CD839FF441F}" dt="2019-09-17T21:36:51.722" v="54" actId="207"/>
          <ac:spMkLst>
            <pc:docMk/>
            <pc:sldMk cId="0" sldId="532"/>
            <ac:spMk id="13" creationId="{6D25EF9A-F213-40F3-9D43-F96082B0E396}"/>
          </ac:spMkLst>
        </pc:spChg>
        <pc:spChg chg="mod">
          <ac:chgData name="Allan Pow Hing Cordero" userId="8b789681-c1bf-4ff2-9261-94e78c9e166f" providerId="ADAL" clId="{3A37383F-936E-4C4E-B435-3CD839FF441F}" dt="2019-09-17T21:36:51.722" v="54" actId="207"/>
          <ac:spMkLst>
            <pc:docMk/>
            <pc:sldMk cId="0" sldId="532"/>
            <ac:spMk id="14" creationId="{FDBF4F95-6985-4D14-BF5B-379CF1EB5172}"/>
          </ac:spMkLst>
        </pc:spChg>
        <pc:spChg chg="mod">
          <ac:chgData name="Allan Pow Hing Cordero" userId="8b789681-c1bf-4ff2-9261-94e78c9e166f" providerId="ADAL" clId="{3A37383F-936E-4C4E-B435-3CD839FF441F}" dt="2019-09-17T21:36:51.722" v="54" actId="207"/>
          <ac:spMkLst>
            <pc:docMk/>
            <pc:sldMk cId="0" sldId="532"/>
            <ac:spMk id="15" creationId="{79D519CA-990A-4478-BCA0-7537D44BC219}"/>
          </ac:spMkLst>
        </pc:spChg>
        <pc:spChg chg="mod">
          <ac:chgData name="Allan Pow Hing Cordero" userId="8b789681-c1bf-4ff2-9261-94e78c9e166f" providerId="ADAL" clId="{3A37383F-936E-4C4E-B435-3CD839FF441F}" dt="2019-09-17T21:36:51.722" v="54" actId="207"/>
          <ac:spMkLst>
            <pc:docMk/>
            <pc:sldMk cId="0" sldId="532"/>
            <ac:spMk id="16" creationId="{9B4764C3-B40B-4C91-9281-CFB94C7522A6}"/>
          </ac:spMkLst>
        </pc:spChg>
        <pc:spChg chg="mod">
          <ac:chgData name="Allan Pow Hing Cordero" userId="8b789681-c1bf-4ff2-9261-94e78c9e166f" providerId="ADAL" clId="{3A37383F-936E-4C4E-B435-3CD839FF441F}" dt="2019-09-17T21:36:51.722" v="54" actId="207"/>
          <ac:spMkLst>
            <pc:docMk/>
            <pc:sldMk cId="0" sldId="532"/>
            <ac:spMk id="17" creationId="{8BFC880A-1756-4900-838C-D4BF1292BA50}"/>
          </ac:spMkLst>
        </pc:spChg>
        <pc:spChg chg="mod">
          <ac:chgData name="Allan Pow Hing Cordero" userId="8b789681-c1bf-4ff2-9261-94e78c9e166f" providerId="ADAL" clId="{3A37383F-936E-4C4E-B435-3CD839FF441F}" dt="2019-09-17T21:36:51.722" v="54" actId="207"/>
          <ac:spMkLst>
            <pc:docMk/>
            <pc:sldMk cId="0" sldId="532"/>
            <ac:spMk id="22" creationId="{D9F890EB-C33E-4404-8C84-C665C80DFD2F}"/>
          </ac:spMkLst>
        </pc:spChg>
        <pc:spChg chg="mod">
          <ac:chgData name="Allan Pow Hing Cordero" userId="8b789681-c1bf-4ff2-9261-94e78c9e166f" providerId="ADAL" clId="{3A37383F-936E-4C4E-B435-3CD839FF441F}" dt="2019-09-17T21:36:51.722" v="54" actId="207"/>
          <ac:spMkLst>
            <pc:docMk/>
            <pc:sldMk cId="0" sldId="532"/>
            <ac:spMk id="23" creationId="{226E1DB4-165E-428E-AA24-197C4899B0EF}"/>
          </ac:spMkLst>
        </pc:spChg>
        <pc:spChg chg="mod">
          <ac:chgData name="Allan Pow Hing Cordero" userId="8b789681-c1bf-4ff2-9261-94e78c9e166f" providerId="ADAL" clId="{3A37383F-936E-4C4E-B435-3CD839FF441F}" dt="2019-09-17T21:36:51.722" v="54" actId="207"/>
          <ac:spMkLst>
            <pc:docMk/>
            <pc:sldMk cId="0" sldId="532"/>
            <ac:spMk id="40" creationId="{591791A2-221C-4AB8-835E-F36C5FECE5A1}"/>
          </ac:spMkLst>
        </pc:spChg>
        <pc:spChg chg="mod">
          <ac:chgData name="Allan Pow Hing Cordero" userId="8b789681-c1bf-4ff2-9261-94e78c9e166f" providerId="ADAL" clId="{3A37383F-936E-4C4E-B435-3CD839FF441F}" dt="2019-09-17T21:36:51.722" v="54" actId="207"/>
          <ac:spMkLst>
            <pc:docMk/>
            <pc:sldMk cId="0" sldId="532"/>
            <ac:spMk id="41" creationId="{22E6CFD9-6B6B-4869-BC69-CE844FB076FF}"/>
          </ac:spMkLst>
        </pc:spChg>
        <pc:spChg chg="mod">
          <ac:chgData name="Allan Pow Hing Cordero" userId="8b789681-c1bf-4ff2-9261-94e78c9e166f" providerId="ADAL" clId="{3A37383F-936E-4C4E-B435-3CD839FF441F}" dt="2019-09-17T21:36:51.722" v="54" actId="207"/>
          <ac:spMkLst>
            <pc:docMk/>
            <pc:sldMk cId="0" sldId="532"/>
            <ac:spMk id="42" creationId="{DD121C38-E972-446A-895A-07A8E7AD8FE0}"/>
          </ac:spMkLst>
        </pc:spChg>
        <pc:spChg chg="mod">
          <ac:chgData name="Allan Pow Hing Cordero" userId="8b789681-c1bf-4ff2-9261-94e78c9e166f" providerId="ADAL" clId="{3A37383F-936E-4C4E-B435-3CD839FF441F}" dt="2019-09-17T21:36:51.722" v="54" actId="207"/>
          <ac:spMkLst>
            <pc:docMk/>
            <pc:sldMk cId="0" sldId="532"/>
            <ac:spMk id="43" creationId="{4A13EBCD-3B30-4F19-802F-4B2217B255FC}"/>
          </ac:spMkLst>
        </pc:spChg>
        <pc:spChg chg="mod">
          <ac:chgData name="Allan Pow Hing Cordero" userId="8b789681-c1bf-4ff2-9261-94e78c9e166f" providerId="ADAL" clId="{3A37383F-936E-4C4E-B435-3CD839FF441F}" dt="2019-09-17T21:36:51.722" v="54" actId="207"/>
          <ac:spMkLst>
            <pc:docMk/>
            <pc:sldMk cId="0" sldId="532"/>
            <ac:spMk id="44" creationId="{6187B183-7AD8-4733-96C2-B2DE6BCAB556}"/>
          </ac:spMkLst>
        </pc:spChg>
        <pc:grpChg chg="mod">
          <ac:chgData name="Allan Pow Hing Cordero" userId="8b789681-c1bf-4ff2-9261-94e78c9e166f" providerId="ADAL" clId="{3A37383F-936E-4C4E-B435-3CD839FF441F}" dt="2019-09-17T21:36:51.722" v="54" actId="207"/>
          <ac:grpSpMkLst>
            <pc:docMk/>
            <pc:sldMk cId="0" sldId="532"/>
            <ac:grpSpMk id="18" creationId="{402EB490-0C3F-4F2B-95BB-646CB1069E80}"/>
          </ac:grpSpMkLst>
        </pc:grpChg>
        <pc:grpChg chg="mod">
          <ac:chgData name="Allan Pow Hing Cordero" userId="8b789681-c1bf-4ff2-9261-94e78c9e166f" providerId="ADAL" clId="{3A37383F-936E-4C4E-B435-3CD839FF441F}" dt="2019-09-17T21:36:51.722" v="54" actId="207"/>
          <ac:grpSpMkLst>
            <pc:docMk/>
            <pc:sldMk cId="0" sldId="532"/>
            <ac:grpSpMk id="24" creationId="{B1030F02-3464-4D9C-9B65-88A349DA3FB7}"/>
          </ac:grpSpMkLst>
        </pc:grpChg>
      </pc:sldChg>
      <pc:sldChg chg="modSp">
        <pc:chgData name="Allan Pow Hing Cordero" userId="8b789681-c1bf-4ff2-9261-94e78c9e166f" providerId="ADAL" clId="{3A37383F-936E-4C4E-B435-3CD839FF441F}" dt="2019-09-17T21:39:43.328" v="268" actId="20577"/>
        <pc:sldMkLst>
          <pc:docMk/>
          <pc:sldMk cId="0" sldId="533"/>
        </pc:sldMkLst>
        <pc:spChg chg="mod">
          <ac:chgData name="Allan Pow Hing Cordero" userId="8b789681-c1bf-4ff2-9261-94e78c9e166f" providerId="ADAL" clId="{3A37383F-936E-4C4E-B435-3CD839FF441F}" dt="2019-09-17T21:39:43.328" v="268" actId="20577"/>
          <ac:spMkLst>
            <pc:docMk/>
            <pc:sldMk cId="0" sldId="533"/>
            <ac:spMk id="6" creationId="{00000000-0000-0000-0000-000000000000}"/>
          </ac:spMkLst>
        </pc:spChg>
      </pc:sldChg>
      <pc:sldChg chg="modSp">
        <pc:chgData name="Allan Pow Hing Cordero" userId="8b789681-c1bf-4ff2-9261-94e78c9e166f" providerId="ADAL" clId="{3A37383F-936E-4C4E-B435-3CD839FF441F}" dt="2019-09-17T21:30:44.125" v="5" actId="403"/>
        <pc:sldMkLst>
          <pc:docMk/>
          <pc:sldMk cId="2588432532" sldId="558"/>
        </pc:sldMkLst>
        <pc:spChg chg="mod">
          <ac:chgData name="Allan Pow Hing Cordero" userId="8b789681-c1bf-4ff2-9261-94e78c9e166f" providerId="ADAL" clId="{3A37383F-936E-4C4E-B435-3CD839FF441F}" dt="2019-09-17T21:30:44.125" v="5" actId="403"/>
          <ac:spMkLst>
            <pc:docMk/>
            <pc:sldMk cId="2588432532" sldId="558"/>
            <ac:spMk id="7" creationId="{9A326EFF-DF5F-4615-894B-5A3BF5D399EF}"/>
          </ac:spMkLst>
        </pc:spChg>
      </pc:sldChg>
      <pc:sldChg chg="modSp">
        <pc:chgData name="Allan Pow Hing Cordero" userId="8b789681-c1bf-4ff2-9261-94e78c9e166f" providerId="ADAL" clId="{3A37383F-936E-4C4E-B435-3CD839FF441F}" dt="2019-09-17T21:31:54.287" v="32" actId="6549"/>
        <pc:sldMkLst>
          <pc:docMk/>
          <pc:sldMk cId="3863699875" sldId="561"/>
        </pc:sldMkLst>
        <pc:spChg chg="mod">
          <ac:chgData name="Allan Pow Hing Cordero" userId="8b789681-c1bf-4ff2-9261-94e78c9e166f" providerId="ADAL" clId="{3A37383F-936E-4C4E-B435-3CD839FF441F}" dt="2019-09-17T21:31:54.287" v="32" actId="6549"/>
          <ac:spMkLst>
            <pc:docMk/>
            <pc:sldMk cId="3863699875" sldId="561"/>
            <ac:spMk id="2" creationId="{08B7B210-F339-4FB7-9776-3338095EF740}"/>
          </ac:spMkLst>
        </pc:spChg>
        <pc:spChg chg="mod">
          <ac:chgData name="Allan Pow Hing Cordero" userId="8b789681-c1bf-4ff2-9261-94e78c9e166f" providerId="ADAL" clId="{3A37383F-936E-4C4E-B435-3CD839FF441F}" dt="2019-09-17T21:31:37.282" v="11" actId="14100"/>
          <ac:spMkLst>
            <pc:docMk/>
            <pc:sldMk cId="3863699875" sldId="561"/>
            <ac:spMk id="17" creationId="{0FD0E745-BB79-46CA-BA10-4A3B9A865EEB}"/>
          </ac:spMkLst>
        </pc:spChg>
        <pc:spChg chg="mod">
          <ac:chgData name="Allan Pow Hing Cordero" userId="8b789681-c1bf-4ff2-9261-94e78c9e166f" providerId="ADAL" clId="{3A37383F-936E-4C4E-B435-3CD839FF441F}" dt="2019-09-17T21:31:39.507" v="12" actId="14100"/>
          <ac:spMkLst>
            <pc:docMk/>
            <pc:sldMk cId="3863699875" sldId="561"/>
            <ac:spMk id="19" creationId="{FD417FAD-5445-426B-8B42-55D7CCA78065}"/>
          </ac:spMkLst>
        </pc:spChg>
        <pc:spChg chg="mod">
          <ac:chgData name="Allan Pow Hing Cordero" userId="8b789681-c1bf-4ff2-9261-94e78c9e166f" providerId="ADAL" clId="{3A37383F-936E-4C4E-B435-3CD839FF441F}" dt="2019-09-17T21:31:24.585" v="8" actId="403"/>
          <ac:spMkLst>
            <pc:docMk/>
            <pc:sldMk cId="3863699875" sldId="561"/>
            <ac:spMk id="21" creationId="{47ADCD9C-01AE-41CD-BCE2-FBF38B578EFA}"/>
          </ac:spMkLst>
        </pc:spChg>
        <pc:grpChg chg="mod">
          <ac:chgData name="Allan Pow Hing Cordero" userId="8b789681-c1bf-4ff2-9261-94e78c9e166f" providerId="ADAL" clId="{3A37383F-936E-4C4E-B435-3CD839FF441F}" dt="2019-09-17T21:31:23.909" v="7" actId="207"/>
          <ac:grpSpMkLst>
            <pc:docMk/>
            <pc:sldMk cId="3863699875" sldId="561"/>
            <ac:grpSpMk id="23" creationId="{C15145C8-792D-443D-A468-01DAABCBB5C3}"/>
          </ac:grpSpMkLst>
        </pc:grpChg>
        <pc:picChg chg="mod">
          <ac:chgData name="Allan Pow Hing Cordero" userId="8b789681-c1bf-4ff2-9261-94e78c9e166f" providerId="ADAL" clId="{3A37383F-936E-4C4E-B435-3CD839FF441F}" dt="2019-09-17T21:31:34.413" v="10" actId="1076"/>
          <ac:picMkLst>
            <pc:docMk/>
            <pc:sldMk cId="3863699875" sldId="561"/>
            <ac:picMk id="5" creationId="{6176AB0A-C6E2-4412-9918-2889C1D05C76}"/>
          </ac:picMkLst>
        </pc:picChg>
        <pc:cxnChg chg="mod">
          <ac:chgData name="Allan Pow Hing Cordero" userId="8b789681-c1bf-4ff2-9261-94e78c9e166f" providerId="ADAL" clId="{3A37383F-936E-4C4E-B435-3CD839FF441F}" dt="2019-09-17T21:31:31.061" v="9" actId="1076"/>
          <ac:cxnSpMkLst>
            <pc:docMk/>
            <pc:sldMk cId="3863699875" sldId="561"/>
            <ac:cxnSpMk id="7" creationId="{EFF44E21-7C82-4551-B2FF-1903ABD5BDBD}"/>
          </ac:cxnSpMkLst>
        </pc:cxnChg>
      </pc:sldChg>
      <pc:sldChg chg="modSp">
        <pc:chgData name="Allan Pow Hing Cordero" userId="8b789681-c1bf-4ff2-9261-94e78c9e166f" providerId="ADAL" clId="{3A37383F-936E-4C4E-B435-3CD839FF441F}" dt="2019-09-17T21:36:00.496" v="53" actId="20577"/>
        <pc:sldMkLst>
          <pc:docMk/>
          <pc:sldMk cId="3024397454" sldId="562"/>
        </pc:sldMkLst>
        <pc:graphicFrameChg chg="mod">
          <ac:chgData name="Allan Pow Hing Cordero" userId="8b789681-c1bf-4ff2-9261-94e78c9e166f" providerId="ADAL" clId="{3A37383F-936E-4C4E-B435-3CD839FF441F}" dt="2019-09-17T21:36:00.496" v="53" actId="20577"/>
          <ac:graphicFrameMkLst>
            <pc:docMk/>
            <pc:sldMk cId="3024397454" sldId="562"/>
            <ac:graphicFrameMk id="2" creationId="{49A58C81-76A6-46D8-967D-DE1154912D61}"/>
          </ac:graphicFrameMkLst>
        </pc:graphicFrameChg>
      </pc:sldChg>
      <pc:sldChg chg="addSp delSp modSp">
        <pc:chgData name="Allan Pow Hing Cordero" userId="8b789681-c1bf-4ff2-9261-94e78c9e166f" providerId="ADAL" clId="{3A37383F-936E-4C4E-B435-3CD839FF441F}" dt="2019-09-17T21:44:33.893" v="490"/>
        <pc:sldMkLst>
          <pc:docMk/>
          <pc:sldMk cId="2408470627" sldId="574"/>
        </pc:sldMkLst>
        <pc:graphicFrameChg chg="add del mod">
          <ac:chgData name="Allan Pow Hing Cordero" userId="8b789681-c1bf-4ff2-9261-94e78c9e166f" providerId="ADAL" clId="{3A37383F-936E-4C4E-B435-3CD839FF441F}" dt="2019-09-17T21:43:53.270" v="486" actId="478"/>
          <ac:graphicFrameMkLst>
            <pc:docMk/>
            <pc:sldMk cId="2408470627" sldId="574"/>
            <ac:graphicFrameMk id="3" creationId="{BB803FC2-548F-4D0A-A729-0CB5DB86139F}"/>
          </ac:graphicFrameMkLst>
        </pc:graphicFrameChg>
        <pc:graphicFrameChg chg="del mod">
          <ac:chgData name="Allan Pow Hing Cordero" userId="8b789681-c1bf-4ff2-9261-94e78c9e166f" providerId="ADAL" clId="{3A37383F-936E-4C4E-B435-3CD839FF441F}" dt="2019-09-17T21:42:14.168" v="483" actId="478"/>
          <ac:graphicFrameMkLst>
            <pc:docMk/>
            <pc:sldMk cId="2408470627" sldId="574"/>
            <ac:graphicFrameMk id="4" creationId="{56A940DE-82EB-4B7F-AB63-0298AE78A791}"/>
          </ac:graphicFrameMkLst>
        </pc:graphicFrameChg>
        <pc:graphicFrameChg chg="add mod">
          <ac:chgData name="Allan Pow Hing Cordero" userId="8b789681-c1bf-4ff2-9261-94e78c9e166f" providerId="ADAL" clId="{3A37383F-936E-4C4E-B435-3CD839FF441F}" dt="2019-09-17T21:44:33.893" v="490"/>
          <ac:graphicFrameMkLst>
            <pc:docMk/>
            <pc:sldMk cId="2408470627" sldId="574"/>
            <ac:graphicFrameMk id="5" creationId="{EB8CABF2-3466-446B-BA87-A7BABD852DD4}"/>
          </ac:graphicFrameMkLst>
        </pc:graphicFrameChg>
      </pc:sldChg>
      <pc:sldChg chg="modSp">
        <pc:chgData name="Allan Pow Hing Cordero" userId="8b789681-c1bf-4ff2-9261-94e78c9e166f" providerId="ADAL" clId="{3A37383F-936E-4C4E-B435-3CD839FF441F}" dt="2019-09-17T21:34:35.088" v="47" actId="207"/>
        <pc:sldMkLst>
          <pc:docMk/>
          <pc:sldMk cId="4190664628" sldId="578"/>
        </pc:sldMkLst>
        <pc:spChg chg="mod">
          <ac:chgData name="Allan Pow Hing Cordero" userId="8b789681-c1bf-4ff2-9261-94e78c9e166f" providerId="ADAL" clId="{3A37383F-936E-4C4E-B435-3CD839FF441F}" dt="2019-09-17T21:33:41.205" v="43" actId="403"/>
          <ac:spMkLst>
            <pc:docMk/>
            <pc:sldMk cId="4190664628" sldId="578"/>
            <ac:spMk id="3" creationId="{77934522-733D-4963-8390-846E4A6019CA}"/>
          </ac:spMkLst>
        </pc:spChg>
        <pc:spChg chg="mod">
          <ac:chgData name="Allan Pow Hing Cordero" userId="8b789681-c1bf-4ff2-9261-94e78c9e166f" providerId="ADAL" clId="{3A37383F-936E-4C4E-B435-3CD839FF441F}" dt="2019-09-17T21:34:35.088" v="47" actId="207"/>
          <ac:spMkLst>
            <pc:docMk/>
            <pc:sldMk cId="4190664628" sldId="578"/>
            <ac:spMk id="6" creationId="{F306D0C9-4F07-4B65-B6E5-9E2790F2AC26}"/>
          </ac:spMkLst>
        </pc:spChg>
        <pc:spChg chg="mod">
          <ac:chgData name="Allan Pow Hing Cordero" userId="8b789681-c1bf-4ff2-9261-94e78c9e166f" providerId="ADAL" clId="{3A37383F-936E-4C4E-B435-3CD839FF441F}" dt="2019-09-17T21:34:35.088" v="47" actId="207"/>
          <ac:spMkLst>
            <pc:docMk/>
            <pc:sldMk cId="4190664628" sldId="578"/>
            <ac:spMk id="7" creationId="{047ACEB7-7666-4FA0-B762-5F33C11B9682}"/>
          </ac:spMkLst>
        </pc:spChg>
        <pc:spChg chg="mod">
          <ac:chgData name="Allan Pow Hing Cordero" userId="8b789681-c1bf-4ff2-9261-94e78c9e166f" providerId="ADAL" clId="{3A37383F-936E-4C4E-B435-3CD839FF441F}" dt="2019-09-17T21:34:35.088" v="47" actId="207"/>
          <ac:spMkLst>
            <pc:docMk/>
            <pc:sldMk cId="4190664628" sldId="578"/>
            <ac:spMk id="10" creationId="{26CD5FDE-137A-44AA-83FC-96FA686A07AB}"/>
          </ac:spMkLst>
        </pc:spChg>
        <pc:spChg chg="mod">
          <ac:chgData name="Allan Pow Hing Cordero" userId="8b789681-c1bf-4ff2-9261-94e78c9e166f" providerId="ADAL" clId="{3A37383F-936E-4C4E-B435-3CD839FF441F}" dt="2019-09-17T21:34:28.688" v="46" actId="1076"/>
          <ac:spMkLst>
            <pc:docMk/>
            <pc:sldMk cId="4190664628" sldId="578"/>
            <ac:spMk id="11" creationId="{2195D2FB-47A3-4828-A3AF-17613538A426}"/>
          </ac:spMkLst>
        </pc:spChg>
        <pc:picChg chg="mod">
          <ac:chgData name="Allan Pow Hing Cordero" userId="8b789681-c1bf-4ff2-9261-94e78c9e166f" providerId="ADAL" clId="{3A37383F-936E-4C4E-B435-3CD839FF441F}" dt="2019-09-17T21:34:35.088" v="47" actId="207"/>
          <ac:picMkLst>
            <pc:docMk/>
            <pc:sldMk cId="4190664628" sldId="578"/>
            <ac:picMk id="9" creationId="{2A6D2768-680D-4F4E-8C31-A0C798DCF24C}"/>
          </ac:picMkLst>
        </pc:picChg>
      </pc:sldChg>
      <pc:sldChg chg="modSp">
        <pc:chgData name="Allan Pow Hing Cordero" userId="8b789681-c1bf-4ff2-9261-94e78c9e166f" providerId="ADAL" clId="{3A37383F-936E-4C4E-B435-3CD839FF441F}" dt="2019-09-17T21:34:23.314" v="44" actId="207"/>
        <pc:sldMkLst>
          <pc:docMk/>
          <pc:sldMk cId="3699681600" sldId="579"/>
        </pc:sldMkLst>
        <pc:spChg chg="mod">
          <ac:chgData name="Allan Pow Hing Cordero" userId="8b789681-c1bf-4ff2-9261-94e78c9e166f" providerId="ADAL" clId="{3A37383F-936E-4C4E-B435-3CD839FF441F}" dt="2019-09-17T21:34:23.314" v="44" actId="207"/>
          <ac:spMkLst>
            <pc:docMk/>
            <pc:sldMk cId="3699681600" sldId="579"/>
            <ac:spMk id="6" creationId="{F306D0C9-4F07-4B65-B6E5-9E2790F2AC26}"/>
          </ac:spMkLst>
        </pc:spChg>
        <pc:spChg chg="mod">
          <ac:chgData name="Allan Pow Hing Cordero" userId="8b789681-c1bf-4ff2-9261-94e78c9e166f" providerId="ADAL" clId="{3A37383F-936E-4C4E-B435-3CD839FF441F}" dt="2019-09-17T21:34:23.314" v="44" actId="207"/>
          <ac:spMkLst>
            <pc:docMk/>
            <pc:sldMk cId="3699681600" sldId="579"/>
            <ac:spMk id="7" creationId="{047ACEB7-7666-4FA0-B762-5F33C11B9682}"/>
          </ac:spMkLst>
        </pc:spChg>
        <pc:spChg chg="mod">
          <ac:chgData name="Allan Pow Hing Cordero" userId="8b789681-c1bf-4ff2-9261-94e78c9e166f" providerId="ADAL" clId="{3A37383F-936E-4C4E-B435-3CD839FF441F}" dt="2019-09-17T21:34:23.314" v="44" actId="207"/>
          <ac:spMkLst>
            <pc:docMk/>
            <pc:sldMk cId="3699681600" sldId="579"/>
            <ac:spMk id="8" creationId="{CD2AB486-AE91-4C85-90F5-4AB4D54AE61B}"/>
          </ac:spMkLst>
        </pc:spChg>
        <pc:spChg chg="mod">
          <ac:chgData name="Allan Pow Hing Cordero" userId="8b789681-c1bf-4ff2-9261-94e78c9e166f" providerId="ADAL" clId="{3A37383F-936E-4C4E-B435-3CD839FF441F}" dt="2019-09-17T21:34:23.314" v="44" actId="207"/>
          <ac:spMkLst>
            <pc:docMk/>
            <pc:sldMk cId="3699681600" sldId="579"/>
            <ac:spMk id="10" creationId="{26CD5FDE-137A-44AA-83FC-96FA686A07AB}"/>
          </ac:spMkLst>
        </pc:spChg>
        <pc:spChg chg="mod">
          <ac:chgData name="Allan Pow Hing Cordero" userId="8b789681-c1bf-4ff2-9261-94e78c9e166f" providerId="ADAL" clId="{3A37383F-936E-4C4E-B435-3CD839FF441F}" dt="2019-09-17T21:34:23.314" v="44" actId="207"/>
          <ac:spMkLst>
            <pc:docMk/>
            <pc:sldMk cId="3699681600" sldId="579"/>
            <ac:spMk id="12" creationId="{0B0A30BD-F8AE-4CCE-9EFC-19C2346C91F9}"/>
          </ac:spMkLst>
        </pc:spChg>
        <pc:spChg chg="mod">
          <ac:chgData name="Allan Pow Hing Cordero" userId="8b789681-c1bf-4ff2-9261-94e78c9e166f" providerId="ADAL" clId="{3A37383F-936E-4C4E-B435-3CD839FF441F}" dt="2019-09-17T21:34:23.314" v="44" actId="207"/>
          <ac:spMkLst>
            <pc:docMk/>
            <pc:sldMk cId="3699681600" sldId="579"/>
            <ac:spMk id="13" creationId="{E5D800A6-E698-4FC9-A8CF-8E25FEC5B4AB}"/>
          </ac:spMkLst>
        </pc:spChg>
        <pc:picChg chg="mod">
          <ac:chgData name="Allan Pow Hing Cordero" userId="8b789681-c1bf-4ff2-9261-94e78c9e166f" providerId="ADAL" clId="{3A37383F-936E-4C4E-B435-3CD839FF441F}" dt="2019-09-17T21:34:23.314" v="44" actId="207"/>
          <ac:picMkLst>
            <pc:docMk/>
            <pc:sldMk cId="3699681600" sldId="579"/>
            <ac:picMk id="4" creationId="{D27E5EAE-A882-4AE1-9115-E57E94E6C983}"/>
          </ac:picMkLst>
        </pc:picChg>
        <pc:picChg chg="mod">
          <ac:chgData name="Allan Pow Hing Cordero" userId="8b789681-c1bf-4ff2-9261-94e78c9e166f" providerId="ADAL" clId="{3A37383F-936E-4C4E-B435-3CD839FF441F}" dt="2019-09-17T21:34:23.314" v="44" actId="207"/>
          <ac:picMkLst>
            <pc:docMk/>
            <pc:sldMk cId="3699681600" sldId="579"/>
            <ac:picMk id="15" creationId="{734C93CE-ED4D-4778-A09E-10C6B36487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F9131-F157-426A-AF1B-E8938450DE90}" type="doc">
      <dgm:prSet loTypeId="urn:microsoft.com/office/officeart/2005/8/layout/process5" loCatId="process" qsTypeId="urn:microsoft.com/office/officeart/2005/8/quickstyle/3d1" qsCatId="3D" csTypeId="urn:microsoft.com/office/officeart/2005/8/colors/colorful1#3" csCatId="colorful" phldr="1"/>
      <dgm:spPr/>
      <dgm:t>
        <a:bodyPr/>
        <a:lstStyle/>
        <a:p>
          <a:endParaRPr lang="es-CR"/>
        </a:p>
      </dgm:t>
    </dgm:pt>
    <dgm:pt modelId="{72779FC3-7D8A-45AF-A626-062850113016}">
      <dgm:prSet phldrT="[Texto]" custT="1"/>
      <dgm:spPr>
        <a:solidFill>
          <a:srgbClr val="01B9DF"/>
        </a:solidFill>
        <a:ln>
          <a:noFill/>
        </a:ln>
        <a:effectLst/>
        <a:scene3d>
          <a:camera prst="orthographicFront"/>
          <a:lightRig rig="flat" dir="t"/>
        </a:scene3d>
        <a:sp3d prstMaterial="plastic">
          <a:bevelB w="88900" h="31750" prst="angle"/>
        </a:sp3d>
      </dgm:spPr>
      <dgm:t>
        <a:bodyPr/>
        <a:lstStyle/>
        <a:p>
          <a:r>
            <a:rPr lang="es-CR" sz="1400" b="1" dirty="0">
              <a:solidFill>
                <a:schemeClr val="tx1"/>
              </a:solidFill>
              <a:latin typeface="Segoe UI Semilight" panose="020B0402040204020203" pitchFamily="34" charset="0"/>
              <a:cs typeface="Segoe UI Semilight" panose="020B0402040204020203" pitchFamily="34" charset="0"/>
            </a:rPr>
            <a:t>TEMAS ESTRATEGICOS</a:t>
          </a:r>
          <a:endParaRPr lang="es-CR" sz="2000" b="1" dirty="0">
            <a:solidFill>
              <a:schemeClr val="tx1"/>
            </a:solidFill>
            <a:latin typeface="Segoe UI Semilight" panose="020B0402040204020203" pitchFamily="34" charset="0"/>
            <a:cs typeface="Segoe UI Semilight" panose="020B0402040204020203" pitchFamily="34" charset="0"/>
          </a:endParaRPr>
        </a:p>
      </dgm:t>
    </dgm:pt>
    <dgm:pt modelId="{E2FC37DA-EA5B-4607-86B5-1C9030A7721B}" type="parTrans" cxnId="{F04F52AE-B591-4B84-BAB4-2494B406F12A}">
      <dgm:prSet/>
      <dgm:spPr/>
      <dgm:t>
        <a:bodyPr/>
        <a:lstStyle/>
        <a:p>
          <a:endParaRPr lang="es-CR" sz="3600" b="1">
            <a:solidFill>
              <a:schemeClr val="tx1"/>
            </a:solidFill>
          </a:endParaRPr>
        </a:p>
      </dgm:t>
    </dgm:pt>
    <dgm:pt modelId="{D57B8A5E-6662-42CA-B8F1-6A51FA733E61}" type="sibTrans" cxnId="{F04F52AE-B591-4B84-BAB4-2494B406F12A}">
      <dgm:prSet custT="1"/>
      <dgm:spPr>
        <a:noFill/>
      </dgm:spPr>
      <dgm:t>
        <a:bodyPr/>
        <a:lstStyle/>
        <a:p>
          <a:endParaRPr lang="es-CR" sz="3600" b="1">
            <a:solidFill>
              <a:schemeClr val="tx1"/>
            </a:solidFill>
          </a:endParaRPr>
        </a:p>
      </dgm:t>
    </dgm:pt>
    <dgm:pt modelId="{C43FEEB3-105F-498A-AAC2-AD67D4DC4DBF}">
      <dgm:prSet phldrT="[Texto]" custT="1"/>
      <dgm:spPr>
        <a:solidFill>
          <a:srgbClr val="0097CC"/>
        </a:solidFill>
        <a:ln>
          <a:noFill/>
        </a:ln>
        <a:effectLst/>
        <a:scene3d>
          <a:camera prst="orthographicFront"/>
          <a:lightRig rig="flat" dir="t"/>
        </a:scene3d>
        <a:sp3d prstMaterial="plastic">
          <a:bevelB w="88900" h="31750" prst="angle"/>
        </a:sp3d>
      </dgm:spPr>
      <dgm:t>
        <a:bodyPr/>
        <a:lstStyle/>
        <a:p>
          <a:r>
            <a:rPr lang="es-CR" sz="1400" b="1" dirty="0">
              <a:solidFill>
                <a:schemeClr val="tx1"/>
              </a:solidFill>
              <a:latin typeface="Segoe UI Semilight" panose="020B0402040204020203" pitchFamily="34" charset="0"/>
              <a:cs typeface="Segoe UI Semilight" panose="020B0402040204020203" pitchFamily="34" charset="0"/>
            </a:rPr>
            <a:t>OBJETIVOS ESTRATÉGICOS</a:t>
          </a:r>
        </a:p>
      </dgm:t>
    </dgm:pt>
    <dgm:pt modelId="{0CF3EE13-7064-4400-AE5B-2F0F78ADE1AF}" type="parTrans" cxnId="{7D3DF99B-766A-4A6D-A4CF-3976DABBA9D3}">
      <dgm:prSet custT="1"/>
      <dgm:spPr/>
      <dgm:t>
        <a:bodyPr/>
        <a:lstStyle/>
        <a:p>
          <a:endParaRPr lang="es-CR" sz="1400" b="1">
            <a:solidFill>
              <a:schemeClr val="tx1"/>
            </a:solidFill>
          </a:endParaRPr>
        </a:p>
      </dgm:t>
    </dgm:pt>
    <dgm:pt modelId="{B48954A1-4143-4978-8DFD-AA8C640AE894}" type="sibTrans" cxnId="{7D3DF99B-766A-4A6D-A4CF-3976DABBA9D3}">
      <dgm:prSet custT="1"/>
      <dgm:spPr>
        <a:noFill/>
      </dgm:spPr>
      <dgm:t>
        <a:bodyPr/>
        <a:lstStyle/>
        <a:p>
          <a:endParaRPr lang="es-CR" sz="3600" b="1">
            <a:solidFill>
              <a:schemeClr val="tx1"/>
            </a:solidFill>
          </a:endParaRPr>
        </a:p>
      </dgm:t>
    </dgm:pt>
    <dgm:pt modelId="{598548C3-2BF6-40B9-B1C0-7E11C9E5A184}">
      <dgm:prSet phldrT="[Texto]" custT="1"/>
      <dgm:spPr>
        <a:solidFill>
          <a:srgbClr val="C6D300"/>
        </a:solidFill>
        <a:ln>
          <a:noFill/>
        </a:ln>
        <a:effectLst/>
        <a:scene3d>
          <a:camera prst="orthographicFront"/>
          <a:lightRig rig="flat" dir="t"/>
        </a:scene3d>
        <a:sp3d prstMaterial="plastic">
          <a:bevelB w="88900" h="31750" prst="angle"/>
        </a:sp3d>
      </dgm:spPr>
      <dgm:t>
        <a:bodyPr/>
        <a:lstStyle/>
        <a:p>
          <a:r>
            <a:rPr lang="es-CR" sz="1400" b="1" dirty="0">
              <a:solidFill>
                <a:schemeClr val="tx1"/>
              </a:solidFill>
              <a:latin typeface="Segoe UI Semilight" panose="020B0402040204020203" pitchFamily="34" charset="0"/>
              <a:cs typeface="Segoe UI Semilight" panose="020B0402040204020203" pitchFamily="34" charset="0"/>
            </a:rPr>
            <a:t>ACCIONES ESTRATÉGICAS</a:t>
          </a:r>
        </a:p>
      </dgm:t>
    </dgm:pt>
    <dgm:pt modelId="{23F754B7-0328-4088-B4C5-25C22E146540}" type="parTrans" cxnId="{B1BE5D61-428A-472F-8F2F-4E215504D251}">
      <dgm:prSet custT="1"/>
      <dgm:spPr/>
      <dgm:t>
        <a:bodyPr/>
        <a:lstStyle/>
        <a:p>
          <a:endParaRPr lang="es-CR" sz="1400" b="1">
            <a:solidFill>
              <a:schemeClr val="tx1"/>
            </a:solidFill>
          </a:endParaRPr>
        </a:p>
      </dgm:t>
    </dgm:pt>
    <dgm:pt modelId="{91C6F357-E55D-4C8E-A9E4-A30125B6C64F}" type="sibTrans" cxnId="{B1BE5D61-428A-472F-8F2F-4E215504D251}">
      <dgm:prSet custT="1"/>
      <dgm:spPr>
        <a:noFill/>
      </dgm:spPr>
      <dgm:t>
        <a:bodyPr/>
        <a:lstStyle/>
        <a:p>
          <a:endParaRPr lang="es-CR" sz="3600" b="1">
            <a:solidFill>
              <a:schemeClr val="tx1"/>
            </a:solidFill>
          </a:endParaRPr>
        </a:p>
      </dgm:t>
    </dgm:pt>
    <dgm:pt modelId="{9F1DE355-3A07-4AA7-864C-373C7E47EC91}">
      <dgm:prSet phldrT="[Texto]" custT="1"/>
      <dgm:spPr>
        <a:solidFill>
          <a:srgbClr val="FF7F00"/>
        </a:solidFill>
        <a:ln>
          <a:noFill/>
        </a:ln>
        <a:effectLst/>
        <a:scene3d>
          <a:camera prst="orthographicFront"/>
          <a:lightRig rig="flat" dir="t"/>
        </a:scene3d>
        <a:sp3d prstMaterial="plastic">
          <a:bevelB w="88900" h="31750" prst="angle"/>
        </a:sp3d>
      </dgm:spPr>
      <dgm:t>
        <a:bodyPr/>
        <a:lstStyle/>
        <a:p>
          <a:r>
            <a:rPr lang="es-CR" sz="1400" b="1">
              <a:solidFill>
                <a:schemeClr val="tx1"/>
              </a:solidFill>
              <a:latin typeface="Segoe UI Semilight" panose="020B0402040204020203" pitchFamily="34" charset="0"/>
              <a:cs typeface="Segoe UI Semilight" panose="020B0402040204020203" pitchFamily="34" charset="0"/>
            </a:rPr>
            <a:t>METAS ESTRATÉGICA</a:t>
          </a:r>
          <a:endParaRPr lang="es-CR" sz="1400" b="1" dirty="0">
            <a:solidFill>
              <a:schemeClr val="tx1"/>
            </a:solidFill>
            <a:latin typeface="Segoe UI Semilight" panose="020B0402040204020203" pitchFamily="34" charset="0"/>
            <a:cs typeface="Segoe UI Semilight" panose="020B0402040204020203" pitchFamily="34" charset="0"/>
          </a:endParaRPr>
        </a:p>
      </dgm:t>
    </dgm:pt>
    <dgm:pt modelId="{E3E67971-CCC6-4970-A149-D4140B521C10}" type="parTrans" cxnId="{E7CE5BCF-2924-4A81-98CC-577CC74C7EDA}">
      <dgm:prSet/>
      <dgm:spPr/>
      <dgm:t>
        <a:bodyPr/>
        <a:lstStyle/>
        <a:p>
          <a:endParaRPr lang="es-ES" b="1">
            <a:solidFill>
              <a:schemeClr val="tx1"/>
            </a:solidFill>
          </a:endParaRPr>
        </a:p>
      </dgm:t>
    </dgm:pt>
    <dgm:pt modelId="{BF0FC001-B9B0-4507-96AD-449156FADA5D}" type="sibTrans" cxnId="{E7CE5BCF-2924-4A81-98CC-577CC74C7EDA}">
      <dgm:prSet/>
      <dgm:spPr/>
      <dgm:t>
        <a:bodyPr/>
        <a:lstStyle/>
        <a:p>
          <a:endParaRPr lang="es-ES" b="1">
            <a:solidFill>
              <a:schemeClr val="tx1"/>
            </a:solidFill>
          </a:endParaRPr>
        </a:p>
      </dgm:t>
    </dgm:pt>
    <dgm:pt modelId="{C11D47AD-9E9B-49AC-B684-2E1E11D64FA9}" type="pres">
      <dgm:prSet presAssocID="{981F9131-F157-426A-AF1B-E8938450DE90}" presName="diagram" presStyleCnt="0">
        <dgm:presLayoutVars>
          <dgm:dir/>
          <dgm:resizeHandles val="exact"/>
        </dgm:presLayoutVars>
      </dgm:prSet>
      <dgm:spPr/>
    </dgm:pt>
    <dgm:pt modelId="{64553F9B-25C8-424D-8FCD-E6A3A63C56E2}" type="pres">
      <dgm:prSet presAssocID="{72779FC3-7D8A-45AF-A626-062850113016}" presName="node" presStyleLbl="node1" presStyleIdx="0" presStyleCnt="4" custLinFactNeighborX="13289" custLinFactNeighborY="1926">
        <dgm:presLayoutVars>
          <dgm:bulletEnabled val="1"/>
        </dgm:presLayoutVars>
      </dgm:prSet>
      <dgm:spPr/>
    </dgm:pt>
    <dgm:pt modelId="{0ECCAE83-C9D3-4E1D-A3DB-22FE76BC3CDD}" type="pres">
      <dgm:prSet presAssocID="{D57B8A5E-6662-42CA-B8F1-6A51FA733E61}" presName="sibTrans" presStyleLbl="sibTrans2D1" presStyleIdx="0" presStyleCnt="3"/>
      <dgm:spPr/>
    </dgm:pt>
    <dgm:pt modelId="{9DA02733-348C-41CE-9DB3-48ACE23310E6}" type="pres">
      <dgm:prSet presAssocID="{D57B8A5E-6662-42CA-B8F1-6A51FA733E61}" presName="connectorText" presStyleLbl="sibTrans2D1" presStyleIdx="0" presStyleCnt="3"/>
      <dgm:spPr/>
    </dgm:pt>
    <dgm:pt modelId="{46C01CB2-2813-4BAA-94C3-5C3A4945AD91}" type="pres">
      <dgm:prSet presAssocID="{C43FEEB3-105F-498A-AAC2-AD67D4DC4DBF}" presName="node" presStyleLbl="node1" presStyleIdx="1" presStyleCnt="4" custLinFactNeighborX="5453" custLinFactNeighborY="312">
        <dgm:presLayoutVars>
          <dgm:bulletEnabled val="1"/>
        </dgm:presLayoutVars>
      </dgm:prSet>
      <dgm:spPr/>
    </dgm:pt>
    <dgm:pt modelId="{480E1032-9B54-4BBF-AF53-5B0CB5F1D7BC}" type="pres">
      <dgm:prSet presAssocID="{B48954A1-4143-4978-8DFD-AA8C640AE894}" presName="sibTrans" presStyleLbl="sibTrans2D1" presStyleIdx="1" presStyleCnt="3"/>
      <dgm:spPr/>
    </dgm:pt>
    <dgm:pt modelId="{96AF5222-2D3A-4752-8ECC-CC3FECFBA55D}" type="pres">
      <dgm:prSet presAssocID="{B48954A1-4143-4978-8DFD-AA8C640AE894}" presName="connectorText" presStyleLbl="sibTrans2D1" presStyleIdx="1" presStyleCnt="3"/>
      <dgm:spPr/>
    </dgm:pt>
    <dgm:pt modelId="{74E4395D-E14A-45F0-93ED-CBCA29C61AD6}" type="pres">
      <dgm:prSet presAssocID="{598548C3-2BF6-40B9-B1C0-7E11C9E5A184}" presName="node" presStyleLbl="node1" presStyleIdx="2" presStyleCnt="4">
        <dgm:presLayoutVars>
          <dgm:bulletEnabled val="1"/>
        </dgm:presLayoutVars>
      </dgm:prSet>
      <dgm:spPr/>
    </dgm:pt>
    <dgm:pt modelId="{D0808C24-822C-477D-9D67-1EBE35F05E6F}" type="pres">
      <dgm:prSet presAssocID="{91C6F357-E55D-4C8E-A9E4-A30125B6C64F}" presName="sibTrans" presStyleLbl="sibTrans2D1" presStyleIdx="2" presStyleCnt="3"/>
      <dgm:spPr/>
    </dgm:pt>
    <dgm:pt modelId="{219BCE48-534F-4C56-A8AB-9DD15EFEF79B}" type="pres">
      <dgm:prSet presAssocID="{91C6F357-E55D-4C8E-A9E4-A30125B6C64F}" presName="connectorText" presStyleLbl="sibTrans2D1" presStyleIdx="2" presStyleCnt="3"/>
      <dgm:spPr/>
    </dgm:pt>
    <dgm:pt modelId="{B5DAA90F-8A84-4D4D-AB31-BF8553E21DD8}" type="pres">
      <dgm:prSet presAssocID="{9F1DE355-3A07-4AA7-864C-373C7E47EC91}" presName="node" presStyleLbl="node1" presStyleIdx="3" presStyleCnt="4">
        <dgm:presLayoutVars>
          <dgm:bulletEnabled val="1"/>
        </dgm:presLayoutVars>
      </dgm:prSet>
      <dgm:spPr/>
    </dgm:pt>
  </dgm:ptLst>
  <dgm:cxnLst>
    <dgm:cxn modelId="{44305505-E66B-416D-B5EB-4D24D7A5F9AD}" type="presOf" srcId="{981F9131-F157-426A-AF1B-E8938450DE90}" destId="{C11D47AD-9E9B-49AC-B684-2E1E11D64FA9}" srcOrd="0" destOrd="0" presId="urn:microsoft.com/office/officeart/2005/8/layout/process5"/>
    <dgm:cxn modelId="{011A9316-79EF-4668-9D49-693301F8BD5A}" type="presOf" srcId="{D57B8A5E-6662-42CA-B8F1-6A51FA733E61}" destId="{9DA02733-348C-41CE-9DB3-48ACE23310E6}" srcOrd="1" destOrd="0" presId="urn:microsoft.com/office/officeart/2005/8/layout/process5"/>
    <dgm:cxn modelId="{71E83C27-8A5A-4DFB-93D0-F65E1253E282}" type="presOf" srcId="{9F1DE355-3A07-4AA7-864C-373C7E47EC91}" destId="{B5DAA90F-8A84-4D4D-AB31-BF8553E21DD8}" srcOrd="0" destOrd="0" presId="urn:microsoft.com/office/officeart/2005/8/layout/process5"/>
    <dgm:cxn modelId="{AD7CBC36-61CA-46EF-B2F8-DFC8AD26FA92}" type="presOf" srcId="{91C6F357-E55D-4C8E-A9E4-A30125B6C64F}" destId="{219BCE48-534F-4C56-A8AB-9DD15EFEF79B}" srcOrd="1" destOrd="0" presId="urn:microsoft.com/office/officeart/2005/8/layout/process5"/>
    <dgm:cxn modelId="{A152E33A-3E78-45DA-96D7-560136ABA422}" type="presOf" srcId="{91C6F357-E55D-4C8E-A9E4-A30125B6C64F}" destId="{D0808C24-822C-477D-9D67-1EBE35F05E6F}" srcOrd="0" destOrd="0" presId="urn:microsoft.com/office/officeart/2005/8/layout/process5"/>
    <dgm:cxn modelId="{B1BE5D61-428A-472F-8F2F-4E215504D251}" srcId="{981F9131-F157-426A-AF1B-E8938450DE90}" destId="{598548C3-2BF6-40B9-B1C0-7E11C9E5A184}" srcOrd="2" destOrd="0" parTransId="{23F754B7-0328-4088-B4C5-25C22E146540}" sibTransId="{91C6F357-E55D-4C8E-A9E4-A30125B6C64F}"/>
    <dgm:cxn modelId="{5B7C1067-88CB-4FEB-B8F0-257021A88891}" type="presOf" srcId="{B48954A1-4143-4978-8DFD-AA8C640AE894}" destId="{480E1032-9B54-4BBF-AF53-5B0CB5F1D7BC}" srcOrd="0" destOrd="0" presId="urn:microsoft.com/office/officeart/2005/8/layout/process5"/>
    <dgm:cxn modelId="{4085C247-D1E1-4793-80B5-3785F3192E20}" type="presOf" srcId="{72779FC3-7D8A-45AF-A626-062850113016}" destId="{64553F9B-25C8-424D-8FCD-E6A3A63C56E2}" srcOrd="0" destOrd="0" presId="urn:microsoft.com/office/officeart/2005/8/layout/process5"/>
    <dgm:cxn modelId="{A9B69E74-520B-4EA9-9625-DC1F863327C7}" type="presOf" srcId="{C43FEEB3-105F-498A-AAC2-AD67D4DC4DBF}" destId="{46C01CB2-2813-4BAA-94C3-5C3A4945AD91}" srcOrd="0" destOrd="0" presId="urn:microsoft.com/office/officeart/2005/8/layout/process5"/>
    <dgm:cxn modelId="{7D3DF99B-766A-4A6D-A4CF-3976DABBA9D3}" srcId="{981F9131-F157-426A-AF1B-E8938450DE90}" destId="{C43FEEB3-105F-498A-AAC2-AD67D4DC4DBF}" srcOrd="1" destOrd="0" parTransId="{0CF3EE13-7064-4400-AE5B-2F0F78ADE1AF}" sibTransId="{B48954A1-4143-4978-8DFD-AA8C640AE894}"/>
    <dgm:cxn modelId="{3AF3E9A0-CFBD-488E-B2F3-FE4F8CE528F1}" type="presOf" srcId="{B48954A1-4143-4978-8DFD-AA8C640AE894}" destId="{96AF5222-2D3A-4752-8ECC-CC3FECFBA55D}" srcOrd="1" destOrd="0" presId="urn:microsoft.com/office/officeart/2005/8/layout/process5"/>
    <dgm:cxn modelId="{128928A6-5626-455C-A67B-0955CAF39E65}" type="presOf" srcId="{D57B8A5E-6662-42CA-B8F1-6A51FA733E61}" destId="{0ECCAE83-C9D3-4E1D-A3DB-22FE76BC3CDD}" srcOrd="0" destOrd="0" presId="urn:microsoft.com/office/officeart/2005/8/layout/process5"/>
    <dgm:cxn modelId="{F04F52AE-B591-4B84-BAB4-2494B406F12A}" srcId="{981F9131-F157-426A-AF1B-E8938450DE90}" destId="{72779FC3-7D8A-45AF-A626-062850113016}" srcOrd="0" destOrd="0" parTransId="{E2FC37DA-EA5B-4607-86B5-1C9030A7721B}" sibTransId="{D57B8A5E-6662-42CA-B8F1-6A51FA733E61}"/>
    <dgm:cxn modelId="{48879AAF-CC8B-4B2C-AB23-DD27762549A3}" type="presOf" srcId="{598548C3-2BF6-40B9-B1C0-7E11C9E5A184}" destId="{74E4395D-E14A-45F0-93ED-CBCA29C61AD6}" srcOrd="0" destOrd="0" presId="urn:microsoft.com/office/officeart/2005/8/layout/process5"/>
    <dgm:cxn modelId="{E7CE5BCF-2924-4A81-98CC-577CC74C7EDA}" srcId="{981F9131-F157-426A-AF1B-E8938450DE90}" destId="{9F1DE355-3A07-4AA7-864C-373C7E47EC91}" srcOrd="3" destOrd="0" parTransId="{E3E67971-CCC6-4970-A149-D4140B521C10}" sibTransId="{BF0FC001-B9B0-4507-96AD-449156FADA5D}"/>
    <dgm:cxn modelId="{3EC6610D-C40B-4002-A511-3A73A66577AF}" type="presParOf" srcId="{C11D47AD-9E9B-49AC-B684-2E1E11D64FA9}" destId="{64553F9B-25C8-424D-8FCD-E6A3A63C56E2}" srcOrd="0" destOrd="0" presId="urn:microsoft.com/office/officeart/2005/8/layout/process5"/>
    <dgm:cxn modelId="{C916FFEA-6F77-44D8-8659-385D090E1F4D}" type="presParOf" srcId="{C11D47AD-9E9B-49AC-B684-2E1E11D64FA9}" destId="{0ECCAE83-C9D3-4E1D-A3DB-22FE76BC3CDD}" srcOrd="1" destOrd="0" presId="urn:microsoft.com/office/officeart/2005/8/layout/process5"/>
    <dgm:cxn modelId="{5BF4FD8D-CE8D-404E-8503-F91C42B355A5}" type="presParOf" srcId="{0ECCAE83-C9D3-4E1D-A3DB-22FE76BC3CDD}" destId="{9DA02733-348C-41CE-9DB3-48ACE23310E6}" srcOrd="0" destOrd="0" presId="urn:microsoft.com/office/officeart/2005/8/layout/process5"/>
    <dgm:cxn modelId="{ED58A5D1-C2D0-4C44-9370-BA8164900EC9}" type="presParOf" srcId="{C11D47AD-9E9B-49AC-B684-2E1E11D64FA9}" destId="{46C01CB2-2813-4BAA-94C3-5C3A4945AD91}" srcOrd="2" destOrd="0" presId="urn:microsoft.com/office/officeart/2005/8/layout/process5"/>
    <dgm:cxn modelId="{3C1DB857-A7A1-4F41-B421-1E6BBE1F8DBA}" type="presParOf" srcId="{C11D47AD-9E9B-49AC-B684-2E1E11D64FA9}" destId="{480E1032-9B54-4BBF-AF53-5B0CB5F1D7BC}" srcOrd="3" destOrd="0" presId="urn:microsoft.com/office/officeart/2005/8/layout/process5"/>
    <dgm:cxn modelId="{A07984D9-FD1C-4006-AB62-0337407D577B}" type="presParOf" srcId="{480E1032-9B54-4BBF-AF53-5B0CB5F1D7BC}" destId="{96AF5222-2D3A-4752-8ECC-CC3FECFBA55D}" srcOrd="0" destOrd="0" presId="urn:microsoft.com/office/officeart/2005/8/layout/process5"/>
    <dgm:cxn modelId="{CBD96218-1C74-4D08-BBAE-B8BE66616D6B}" type="presParOf" srcId="{C11D47AD-9E9B-49AC-B684-2E1E11D64FA9}" destId="{74E4395D-E14A-45F0-93ED-CBCA29C61AD6}" srcOrd="4" destOrd="0" presId="urn:microsoft.com/office/officeart/2005/8/layout/process5"/>
    <dgm:cxn modelId="{E680F3E8-E0AE-476E-9AFA-09DDA5E0704A}" type="presParOf" srcId="{C11D47AD-9E9B-49AC-B684-2E1E11D64FA9}" destId="{D0808C24-822C-477D-9D67-1EBE35F05E6F}" srcOrd="5" destOrd="0" presId="urn:microsoft.com/office/officeart/2005/8/layout/process5"/>
    <dgm:cxn modelId="{B34422BB-D9B3-48E9-8CB1-962F9C2358F1}" type="presParOf" srcId="{D0808C24-822C-477D-9D67-1EBE35F05E6F}" destId="{219BCE48-534F-4C56-A8AB-9DD15EFEF79B}" srcOrd="0" destOrd="0" presId="urn:microsoft.com/office/officeart/2005/8/layout/process5"/>
    <dgm:cxn modelId="{0C8E105B-D3B1-4C96-8845-5F450CEF4F00}" type="presParOf" srcId="{C11D47AD-9E9B-49AC-B684-2E1E11D64FA9}" destId="{B5DAA90F-8A84-4D4D-AB31-BF8553E21DD8}"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0EE10-82DF-4B0E-BDD5-A11C4C9121BB}" type="doc">
      <dgm:prSet loTypeId="urn:microsoft.com/office/officeart/2005/8/layout/default" loCatId="list" qsTypeId="urn:microsoft.com/office/officeart/2005/8/quickstyle/simple1" qsCatId="simple" csTypeId="urn:microsoft.com/office/officeart/2005/8/colors/colorful3" csCatId="colorful" phldr="1"/>
      <dgm:spPr/>
    </dgm:pt>
    <dgm:pt modelId="{453E0B97-77A6-4D82-A6DF-47F9ACA40564}">
      <dgm:prSet phldrT="[Texto]" custT="1"/>
      <dgm:spPr/>
      <dgm:t>
        <a:bodyPr/>
        <a:lstStyle/>
        <a:p>
          <a:pPr algn="just"/>
          <a:r>
            <a:rPr lang="es-CR" sz="1600" dirty="0">
              <a:solidFill>
                <a:schemeClr val="tx1"/>
              </a:solidFill>
              <a:latin typeface="Segoe UI Semilight" panose="020B0402040204020203" pitchFamily="34" charset="0"/>
              <a:cs typeface="Segoe UI Semilight" panose="020B0402040204020203" pitchFamily="34" charset="0"/>
            </a:rPr>
            <a:t>Los compromisos del PEI se visualizan anualmente en el PAO de las oficinas responsables</a:t>
          </a:r>
        </a:p>
        <a:p>
          <a:pPr algn="just"/>
          <a:r>
            <a:rPr lang="es-CR" sz="1600" dirty="0">
              <a:solidFill>
                <a:schemeClr val="tx1"/>
              </a:solidFill>
              <a:latin typeface="Segoe UI Semilight" panose="020B0402040204020203" pitchFamily="34" charset="0"/>
              <a:cs typeface="Segoe UI Semilight" panose="020B0402040204020203" pitchFamily="34" charset="0"/>
            </a:rPr>
            <a:t>(objetivos, metas, indicadores, coordinaciones) </a:t>
          </a:r>
        </a:p>
      </dgm:t>
    </dgm:pt>
    <dgm:pt modelId="{2ED0D77C-2944-4B99-8E10-3097B0A572D7}" type="parTrans" cxnId="{764AC41D-FB50-4722-8E46-1E144C5BB7CA}">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93958963-5693-478E-AC0B-E42F3CCF1FE2}" type="sibTrans" cxnId="{764AC41D-FB50-4722-8E46-1E144C5BB7CA}">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BE728B4C-141A-4CF4-B4DA-20384CF6001C}">
      <dgm:prSet phldrT="[Texto]" custT="1"/>
      <dgm:spPr/>
      <dgm:t>
        <a:bodyPr/>
        <a:lstStyle/>
        <a:p>
          <a:pPr algn="just"/>
          <a:r>
            <a:rPr lang="es-CR" sz="1600">
              <a:solidFill>
                <a:schemeClr val="tx1"/>
              </a:solidFill>
              <a:latin typeface="Segoe UI Semilight" panose="020B0402040204020203" pitchFamily="34" charset="0"/>
              <a:cs typeface="Segoe UI Semilight" panose="020B0402040204020203" pitchFamily="34" charset="0"/>
            </a:rPr>
            <a:t>Permite seguir formulando objetivos propios de la oficina. </a:t>
          </a:r>
          <a:endParaRPr lang="es-CR" sz="1600" dirty="0">
            <a:solidFill>
              <a:schemeClr val="tx1"/>
            </a:solidFill>
            <a:latin typeface="Segoe UI Semilight" panose="020B0402040204020203" pitchFamily="34" charset="0"/>
            <a:cs typeface="Segoe UI Semilight" panose="020B0402040204020203" pitchFamily="34" charset="0"/>
          </a:endParaRPr>
        </a:p>
      </dgm:t>
    </dgm:pt>
    <dgm:pt modelId="{C584F543-3F66-46B9-916B-92B4B0ECA0DE}" type="parTrans" cxnId="{7484E68F-DE2D-4551-AA83-692365B8D739}">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15D0D083-9438-42B0-B633-5E2D674A6AB3}" type="sibTrans" cxnId="{7484E68F-DE2D-4551-AA83-692365B8D739}">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464E0EF5-B7B3-435A-A940-239A804F8BC0}">
      <dgm:prSet phldrT="[Texto]" custT="1"/>
      <dgm:spPr/>
      <dgm:t>
        <a:bodyPr/>
        <a:lstStyle/>
        <a:p>
          <a:pPr algn="just"/>
          <a:r>
            <a:rPr lang="es-CR" sz="1600" dirty="0">
              <a:solidFill>
                <a:schemeClr val="tx1"/>
              </a:solidFill>
              <a:latin typeface="Segoe UI Semilight" panose="020B0402040204020203" pitchFamily="34" charset="0"/>
              <a:cs typeface="Segoe UI Semilight" panose="020B0402040204020203" pitchFamily="34" charset="0"/>
            </a:rPr>
            <a:t>Los resultados obtenidos de las metas propuestas se traducirán en números o porcentajes, según fueron formulados. </a:t>
          </a:r>
        </a:p>
      </dgm:t>
    </dgm:pt>
    <dgm:pt modelId="{406A3E3F-C7D9-4135-ACCA-CB1631E4BF32}" type="parTrans" cxnId="{643D2BC9-70B5-42B9-AEA1-D81B6F8E1D41}">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CBEEE85A-4CC4-41D4-8B4A-9EFE005AE530}" type="sibTrans" cxnId="{643D2BC9-70B5-42B9-AEA1-D81B6F8E1D41}">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B7B3D429-187D-436A-893D-41C2E35C87BC}">
      <dgm:prSet phldrT="[Texto]" custT="1"/>
      <dgm:spPr/>
      <dgm:t>
        <a:bodyPr/>
        <a:lstStyle/>
        <a:p>
          <a:pPr algn="just"/>
          <a:r>
            <a:rPr lang="es-CR" sz="1600">
              <a:solidFill>
                <a:schemeClr val="tx1"/>
              </a:solidFill>
              <a:latin typeface="Segoe UI Semilight" panose="020B0402040204020203" pitchFamily="34" charset="0"/>
              <a:cs typeface="Segoe UI Semilight" panose="020B0402040204020203" pitchFamily="34" charset="0"/>
            </a:rPr>
            <a:t>Los resultados obtenidos se reflejarán en el PEI.</a:t>
          </a:r>
          <a:endParaRPr lang="es-CR" sz="1600" dirty="0">
            <a:solidFill>
              <a:schemeClr val="tx1"/>
            </a:solidFill>
            <a:latin typeface="Segoe UI Semilight" panose="020B0402040204020203" pitchFamily="34" charset="0"/>
            <a:cs typeface="Segoe UI Semilight" panose="020B0402040204020203" pitchFamily="34" charset="0"/>
          </a:endParaRPr>
        </a:p>
      </dgm:t>
    </dgm:pt>
    <dgm:pt modelId="{2A8C93C0-6C01-4FB7-BFEA-A8E806C0D907}" type="parTrans" cxnId="{5325A60E-4B3B-4D0F-B021-0DA29563859A}">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08D43D42-1977-4AFF-A51D-5EA981CB3FD2}" type="sibTrans" cxnId="{5325A60E-4B3B-4D0F-B021-0DA29563859A}">
      <dgm:prSet/>
      <dgm:spPr/>
      <dgm:t>
        <a:bodyPr/>
        <a:lstStyle/>
        <a:p>
          <a:endParaRPr lang="es-CR" sz="2400">
            <a:solidFill>
              <a:schemeClr val="tx1"/>
            </a:solidFill>
            <a:latin typeface="Segoe UI Semilight" panose="020B0402040204020203" pitchFamily="34" charset="0"/>
            <a:cs typeface="Segoe UI Semilight" panose="020B0402040204020203" pitchFamily="34" charset="0"/>
          </a:endParaRPr>
        </a:p>
      </dgm:t>
    </dgm:pt>
    <dgm:pt modelId="{5ABC4EBB-AC1B-45ED-B4FA-8478EF4A47D3}">
      <dgm:prSet phldrT="[Texto]" custT="1"/>
      <dgm:spPr/>
      <dgm:t>
        <a:bodyPr/>
        <a:lstStyle/>
        <a:p>
          <a:pPr algn="just"/>
          <a:r>
            <a:rPr lang="es-ES" sz="1300" dirty="0">
              <a:solidFill>
                <a:schemeClr val="tx1"/>
              </a:solidFill>
              <a:latin typeface="Segoe UI Semilight" panose="020B0402040204020203" pitchFamily="34" charset="0"/>
              <a:cs typeface="Segoe UI Semilight" panose="020B0402040204020203" pitchFamily="34" charset="0"/>
            </a:rPr>
            <a:t>Se deben considerar los recursos presupuestarios, tecnológicos, equipo-mobiliario, el personal, entre otros, con que dispone la oficina o despacho para establecer los objetivos y metas que se pretenden lograr en el período.</a:t>
          </a:r>
          <a:endParaRPr lang="es-CR" sz="1300" dirty="0">
            <a:solidFill>
              <a:schemeClr val="tx1"/>
            </a:solidFill>
            <a:latin typeface="Segoe UI Semilight" panose="020B0402040204020203" pitchFamily="34" charset="0"/>
            <a:cs typeface="Segoe UI Semilight" panose="020B0402040204020203" pitchFamily="34" charset="0"/>
          </a:endParaRPr>
        </a:p>
      </dgm:t>
    </dgm:pt>
    <dgm:pt modelId="{99473D1C-FDCB-4B87-801A-6BD9AA384A6A}" type="parTrans" cxnId="{8BF29FAA-FCF8-4A4F-91AD-54FC72A1F107}">
      <dgm:prSet/>
      <dgm:spPr/>
      <dgm:t>
        <a:bodyPr/>
        <a:lstStyle/>
        <a:p>
          <a:endParaRPr lang="es-ES">
            <a:solidFill>
              <a:schemeClr val="tx1"/>
            </a:solidFill>
            <a:latin typeface="Segoe UI Semilight" panose="020B0402040204020203" pitchFamily="34" charset="0"/>
            <a:cs typeface="Segoe UI Semilight" panose="020B0402040204020203" pitchFamily="34" charset="0"/>
          </a:endParaRPr>
        </a:p>
      </dgm:t>
    </dgm:pt>
    <dgm:pt modelId="{DC4375E0-A7D7-4001-96C6-87FC9BFFCDE2}" type="sibTrans" cxnId="{8BF29FAA-FCF8-4A4F-91AD-54FC72A1F107}">
      <dgm:prSet/>
      <dgm:spPr/>
      <dgm:t>
        <a:bodyPr/>
        <a:lstStyle/>
        <a:p>
          <a:endParaRPr lang="es-ES">
            <a:solidFill>
              <a:schemeClr val="tx1"/>
            </a:solidFill>
            <a:latin typeface="Segoe UI Semilight" panose="020B0402040204020203" pitchFamily="34" charset="0"/>
            <a:cs typeface="Segoe UI Semilight" panose="020B0402040204020203" pitchFamily="34" charset="0"/>
          </a:endParaRPr>
        </a:p>
      </dgm:t>
    </dgm:pt>
    <dgm:pt modelId="{2CF58E6C-C503-4B67-839D-C68535120836}">
      <dgm:prSet custT="1"/>
      <dgm:spPr/>
      <dgm:t>
        <a:bodyPr/>
        <a:lstStyle/>
        <a:p>
          <a:pPr algn="just"/>
          <a:r>
            <a:rPr lang="es-ES" sz="1600" dirty="0">
              <a:solidFill>
                <a:schemeClr val="tx1"/>
              </a:solidFill>
              <a:latin typeface="Segoe UI Semilight" panose="020B0402040204020203" pitchFamily="34" charset="0"/>
              <a:cs typeface="Segoe UI Semilight" panose="020B0402040204020203" pitchFamily="34" charset="0"/>
            </a:rPr>
            <a:t>Utilizar siempre el navegador Mozilla Firefox para hacer uso del Sistema PAO (formulación y avances.</a:t>
          </a:r>
        </a:p>
      </dgm:t>
    </dgm:pt>
    <dgm:pt modelId="{893765C5-9C3C-4971-8D5C-19C1B7D24E13}" type="parTrans" cxnId="{04BFAEC4-2344-48ED-BFE5-B5EBA59E3DF1}">
      <dgm:prSet/>
      <dgm:spPr/>
      <dgm:t>
        <a:bodyPr/>
        <a:lstStyle/>
        <a:p>
          <a:endParaRPr lang="es-ES">
            <a:solidFill>
              <a:schemeClr val="tx1"/>
            </a:solidFill>
            <a:latin typeface="Segoe UI Semilight" panose="020B0402040204020203" pitchFamily="34" charset="0"/>
            <a:cs typeface="Segoe UI Semilight" panose="020B0402040204020203" pitchFamily="34" charset="0"/>
          </a:endParaRPr>
        </a:p>
      </dgm:t>
    </dgm:pt>
    <dgm:pt modelId="{B63C5CB7-65EA-4C1D-8457-8108D9D0F15A}" type="sibTrans" cxnId="{04BFAEC4-2344-48ED-BFE5-B5EBA59E3DF1}">
      <dgm:prSet/>
      <dgm:spPr/>
      <dgm:t>
        <a:bodyPr/>
        <a:lstStyle/>
        <a:p>
          <a:endParaRPr lang="es-ES">
            <a:solidFill>
              <a:schemeClr val="tx1"/>
            </a:solidFill>
            <a:latin typeface="Segoe UI Semilight" panose="020B0402040204020203" pitchFamily="34" charset="0"/>
            <a:cs typeface="Segoe UI Semilight" panose="020B0402040204020203" pitchFamily="34" charset="0"/>
          </a:endParaRPr>
        </a:p>
      </dgm:t>
    </dgm:pt>
    <dgm:pt modelId="{046DDEEF-D5E8-4D3C-B338-9D5223410BF6}" type="pres">
      <dgm:prSet presAssocID="{2A40EE10-82DF-4B0E-BDD5-A11C4C9121BB}" presName="diagram" presStyleCnt="0">
        <dgm:presLayoutVars>
          <dgm:dir/>
          <dgm:resizeHandles val="exact"/>
        </dgm:presLayoutVars>
      </dgm:prSet>
      <dgm:spPr/>
    </dgm:pt>
    <dgm:pt modelId="{2A927292-2FC1-4E71-A22A-DF086B125B9C}" type="pres">
      <dgm:prSet presAssocID="{453E0B97-77A6-4D82-A6DF-47F9ACA40564}" presName="node" presStyleLbl="node1" presStyleIdx="0" presStyleCnt="6" custLinFactNeighborX="-354" custLinFactNeighborY="-39566">
        <dgm:presLayoutVars>
          <dgm:bulletEnabled val="1"/>
        </dgm:presLayoutVars>
      </dgm:prSet>
      <dgm:spPr/>
    </dgm:pt>
    <dgm:pt modelId="{FBCE165D-4B9D-4A2A-BD85-CC3B498B56EC}" type="pres">
      <dgm:prSet presAssocID="{93958963-5693-478E-AC0B-E42F3CCF1FE2}" presName="sibTrans" presStyleCnt="0"/>
      <dgm:spPr/>
    </dgm:pt>
    <dgm:pt modelId="{E4745798-3106-44BE-8AD5-352241E70EBF}" type="pres">
      <dgm:prSet presAssocID="{BE728B4C-141A-4CF4-B4DA-20384CF6001C}" presName="node" presStyleLbl="node1" presStyleIdx="1" presStyleCnt="6" custLinFactNeighborY="-39566">
        <dgm:presLayoutVars>
          <dgm:bulletEnabled val="1"/>
        </dgm:presLayoutVars>
      </dgm:prSet>
      <dgm:spPr/>
    </dgm:pt>
    <dgm:pt modelId="{01987AA9-191D-4183-972B-4405443D4C67}" type="pres">
      <dgm:prSet presAssocID="{15D0D083-9438-42B0-B633-5E2D674A6AB3}" presName="sibTrans" presStyleCnt="0"/>
      <dgm:spPr/>
    </dgm:pt>
    <dgm:pt modelId="{5447AA99-90CD-4078-A245-D650DB1DC332}" type="pres">
      <dgm:prSet presAssocID="{464E0EF5-B7B3-435A-A940-239A804F8BC0}" presName="node" presStyleLbl="node1" presStyleIdx="2" presStyleCnt="6" custLinFactNeighborX="533" custLinFactNeighborY="-39566">
        <dgm:presLayoutVars>
          <dgm:bulletEnabled val="1"/>
        </dgm:presLayoutVars>
      </dgm:prSet>
      <dgm:spPr/>
    </dgm:pt>
    <dgm:pt modelId="{F4E81E99-D083-43B4-8AE3-F054101D796A}" type="pres">
      <dgm:prSet presAssocID="{CBEEE85A-4CC4-41D4-8B4A-9EFE005AE530}" presName="sibTrans" presStyleCnt="0"/>
      <dgm:spPr/>
    </dgm:pt>
    <dgm:pt modelId="{6A296A5C-139C-4508-BD2E-5EC8B4F10DBE}" type="pres">
      <dgm:prSet presAssocID="{B7B3D429-187D-436A-893D-41C2E35C87BC}" presName="node" presStyleLbl="node1" presStyleIdx="3" presStyleCnt="6" custLinFactNeighborY="26771">
        <dgm:presLayoutVars>
          <dgm:bulletEnabled val="1"/>
        </dgm:presLayoutVars>
      </dgm:prSet>
      <dgm:spPr/>
    </dgm:pt>
    <dgm:pt modelId="{A22C3039-DDF3-4F97-9D5A-377791EFD84E}" type="pres">
      <dgm:prSet presAssocID="{08D43D42-1977-4AFF-A51D-5EA981CB3FD2}" presName="sibTrans" presStyleCnt="0"/>
      <dgm:spPr/>
    </dgm:pt>
    <dgm:pt modelId="{3B3F010D-9E5F-4AFE-A4F3-EA510E7BE7B0}" type="pres">
      <dgm:prSet presAssocID="{5ABC4EBB-AC1B-45ED-B4FA-8478EF4A47D3}" presName="node" presStyleLbl="node1" presStyleIdx="4" presStyleCnt="6" custLinFactNeighborX="-3863" custLinFactNeighborY="26771">
        <dgm:presLayoutVars>
          <dgm:bulletEnabled val="1"/>
        </dgm:presLayoutVars>
      </dgm:prSet>
      <dgm:spPr/>
    </dgm:pt>
    <dgm:pt modelId="{4D78390C-C2FC-4E4F-9894-529E7B0009FB}" type="pres">
      <dgm:prSet presAssocID="{DC4375E0-A7D7-4001-96C6-87FC9BFFCDE2}" presName="sibTrans" presStyleCnt="0"/>
      <dgm:spPr/>
    </dgm:pt>
    <dgm:pt modelId="{EBA4C08F-E718-4043-9051-3214E4995BC8}" type="pres">
      <dgm:prSet presAssocID="{2CF58E6C-C503-4B67-839D-C68535120836}" presName="node" presStyleLbl="node1" presStyleIdx="5" presStyleCnt="6" custLinFactNeighborX="533" custLinFactNeighborY="27716">
        <dgm:presLayoutVars>
          <dgm:bulletEnabled val="1"/>
        </dgm:presLayoutVars>
      </dgm:prSet>
      <dgm:spPr/>
    </dgm:pt>
  </dgm:ptLst>
  <dgm:cxnLst>
    <dgm:cxn modelId="{5325A60E-4B3B-4D0F-B021-0DA29563859A}" srcId="{2A40EE10-82DF-4B0E-BDD5-A11C4C9121BB}" destId="{B7B3D429-187D-436A-893D-41C2E35C87BC}" srcOrd="3" destOrd="0" parTransId="{2A8C93C0-6C01-4FB7-BFEA-A8E806C0D907}" sibTransId="{08D43D42-1977-4AFF-A51D-5EA981CB3FD2}"/>
    <dgm:cxn modelId="{764AC41D-FB50-4722-8E46-1E144C5BB7CA}" srcId="{2A40EE10-82DF-4B0E-BDD5-A11C4C9121BB}" destId="{453E0B97-77A6-4D82-A6DF-47F9ACA40564}" srcOrd="0" destOrd="0" parTransId="{2ED0D77C-2944-4B99-8E10-3097B0A572D7}" sibTransId="{93958963-5693-478E-AC0B-E42F3CCF1FE2}"/>
    <dgm:cxn modelId="{10ED0F4D-346B-42A2-946E-BEB217AAFA17}" type="presOf" srcId="{2CF58E6C-C503-4B67-839D-C68535120836}" destId="{EBA4C08F-E718-4043-9051-3214E4995BC8}" srcOrd="0" destOrd="0" presId="urn:microsoft.com/office/officeart/2005/8/layout/default"/>
    <dgm:cxn modelId="{F095C278-5567-47D1-86EB-D591F69C4102}" type="presOf" srcId="{453E0B97-77A6-4D82-A6DF-47F9ACA40564}" destId="{2A927292-2FC1-4E71-A22A-DF086B125B9C}" srcOrd="0" destOrd="0" presId="urn:microsoft.com/office/officeart/2005/8/layout/default"/>
    <dgm:cxn modelId="{F0C0E77D-8F92-472F-A82D-F904D11C32BB}" type="presOf" srcId="{464E0EF5-B7B3-435A-A940-239A804F8BC0}" destId="{5447AA99-90CD-4078-A245-D650DB1DC332}" srcOrd="0" destOrd="0" presId="urn:microsoft.com/office/officeart/2005/8/layout/default"/>
    <dgm:cxn modelId="{625A3780-9FB1-40AE-9D74-BF2EC5546B73}" type="presOf" srcId="{BE728B4C-141A-4CF4-B4DA-20384CF6001C}" destId="{E4745798-3106-44BE-8AD5-352241E70EBF}" srcOrd="0" destOrd="0" presId="urn:microsoft.com/office/officeart/2005/8/layout/default"/>
    <dgm:cxn modelId="{7484E68F-DE2D-4551-AA83-692365B8D739}" srcId="{2A40EE10-82DF-4B0E-BDD5-A11C4C9121BB}" destId="{BE728B4C-141A-4CF4-B4DA-20384CF6001C}" srcOrd="1" destOrd="0" parTransId="{C584F543-3F66-46B9-916B-92B4B0ECA0DE}" sibTransId="{15D0D083-9438-42B0-B633-5E2D674A6AB3}"/>
    <dgm:cxn modelId="{8BF29FAA-FCF8-4A4F-91AD-54FC72A1F107}" srcId="{2A40EE10-82DF-4B0E-BDD5-A11C4C9121BB}" destId="{5ABC4EBB-AC1B-45ED-B4FA-8478EF4A47D3}" srcOrd="4" destOrd="0" parTransId="{99473D1C-FDCB-4B87-801A-6BD9AA384A6A}" sibTransId="{DC4375E0-A7D7-4001-96C6-87FC9BFFCDE2}"/>
    <dgm:cxn modelId="{D316BFAE-C294-4ADD-9352-2EFC30A292E2}" type="presOf" srcId="{2A40EE10-82DF-4B0E-BDD5-A11C4C9121BB}" destId="{046DDEEF-D5E8-4D3C-B338-9D5223410BF6}" srcOrd="0" destOrd="0" presId="urn:microsoft.com/office/officeart/2005/8/layout/default"/>
    <dgm:cxn modelId="{BC94A8BD-8E05-483D-9DC0-2F88CAD80482}" type="presOf" srcId="{B7B3D429-187D-436A-893D-41C2E35C87BC}" destId="{6A296A5C-139C-4508-BD2E-5EC8B4F10DBE}" srcOrd="0" destOrd="0" presId="urn:microsoft.com/office/officeart/2005/8/layout/default"/>
    <dgm:cxn modelId="{04BFAEC4-2344-48ED-BFE5-B5EBA59E3DF1}" srcId="{2A40EE10-82DF-4B0E-BDD5-A11C4C9121BB}" destId="{2CF58E6C-C503-4B67-839D-C68535120836}" srcOrd="5" destOrd="0" parTransId="{893765C5-9C3C-4971-8D5C-19C1B7D24E13}" sibTransId="{B63C5CB7-65EA-4C1D-8457-8108D9D0F15A}"/>
    <dgm:cxn modelId="{643D2BC9-70B5-42B9-AEA1-D81B6F8E1D41}" srcId="{2A40EE10-82DF-4B0E-BDD5-A11C4C9121BB}" destId="{464E0EF5-B7B3-435A-A940-239A804F8BC0}" srcOrd="2" destOrd="0" parTransId="{406A3E3F-C7D9-4135-ACCA-CB1631E4BF32}" sibTransId="{CBEEE85A-4CC4-41D4-8B4A-9EFE005AE530}"/>
    <dgm:cxn modelId="{E34323D7-A726-4C9D-AFC6-CB475942CBD2}" type="presOf" srcId="{5ABC4EBB-AC1B-45ED-B4FA-8478EF4A47D3}" destId="{3B3F010D-9E5F-4AFE-A4F3-EA510E7BE7B0}" srcOrd="0" destOrd="0" presId="urn:microsoft.com/office/officeart/2005/8/layout/default"/>
    <dgm:cxn modelId="{DB2A4499-1593-4756-936D-3BA2CFD0DC6D}" type="presParOf" srcId="{046DDEEF-D5E8-4D3C-B338-9D5223410BF6}" destId="{2A927292-2FC1-4E71-A22A-DF086B125B9C}" srcOrd="0" destOrd="0" presId="urn:microsoft.com/office/officeart/2005/8/layout/default"/>
    <dgm:cxn modelId="{302F5604-0DF5-4EE9-BAEF-C42954DC3823}" type="presParOf" srcId="{046DDEEF-D5E8-4D3C-B338-9D5223410BF6}" destId="{FBCE165D-4B9D-4A2A-BD85-CC3B498B56EC}" srcOrd="1" destOrd="0" presId="urn:microsoft.com/office/officeart/2005/8/layout/default"/>
    <dgm:cxn modelId="{984EF291-720E-4F7B-9C0D-D69F17456627}" type="presParOf" srcId="{046DDEEF-D5E8-4D3C-B338-9D5223410BF6}" destId="{E4745798-3106-44BE-8AD5-352241E70EBF}" srcOrd="2" destOrd="0" presId="urn:microsoft.com/office/officeart/2005/8/layout/default"/>
    <dgm:cxn modelId="{F4D15B96-6C3B-4F40-A1AB-CCEAABE24807}" type="presParOf" srcId="{046DDEEF-D5E8-4D3C-B338-9D5223410BF6}" destId="{01987AA9-191D-4183-972B-4405443D4C67}" srcOrd="3" destOrd="0" presId="urn:microsoft.com/office/officeart/2005/8/layout/default"/>
    <dgm:cxn modelId="{A5551129-136D-481D-8BEC-E7B35DE2AC1B}" type="presParOf" srcId="{046DDEEF-D5E8-4D3C-B338-9D5223410BF6}" destId="{5447AA99-90CD-4078-A245-D650DB1DC332}" srcOrd="4" destOrd="0" presId="urn:microsoft.com/office/officeart/2005/8/layout/default"/>
    <dgm:cxn modelId="{1C65D698-E957-4CB4-A216-8B6C35DAD61A}" type="presParOf" srcId="{046DDEEF-D5E8-4D3C-B338-9D5223410BF6}" destId="{F4E81E99-D083-43B4-8AE3-F054101D796A}" srcOrd="5" destOrd="0" presId="urn:microsoft.com/office/officeart/2005/8/layout/default"/>
    <dgm:cxn modelId="{59A73D58-9A7F-4EB0-98D7-F88C86014F91}" type="presParOf" srcId="{046DDEEF-D5E8-4D3C-B338-9D5223410BF6}" destId="{6A296A5C-139C-4508-BD2E-5EC8B4F10DBE}" srcOrd="6" destOrd="0" presId="urn:microsoft.com/office/officeart/2005/8/layout/default"/>
    <dgm:cxn modelId="{7F409995-BD55-4216-B675-EF96ED7F363C}" type="presParOf" srcId="{046DDEEF-D5E8-4D3C-B338-9D5223410BF6}" destId="{A22C3039-DDF3-4F97-9D5A-377791EFD84E}" srcOrd="7" destOrd="0" presId="urn:microsoft.com/office/officeart/2005/8/layout/default"/>
    <dgm:cxn modelId="{AD5BA964-DD8A-4FA9-BEA6-04EC8D1F157E}" type="presParOf" srcId="{046DDEEF-D5E8-4D3C-B338-9D5223410BF6}" destId="{3B3F010D-9E5F-4AFE-A4F3-EA510E7BE7B0}" srcOrd="8" destOrd="0" presId="urn:microsoft.com/office/officeart/2005/8/layout/default"/>
    <dgm:cxn modelId="{089AC696-8309-49FE-BFC8-A8B3389CDE8D}" type="presParOf" srcId="{046DDEEF-D5E8-4D3C-B338-9D5223410BF6}" destId="{4D78390C-C2FC-4E4F-9894-529E7B0009FB}" srcOrd="9" destOrd="0" presId="urn:microsoft.com/office/officeart/2005/8/layout/default"/>
    <dgm:cxn modelId="{DBE60C7A-8DE6-4076-A38F-A109086DAA6A}" type="presParOf" srcId="{046DDEEF-D5E8-4D3C-B338-9D5223410BF6}" destId="{EBA4C08F-E718-4043-9051-3214E4995BC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642C5-7FAA-4933-B53C-C2DEA93073E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997CEA5D-24A2-46FD-8524-39D1F31CD428}">
      <dgm:prSet phldrT="[Texto]" custT="1"/>
      <dgm:spPr>
        <a:solidFill>
          <a:srgbClr val="01B9DF"/>
        </a:solidFill>
      </dgm:spPr>
      <dgm:t>
        <a:bodyPr/>
        <a:lstStyle/>
        <a:p>
          <a:r>
            <a:rPr lang="es-ES" sz="2400" dirty="0">
              <a:solidFill>
                <a:schemeClr val="bg1"/>
              </a:solidFill>
              <a:latin typeface="Segoe UI Semilight" panose="020B0402040204020203" pitchFamily="34" charset="0"/>
              <a:cs typeface="Segoe UI Semilight" panose="020B0402040204020203" pitchFamily="34" charset="0"/>
            </a:rPr>
            <a:t>Sobre el Plan Estratégico Institucional: </a:t>
          </a:r>
        </a:p>
        <a:p>
          <a:r>
            <a:rPr lang="es-ES" sz="1800" b="1" u="sng" dirty="0">
              <a:solidFill>
                <a:schemeClr val="bg1"/>
              </a:solidFill>
              <a:latin typeface="Segoe UI Semilight" panose="020B0402040204020203" pitchFamily="34" charset="0"/>
              <a:cs typeface="Segoe UI Semilight" panose="020B0402040204020203" pitchFamily="34" charset="0"/>
            </a:rPr>
            <a:t>https://pei.poder-judicial.go.cr/</a:t>
          </a:r>
        </a:p>
      </dgm:t>
    </dgm:pt>
    <dgm:pt modelId="{04759F1F-7EE9-436E-928B-FD1C6F3015DA}" type="parTrans" cxnId="{703EF2E3-AD51-4E17-8A45-679D0FB47F25}">
      <dgm:prSet/>
      <dgm:spPr/>
      <dgm:t>
        <a:bodyPr/>
        <a:lstStyle/>
        <a:p>
          <a:endParaRPr lang="es-ES" sz="4000">
            <a:solidFill>
              <a:schemeClr val="tx1"/>
            </a:solidFill>
          </a:endParaRPr>
        </a:p>
      </dgm:t>
    </dgm:pt>
    <dgm:pt modelId="{68B10D0F-7085-414B-8ECE-5B15DBE22661}" type="sibTrans" cxnId="{703EF2E3-AD51-4E17-8A45-679D0FB47F25}">
      <dgm:prSet custT="1"/>
      <dgm:spPr>
        <a:solidFill>
          <a:srgbClr val="A7B400">
            <a:alpha val="60000"/>
          </a:srgbClr>
        </a:solidFill>
        <a:ln>
          <a:noFill/>
        </a:ln>
      </dgm:spPr>
      <dgm:t>
        <a:bodyPr/>
        <a:lstStyle/>
        <a:p>
          <a:endParaRPr lang="es-ES" sz="6600">
            <a:solidFill>
              <a:schemeClr val="tx1"/>
            </a:solidFill>
          </a:endParaRPr>
        </a:p>
      </dgm:t>
    </dgm:pt>
    <dgm:pt modelId="{A1C886D8-21D2-42B5-AACA-E1719621C0A1}">
      <dgm:prSet phldrT="[Texto]" custT="1"/>
      <dgm:spPr>
        <a:solidFill>
          <a:srgbClr val="FF7F00"/>
        </a:solidFill>
      </dgm:spPr>
      <dgm:t>
        <a:bodyPr/>
        <a:lstStyle/>
        <a:p>
          <a:r>
            <a:rPr lang="es-ES" sz="2400" dirty="0">
              <a:solidFill>
                <a:schemeClr val="bg1"/>
              </a:solidFill>
              <a:latin typeface="Segoe UI Semilight" panose="020B0402040204020203" pitchFamily="34" charset="0"/>
              <a:cs typeface="Segoe UI Semilight" panose="020B0402040204020203" pitchFamily="34" charset="0"/>
            </a:rPr>
            <a:t>Sobre los Planes Anuales Operativo:</a:t>
          </a:r>
        </a:p>
        <a:p>
          <a:r>
            <a:rPr lang="es-ES" sz="1800" b="1" u="sng" dirty="0">
              <a:solidFill>
                <a:schemeClr val="bg1"/>
              </a:solidFill>
              <a:latin typeface="Segoe UI Semilight" panose="020B0402040204020203" pitchFamily="34" charset="0"/>
              <a:cs typeface="Segoe UI Semilight" panose="020B0402040204020203" pitchFamily="34" charset="0"/>
            </a:rPr>
            <a:t>http://intranet/planificacion/index.php/planificacionestrategica/pao</a:t>
          </a:r>
        </a:p>
      </dgm:t>
    </dgm:pt>
    <dgm:pt modelId="{679E33B1-0D28-4255-A4F6-88C66B7E20DE}" type="parTrans" cxnId="{A2E1DFDA-1C11-44CD-93DB-863D0D9B2CB2}">
      <dgm:prSet/>
      <dgm:spPr/>
      <dgm:t>
        <a:bodyPr/>
        <a:lstStyle/>
        <a:p>
          <a:endParaRPr lang="es-ES" sz="4000">
            <a:solidFill>
              <a:schemeClr val="tx1"/>
            </a:solidFill>
          </a:endParaRPr>
        </a:p>
      </dgm:t>
    </dgm:pt>
    <dgm:pt modelId="{C2918CFD-650F-4092-B00E-1A6A135BCF75}" type="sibTrans" cxnId="{A2E1DFDA-1C11-44CD-93DB-863D0D9B2CB2}">
      <dgm:prSet/>
      <dgm:spPr/>
      <dgm:t>
        <a:bodyPr/>
        <a:lstStyle/>
        <a:p>
          <a:endParaRPr lang="es-ES" sz="4000">
            <a:solidFill>
              <a:schemeClr val="tx1"/>
            </a:solidFill>
          </a:endParaRPr>
        </a:p>
      </dgm:t>
    </dgm:pt>
    <dgm:pt modelId="{56B1673A-4B00-4145-8C77-BCF92698F46C}" type="pres">
      <dgm:prSet presAssocID="{B24642C5-7FAA-4933-B53C-C2DEA93073E7}" presName="outerComposite" presStyleCnt="0">
        <dgm:presLayoutVars>
          <dgm:chMax val="5"/>
          <dgm:dir/>
          <dgm:resizeHandles val="exact"/>
        </dgm:presLayoutVars>
      </dgm:prSet>
      <dgm:spPr/>
    </dgm:pt>
    <dgm:pt modelId="{54B6F392-AEB4-4218-908B-A5F8D8EA5FAD}" type="pres">
      <dgm:prSet presAssocID="{B24642C5-7FAA-4933-B53C-C2DEA93073E7}" presName="dummyMaxCanvas" presStyleCnt="0">
        <dgm:presLayoutVars/>
      </dgm:prSet>
      <dgm:spPr/>
    </dgm:pt>
    <dgm:pt modelId="{8F20E65A-558A-443E-A8AE-3F6B6E519923}" type="pres">
      <dgm:prSet presAssocID="{B24642C5-7FAA-4933-B53C-C2DEA93073E7}" presName="TwoNodes_1" presStyleLbl="node1" presStyleIdx="0" presStyleCnt="2">
        <dgm:presLayoutVars>
          <dgm:bulletEnabled val="1"/>
        </dgm:presLayoutVars>
      </dgm:prSet>
      <dgm:spPr>
        <a:prstGeom prst="rect">
          <a:avLst/>
        </a:prstGeom>
      </dgm:spPr>
    </dgm:pt>
    <dgm:pt modelId="{CC3FE2B1-C51F-43C8-86FF-691497D727CA}" type="pres">
      <dgm:prSet presAssocID="{B24642C5-7FAA-4933-B53C-C2DEA93073E7}" presName="TwoNodes_2" presStyleLbl="node1" presStyleIdx="1" presStyleCnt="2">
        <dgm:presLayoutVars>
          <dgm:bulletEnabled val="1"/>
        </dgm:presLayoutVars>
      </dgm:prSet>
      <dgm:spPr>
        <a:prstGeom prst="rect">
          <a:avLst/>
        </a:prstGeom>
      </dgm:spPr>
    </dgm:pt>
    <dgm:pt modelId="{6D5B34C2-5D5F-41CD-8569-B6FA3B400FF1}" type="pres">
      <dgm:prSet presAssocID="{B24642C5-7FAA-4933-B53C-C2DEA93073E7}" presName="TwoConn_1-2" presStyleLbl="fgAccFollowNode1" presStyleIdx="0" presStyleCnt="1">
        <dgm:presLayoutVars>
          <dgm:bulletEnabled val="1"/>
        </dgm:presLayoutVars>
      </dgm:prSet>
      <dgm:spPr/>
    </dgm:pt>
    <dgm:pt modelId="{6350E9E2-DFC4-474D-BE3E-8D0667DB9E44}" type="pres">
      <dgm:prSet presAssocID="{B24642C5-7FAA-4933-B53C-C2DEA93073E7}" presName="TwoNodes_1_text" presStyleLbl="node1" presStyleIdx="1" presStyleCnt="2">
        <dgm:presLayoutVars>
          <dgm:bulletEnabled val="1"/>
        </dgm:presLayoutVars>
      </dgm:prSet>
      <dgm:spPr/>
    </dgm:pt>
    <dgm:pt modelId="{DDB653E5-81B0-42F4-8073-ED870A61138C}" type="pres">
      <dgm:prSet presAssocID="{B24642C5-7FAA-4933-B53C-C2DEA93073E7}" presName="TwoNodes_2_text" presStyleLbl="node1" presStyleIdx="1" presStyleCnt="2">
        <dgm:presLayoutVars>
          <dgm:bulletEnabled val="1"/>
        </dgm:presLayoutVars>
      </dgm:prSet>
      <dgm:spPr/>
    </dgm:pt>
  </dgm:ptLst>
  <dgm:cxnLst>
    <dgm:cxn modelId="{4B93F719-B30B-4318-85BE-0CC5631DE784}" type="presOf" srcId="{A1C886D8-21D2-42B5-AACA-E1719621C0A1}" destId="{CC3FE2B1-C51F-43C8-86FF-691497D727CA}" srcOrd="0" destOrd="0" presId="urn:microsoft.com/office/officeart/2005/8/layout/vProcess5"/>
    <dgm:cxn modelId="{33EB8B27-ADFE-4102-A86D-5D76107FE131}" type="presOf" srcId="{B24642C5-7FAA-4933-B53C-C2DEA93073E7}" destId="{56B1673A-4B00-4145-8C77-BCF92698F46C}" srcOrd="0" destOrd="0" presId="urn:microsoft.com/office/officeart/2005/8/layout/vProcess5"/>
    <dgm:cxn modelId="{2921555D-331D-4A49-A81F-9D602FF46A45}" type="presOf" srcId="{A1C886D8-21D2-42B5-AACA-E1719621C0A1}" destId="{DDB653E5-81B0-42F4-8073-ED870A61138C}" srcOrd="1" destOrd="0" presId="urn:microsoft.com/office/officeart/2005/8/layout/vProcess5"/>
    <dgm:cxn modelId="{05AB1568-6B3A-4FEE-BDE0-2C638873196B}" type="presOf" srcId="{68B10D0F-7085-414B-8ECE-5B15DBE22661}" destId="{6D5B34C2-5D5F-41CD-8569-B6FA3B400FF1}" srcOrd="0" destOrd="0" presId="urn:microsoft.com/office/officeart/2005/8/layout/vProcess5"/>
    <dgm:cxn modelId="{ABB262A5-B763-49B2-BE88-F8CB5EF542DB}" type="presOf" srcId="{997CEA5D-24A2-46FD-8524-39D1F31CD428}" destId="{6350E9E2-DFC4-474D-BE3E-8D0667DB9E44}" srcOrd="1" destOrd="0" presId="urn:microsoft.com/office/officeart/2005/8/layout/vProcess5"/>
    <dgm:cxn modelId="{D8C735C9-BC7F-4447-BFFF-FE2C0D23206F}" type="presOf" srcId="{997CEA5D-24A2-46FD-8524-39D1F31CD428}" destId="{8F20E65A-558A-443E-A8AE-3F6B6E519923}" srcOrd="0" destOrd="0" presId="urn:microsoft.com/office/officeart/2005/8/layout/vProcess5"/>
    <dgm:cxn modelId="{A2E1DFDA-1C11-44CD-93DB-863D0D9B2CB2}" srcId="{B24642C5-7FAA-4933-B53C-C2DEA93073E7}" destId="{A1C886D8-21D2-42B5-AACA-E1719621C0A1}" srcOrd="1" destOrd="0" parTransId="{679E33B1-0D28-4255-A4F6-88C66B7E20DE}" sibTransId="{C2918CFD-650F-4092-B00E-1A6A135BCF75}"/>
    <dgm:cxn modelId="{703EF2E3-AD51-4E17-8A45-679D0FB47F25}" srcId="{B24642C5-7FAA-4933-B53C-C2DEA93073E7}" destId="{997CEA5D-24A2-46FD-8524-39D1F31CD428}" srcOrd="0" destOrd="0" parTransId="{04759F1F-7EE9-436E-928B-FD1C6F3015DA}" sibTransId="{68B10D0F-7085-414B-8ECE-5B15DBE22661}"/>
    <dgm:cxn modelId="{F360499B-ACA5-441D-AC9A-2683E0E4552C}" type="presParOf" srcId="{56B1673A-4B00-4145-8C77-BCF92698F46C}" destId="{54B6F392-AEB4-4218-908B-A5F8D8EA5FAD}" srcOrd="0" destOrd="0" presId="urn:microsoft.com/office/officeart/2005/8/layout/vProcess5"/>
    <dgm:cxn modelId="{7BC1B420-5C36-4709-8769-C2943254AAC0}" type="presParOf" srcId="{56B1673A-4B00-4145-8C77-BCF92698F46C}" destId="{8F20E65A-558A-443E-A8AE-3F6B6E519923}" srcOrd="1" destOrd="0" presId="urn:microsoft.com/office/officeart/2005/8/layout/vProcess5"/>
    <dgm:cxn modelId="{81A37482-43CE-4200-807F-70303FB29B9E}" type="presParOf" srcId="{56B1673A-4B00-4145-8C77-BCF92698F46C}" destId="{CC3FE2B1-C51F-43C8-86FF-691497D727CA}" srcOrd="2" destOrd="0" presId="urn:microsoft.com/office/officeart/2005/8/layout/vProcess5"/>
    <dgm:cxn modelId="{B9C771E5-E380-43E1-B519-C6AE138B3DBA}" type="presParOf" srcId="{56B1673A-4B00-4145-8C77-BCF92698F46C}" destId="{6D5B34C2-5D5F-41CD-8569-B6FA3B400FF1}" srcOrd="3" destOrd="0" presId="urn:microsoft.com/office/officeart/2005/8/layout/vProcess5"/>
    <dgm:cxn modelId="{D7E8EE42-205E-4090-A15E-5942E6AE513D}" type="presParOf" srcId="{56B1673A-4B00-4145-8C77-BCF92698F46C}" destId="{6350E9E2-DFC4-474D-BE3E-8D0667DB9E44}" srcOrd="4" destOrd="0" presId="urn:microsoft.com/office/officeart/2005/8/layout/vProcess5"/>
    <dgm:cxn modelId="{3706B409-61F3-4D51-A029-51B7A3CF0540}" type="presParOf" srcId="{56B1673A-4B00-4145-8C77-BCF92698F46C}" destId="{DDB653E5-81B0-42F4-8073-ED870A61138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3F9B-25C8-424D-8FCD-E6A3A63C56E2}">
      <dsp:nvSpPr>
        <dsp:cNvPr id="0" name=""/>
        <dsp:cNvSpPr/>
      </dsp:nvSpPr>
      <dsp:spPr>
        <a:xfrm>
          <a:off x="230040" y="305062"/>
          <a:ext cx="1701768" cy="1021061"/>
        </a:xfrm>
        <a:prstGeom prst="roundRect">
          <a:avLst>
            <a:gd name="adj" fmla="val 10000"/>
          </a:avLst>
        </a:prstGeom>
        <a:solidFill>
          <a:srgbClr val="01B9DF"/>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solidFill>
                <a:schemeClr val="tx1"/>
              </a:solidFill>
              <a:latin typeface="Segoe UI Semilight" panose="020B0402040204020203" pitchFamily="34" charset="0"/>
              <a:cs typeface="Segoe UI Semilight" panose="020B0402040204020203" pitchFamily="34" charset="0"/>
            </a:rPr>
            <a:t>TEMAS ESTRATEGICOS</a:t>
          </a:r>
          <a:endParaRPr lang="es-CR" sz="2000" b="1" kern="1200" dirty="0">
            <a:solidFill>
              <a:schemeClr val="tx1"/>
            </a:solidFill>
            <a:latin typeface="Segoe UI Semilight" panose="020B0402040204020203" pitchFamily="34" charset="0"/>
            <a:cs typeface="Segoe UI Semilight" panose="020B0402040204020203" pitchFamily="34" charset="0"/>
          </a:endParaRPr>
        </a:p>
      </dsp:txBody>
      <dsp:txXfrm>
        <a:off x="259946" y="334968"/>
        <a:ext cx="1641956" cy="961249"/>
      </dsp:txXfrm>
    </dsp:sp>
    <dsp:sp modelId="{0ECCAE83-C9D3-4E1D-A3DB-22FE76BC3CDD}">
      <dsp:nvSpPr>
        <dsp:cNvPr id="0" name=""/>
        <dsp:cNvSpPr/>
      </dsp:nvSpPr>
      <dsp:spPr>
        <a:xfrm rot="21574811">
          <a:off x="2052223" y="596394"/>
          <a:ext cx="290106" cy="422038"/>
        </a:xfrm>
        <a:prstGeom prst="rightArrow">
          <a:avLst>
            <a:gd name="adj1" fmla="val 60000"/>
            <a:gd name="adj2" fmla="val 50000"/>
          </a:avLst>
        </a:prstGeom>
        <a:no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R" sz="3600" b="1" kern="1200">
            <a:solidFill>
              <a:schemeClr val="tx1"/>
            </a:solidFill>
          </a:endParaRPr>
        </a:p>
      </dsp:txBody>
      <dsp:txXfrm>
        <a:off x="2052224" y="681121"/>
        <a:ext cx="203074" cy="253222"/>
      </dsp:txXfrm>
    </dsp:sp>
    <dsp:sp modelId="{46C01CB2-2813-4BAA-94C3-5C3A4945AD91}">
      <dsp:nvSpPr>
        <dsp:cNvPr id="0" name=""/>
        <dsp:cNvSpPr/>
      </dsp:nvSpPr>
      <dsp:spPr>
        <a:xfrm>
          <a:off x="2479166" y="288583"/>
          <a:ext cx="1701768" cy="1021061"/>
        </a:xfrm>
        <a:prstGeom prst="roundRect">
          <a:avLst>
            <a:gd name="adj" fmla="val 10000"/>
          </a:avLst>
        </a:prstGeom>
        <a:solidFill>
          <a:srgbClr val="0097CC"/>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solidFill>
                <a:schemeClr val="tx1"/>
              </a:solidFill>
              <a:latin typeface="Segoe UI Semilight" panose="020B0402040204020203" pitchFamily="34" charset="0"/>
              <a:cs typeface="Segoe UI Semilight" panose="020B0402040204020203" pitchFamily="34" charset="0"/>
            </a:rPr>
            <a:t>OBJETIVOS ESTRATÉGICOS</a:t>
          </a:r>
        </a:p>
      </dsp:txBody>
      <dsp:txXfrm>
        <a:off x="2509072" y="318489"/>
        <a:ext cx="1641956" cy="961249"/>
      </dsp:txXfrm>
    </dsp:sp>
    <dsp:sp modelId="{480E1032-9B54-4BBF-AF53-5B0CB5F1D7BC}">
      <dsp:nvSpPr>
        <dsp:cNvPr id="0" name=""/>
        <dsp:cNvSpPr/>
      </dsp:nvSpPr>
      <dsp:spPr>
        <a:xfrm rot="21595217">
          <a:off x="4310275" y="586513"/>
          <a:ext cx="311592" cy="422038"/>
        </a:xfrm>
        <a:prstGeom prst="rightArrow">
          <a:avLst>
            <a:gd name="adj1" fmla="val 60000"/>
            <a:gd name="adj2" fmla="val 50000"/>
          </a:avLst>
        </a:prstGeom>
        <a:no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R" sz="3600" b="1" kern="1200">
            <a:solidFill>
              <a:schemeClr val="tx1"/>
            </a:solidFill>
          </a:endParaRPr>
        </a:p>
      </dsp:txBody>
      <dsp:txXfrm>
        <a:off x="4310275" y="670986"/>
        <a:ext cx="218114" cy="253222"/>
      </dsp:txXfrm>
    </dsp:sp>
    <dsp:sp modelId="{74E4395D-E14A-45F0-93ED-CBCA29C61AD6}">
      <dsp:nvSpPr>
        <dsp:cNvPr id="0" name=""/>
        <dsp:cNvSpPr/>
      </dsp:nvSpPr>
      <dsp:spPr>
        <a:xfrm>
          <a:off x="4768845" y="285397"/>
          <a:ext cx="1701768" cy="1021061"/>
        </a:xfrm>
        <a:prstGeom prst="roundRect">
          <a:avLst>
            <a:gd name="adj" fmla="val 10000"/>
          </a:avLst>
        </a:prstGeom>
        <a:solidFill>
          <a:srgbClr val="C6D300"/>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solidFill>
                <a:schemeClr val="tx1"/>
              </a:solidFill>
              <a:latin typeface="Segoe UI Semilight" panose="020B0402040204020203" pitchFamily="34" charset="0"/>
              <a:cs typeface="Segoe UI Semilight" panose="020B0402040204020203" pitchFamily="34" charset="0"/>
            </a:rPr>
            <a:t>ACCIONES ESTRATÉGICAS</a:t>
          </a:r>
        </a:p>
      </dsp:txBody>
      <dsp:txXfrm>
        <a:off x="4798751" y="315303"/>
        <a:ext cx="1641956" cy="961249"/>
      </dsp:txXfrm>
    </dsp:sp>
    <dsp:sp modelId="{D0808C24-822C-477D-9D67-1EBE35F05E6F}">
      <dsp:nvSpPr>
        <dsp:cNvPr id="0" name=""/>
        <dsp:cNvSpPr/>
      </dsp:nvSpPr>
      <dsp:spPr>
        <a:xfrm>
          <a:off x="6620369" y="584908"/>
          <a:ext cx="360775" cy="422038"/>
        </a:xfrm>
        <a:prstGeom prst="rightArrow">
          <a:avLst>
            <a:gd name="adj1" fmla="val 60000"/>
            <a:gd name="adj2" fmla="val 50000"/>
          </a:avLst>
        </a:prstGeom>
        <a:no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R" sz="3600" b="1" kern="1200">
            <a:solidFill>
              <a:schemeClr val="tx1"/>
            </a:solidFill>
          </a:endParaRPr>
        </a:p>
      </dsp:txBody>
      <dsp:txXfrm>
        <a:off x="6620369" y="669316"/>
        <a:ext cx="252543" cy="253222"/>
      </dsp:txXfrm>
    </dsp:sp>
    <dsp:sp modelId="{B5DAA90F-8A84-4D4D-AB31-BF8553E21DD8}">
      <dsp:nvSpPr>
        <dsp:cNvPr id="0" name=""/>
        <dsp:cNvSpPr/>
      </dsp:nvSpPr>
      <dsp:spPr>
        <a:xfrm>
          <a:off x="7151321" y="285397"/>
          <a:ext cx="1701768" cy="1021061"/>
        </a:xfrm>
        <a:prstGeom prst="roundRect">
          <a:avLst>
            <a:gd name="adj" fmla="val 10000"/>
          </a:avLst>
        </a:prstGeom>
        <a:solidFill>
          <a:srgbClr val="FF7F00"/>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solidFill>
                <a:schemeClr val="tx1"/>
              </a:solidFill>
              <a:latin typeface="Segoe UI Semilight" panose="020B0402040204020203" pitchFamily="34" charset="0"/>
              <a:cs typeface="Segoe UI Semilight" panose="020B0402040204020203" pitchFamily="34" charset="0"/>
            </a:rPr>
            <a:t>METAS ESTRATÉGICA</a:t>
          </a:r>
          <a:endParaRPr lang="es-CR" sz="1400" b="1" kern="1200" dirty="0">
            <a:solidFill>
              <a:schemeClr val="tx1"/>
            </a:solidFill>
            <a:latin typeface="Segoe UI Semilight" panose="020B0402040204020203" pitchFamily="34" charset="0"/>
            <a:cs typeface="Segoe UI Semilight" panose="020B0402040204020203" pitchFamily="34" charset="0"/>
          </a:endParaRPr>
        </a:p>
      </dsp:txBody>
      <dsp:txXfrm>
        <a:off x="7181227" y="315303"/>
        <a:ext cx="1641956" cy="961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27292-2FC1-4E71-A22A-DF086B125B9C}">
      <dsp:nvSpPr>
        <dsp:cNvPr id="0" name=""/>
        <dsp:cNvSpPr/>
      </dsp:nvSpPr>
      <dsp:spPr>
        <a:xfrm>
          <a:off x="0" y="0"/>
          <a:ext cx="2778899" cy="166734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R" sz="1600" kern="1200" dirty="0">
              <a:solidFill>
                <a:schemeClr val="tx1"/>
              </a:solidFill>
              <a:latin typeface="Segoe UI Semilight" panose="020B0402040204020203" pitchFamily="34" charset="0"/>
              <a:cs typeface="Segoe UI Semilight" panose="020B0402040204020203" pitchFamily="34" charset="0"/>
            </a:rPr>
            <a:t>Los compromisos del PEI se visualizan anualmente en el PAO de las oficinas responsables</a:t>
          </a:r>
        </a:p>
        <a:p>
          <a:pPr marL="0" lvl="0" indent="0" algn="just" defTabSz="711200">
            <a:lnSpc>
              <a:spcPct val="90000"/>
            </a:lnSpc>
            <a:spcBef>
              <a:spcPct val="0"/>
            </a:spcBef>
            <a:spcAft>
              <a:spcPct val="35000"/>
            </a:spcAft>
            <a:buNone/>
          </a:pPr>
          <a:r>
            <a:rPr lang="es-CR" sz="1600" kern="1200" dirty="0">
              <a:solidFill>
                <a:schemeClr val="tx1"/>
              </a:solidFill>
              <a:latin typeface="Segoe UI Semilight" panose="020B0402040204020203" pitchFamily="34" charset="0"/>
              <a:cs typeface="Segoe UI Semilight" panose="020B0402040204020203" pitchFamily="34" charset="0"/>
            </a:rPr>
            <a:t>(objetivos, metas, indicadores, coordinaciones) </a:t>
          </a:r>
        </a:p>
      </dsp:txBody>
      <dsp:txXfrm>
        <a:off x="0" y="0"/>
        <a:ext cx="2778899" cy="1667340"/>
      </dsp:txXfrm>
    </dsp:sp>
    <dsp:sp modelId="{E4745798-3106-44BE-8AD5-352241E70EBF}">
      <dsp:nvSpPr>
        <dsp:cNvPr id="0" name=""/>
        <dsp:cNvSpPr/>
      </dsp:nvSpPr>
      <dsp:spPr>
        <a:xfrm>
          <a:off x="3056790" y="0"/>
          <a:ext cx="2778899" cy="1667340"/>
        </a:xfrm>
        <a:prstGeom prst="rect">
          <a:avLst/>
        </a:prstGeom>
        <a:solidFill>
          <a:schemeClr val="accent3">
            <a:hueOff val="-246813"/>
            <a:satOff val="-4334"/>
            <a:lumOff val="-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R" sz="1600" kern="1200">
              <a:solidFill>
                <a:schemeClr val="tx1"/>
              </a:solidFill>
              <a:latin typeface="Segoe UI Semilight" panose="020B0402040204020203" pitchFamily="34" charset="0"/>
              <a:cs typeface="Segoe UI Semilight" panose="020B0402040204020203" pitchFamily="34" charset="0"/>
            </a:rPr>
            <a:t>Permite seguir formulando objetivos propios de la oficina. </a:t>
          </a:r>
          <a:endParaRPr lang="es-CR" sz="1600" kern="1200" dirty="0">
            <a:solidFill>
              <a:schemeClr val="tx1"/>
            </a:solidFill>
            <a:latin typeface="Segoe UI Semilight" panose="020B0402040204020203" pitchFamily="34" charset="0"/>
            <a:cs typeface="Segoe UI Semilight" panose="020B0402040204020203" pitchFamily="34" charset="0"/>
          </a:endParaRPr>
        </a:p>
      </dsp:txBody>
      <dsp:txXfrm>
        <a:off x="3056790" y="0"/>
        <a:ext cx="2778899" cy="1667340"/>
      </dsp:txXfrm>
    </dsp:sp>
    <dsp:sp modelId="{5447AA99-90CD-4078-A245-D650DB1DC332}">
      <dsp:nvSpPr>
        <dsp:cNvPr id="0" name=""/>
        <dsp:cNvSpPr/>
      </dsp:nvSpPr>
      <dsp:spPr>
        <a:xfrm>
          <a:off x="6113580" y="0"/>
          <a:ext cx="2778899" cy="1667340"/>
        </a:xfrm>
        <a:prstGeom prst="rect">
          <a:avLst/>
        </a:prstGeom>
        <a:solidFill>
          <a:schemeClr val="accent3">
            <a:hueOff val="-493625"/>
            <a:satOff val="-8668"/>
            <a:lumOff val="-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R" sz="1600" kern="1200" dirty="0">
              <a:solidFill>
                <a:schemeClr val="tx1"/>
              </a:solidFill>
              <a:latin typeface="Segoe UI Semilight" panose="020B0402040204020203" pitchFamily="34" charset="0"/>
              <a:cs typeface="Segoe UI Semilight" panose="020B0402040204020203" pitchFamily="34" charset="0"/>
            </a:rPr>
            <a:t>Los resultados obtenidos de las metas propuestas se traducirán en números o porcentajes, según fueron formulados. </a:t>
          </a:r>
        </a:p>
      </dsp:txBody>
      <dsp:txXfrm>
        <a:off x="6113580" y="0"/>
        <a:ext cx="2778899" cy="1667340"/>
      </dsp:txXfrm>
    </dsp:sp>
    <dsp:sp modelId="{6A296A5C-139C-4508-BD2E-5EC8B4F10DBE}">
      <dsp:nvSpPr>
        <dsp:cNvPr id="0" name=""/>
        <dsp:cNvSpPr/>
      </dsp:nvSpPr>
      <dsp:spPr>
        <a:xfrm>
          <a:off x="0" y="3029740"/>
          <a:ext cx="2778899" cy="1667340"/>
        </a:xfrm>
        <a:prstGeom prst="rect">
          <a:avLst/>
        </a:prstGeom>
        <a:solidFill>
          <a:schemeClr val="accent3">
            <a:hueOff val="-740438"/>
            <a:satOff val="-13003"/>
            <a:lumOff val="-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R" sz="1600" kern="1200">
              <a:solidFill>
                <a:schemeClr val="tx1"/>
              </a:solidFill>
              <a:latin typeface="Segoe UI Semilight" panose="020B0402040204020203" pitchFamily="34" charset="0"/>
              <a:cs typeface="Segoe UI Semilight" panose="020B0402040204020203" pitchFamily="34" charset="0"/>
            </a:rPr>
            <a:t>Los resultados obtenidos se reflejarán en el PEI.</a:t>
          </a:r>
          <a:endParaRPr lang="es-CR" sz="1600" kern="1200" dirty="0">
            <a:solidFill>
              <a:schemeClr val="tx1"/>
            </a:solidFill>
            <a:latin typeface="Segoe UI Semilight" panose="020B0402040204020203" pitchFamily="34" charset="0"/>
            <a:cs typeface="Segoe UI Semilight" panose="020B0402040204020203" pitchFamily="34" charset="0"/>
          </a:endParaRPr>
        </a:p>
      </dsp:txBody>
      <dsp:txXfrm>
        <a:off x="0" y="3029740"/>
        <a:ext cx="2778899" cy="1667340"/>
      </dsp:txXfrm>
    </dsp:sp>
    <dsp:sp modelId="{3B3F010D-9E5F-4AFE-A4F3-EA510E7BE7B0}">
      <dsp:nvSpPr>
        <dsp:cNvPr id="0" name=""/>
        <dsp:cNvSpPr/>
      </dsp:nvSpPr>
      <dsp:spPr>
        <a:xfrm>
          <a:off x="2949441" y="3029740"/>
          <a:ext cx="2778899" cy="1667340"/>
        </a:xfrm>
        <a:prstGeom prst="rect">
          <a:avLst/>
        </a:prstGeom>
        <a:solidFill>
          <a:schemeClr val="accent3">
            <a:hueOff val="-987251"/>
            <a:satOff val="-1733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S" sz="1300" kern="1200" dirty="0">
              <a:solidFill>
                <a:schemeClr val="tx1"/>
              </a:solidFill>
              <a:latin typeface="Segoe UI Semilight" panose="020B0402040204020203" pitchFamily="34" charset="0"/>
              <a:cs typeface="Segoe UI Semilight" panose="020B0402040204020203" pitchFamily="34" charset="0"/>
            </a:rPr>
            <a:t>Se deben considerar los recursos presupuestarios, tecnológicos, equipo-mobiliario, el personal, entre otros, con que dispone la oficina o despacho para establecer los objetivos y metas que se pretenden lograr en el período.</a:t>
          </a:r>
          <a:endParaRPr lang="es-CR" sz="1300" kern="1200" dirty="0">
            <a:solidFill>
              <a:schemeClr val="tx1"/>
            </a:solidFill>
            <a:latin typeface="Segoe UI Semilight" panose="020B0402040204020203" pitchFamily="34" charset="0"/>
            <a:cs typeface="Segoe UI Semilight" panose="020B0402040204020203" pitchFamily="34" charset="0"/>
          </a:endParaRPr>
        </a:p>
      </dsp:txBody>
      <dsp:txXfrm>
        <a:off x="2949441" y="3029740"/>
        <a:ext cx="2778899" cy="1667340"/>
      </dsp:txXfrm>
    </dsp:sp>
    <dsp:sp modelId="{EBA4C08F-E718-4043-9051-3214E4995BC8}">
      <dsp:nvSpPr>
        <dsp:cNvPr id="0" name=""/>
        <dsp:cNvSpPr/>
      </dsp:nvSpPr>
      <dsp:spPr>
        <a:xfrm>
          <a:off x="6113580" y="3045496"/>
          <a:ext cx="2778899" cy="1667340"/>
        </a:xfrm>
        <a:prstGeom prst="rect">
          <a:avLst/>
        </a:prstGeom>
        <a:solidFill>
          <a:schemeClr val="accent3">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latin typeface="Segoe UI Semilight" panose="020B0402040204020203" pitchFamily="34" charset="0"/>
              <a:cs typeface="Segoe UI Semilight" panose="020B0402040204020203" pitchFamily="34" charset="0"/>
            </a:rPr>
            <a:t>Utilizar siempre el navegador Mozilla Firefox para hacer uso del Sistema PAO (formulación y avances.</a:t>
          </a:r>
        </a:p>
      </dsp:txBody>
      <dsp:txXfrm>
        <a:off x="6113580" y="3045496"/>
        <a:ext cx="2778899" cy="1667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E65A-558A-443E-A8AE-3F6B6E519923}">
      <dsp:nvSpPr>
        <dsp:cNvPr id="0" name=""/>
        <dsp:cNvSpPr/>
      </dsp:nvSpPr>
      <dsp:spPr>
        <a:xfrm>
          <a:off x="0" y="0"/>
          <a:ext cx="7400317" cy="1860414"/>
        </a:xfrm>
        <a:prstGeom prst="rect">
          <a:avLst/>
        </a:prstGeom>
        <a:solidFill>
          <a:srgbClr val="01B9D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Segoe UI Semilight" panose="020B0402040204020203" pitchFamily="34" charset="0"/>
              <a:cs typeface="Segoe UI Semilight" panose="020B0402040204020203" pitchFamily="34" charset="0"/>
            </a:rPr>
            <a:t>Sobre el Plan Estratégico Institucional: </a:t>
          </a:r>
        </a:p>
        <a:p>
          <a:pPr marL="0" lvl="0" indent="0" algn="l" defTabSz="1066800">
            <a:lnSpc>
              <a:spcPct val="90000"/>
            </a:lnSpc>
            <a:spcBef>
              <a:spcPct val="0"/>
            </a:spcBef>
            <a:spcAft>
              <a:spcPct val="35000"/>
            </a:spcAft>
            <a:buNone/>
          </a:pPr>
          <a:r>
            <a:rPr lang="es-ES" sz="1800" b="1" u="sng" kern="1200" dirty="0">
              <a:solidFill>
                <a:schemeClr val="bg1"/>
              </a:solidFill>
              <a:latin typeface="Segoe UI Semilight" panose="020B0402040204020203" pitchFamily="34" charset="0"/>
              <a:cs typeface="Segoe UI Semilight" panose="020B0402040204020203" pitchFamily="34" charset="0"/>
            </a:rPr>
            <a:t>https://pei.poder-judicial.go.cr/</a:t>
          </a:r>
        </a:p>
      </dsp:txBody>
      <dsp:txXfrm>
        <a:off x="54490" y="54490"/>
        <a:ext cx="5477433" cy="1751434"/>
      </dsp:txXfrm>
    </dsp:sp>
    <dsp:sp modelId="{CC3FE2B1-C51F-43C8-86FF-691497D727CA}">
      <dsp:nvSpPr>
        <dsp:cNvPr id="0" name=""/>
        <dsp:cNvSpPr/>
      </dsp:nvSpPr>
      <dsp:spPr>
        <a:xfrm>
          <a:off x="1305938" y="2273840"/>
          <a:ext cx="7400317" cy="1860414"/>
        </a:xfrm>
        <a:prstGeom prst="rect">
          <a:avLst/>
        </a:prstGeom>
        <a:solidFill>
          <a:srgbClr val="FF7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Segoe UI Semilight" panose="020B0402040204020203" pitchFamily="34" charset="0"/>
              <a:cs typeface="Segoe UI Semilight" panose="020B0402040204020203" pitchFamily="34" charset="0"/>
            </a:rPr>
            <a:t>Sobre los Planes Anuales Operativo:</a:t>
          </a:r>
        </a:p>
        <a:p>
          <a:pPr marL="0" lvl="0" indent="0" algn="l" defTabSz="1066800">
            <a:lnSpc>
              <a:spcPct val="90000"/>
            </a:lnSpc>
            <a:spcBef>
              <a:spcPct val="0"/>
            </a:spcBef>
            <a:spcAft>
              <a:spcPct val="35000"/>
            </a:spcAft>
            <a:buNone/>
          </a:pPr>
          <a:r>
            <a:rPr lang="es-ES" sz="1800" b="1" u="sng" kern="1200" dirty="0">
              <a:solidFill>
                <a:schemeClr val="bg1"/>
              </a:solidFill>
              <a:latin typeface="Segoe UI Semilight" panose="020B0402040204020203" pitchFamily="34" charset="0"/>
              <a:cs typeface="Segoe UI Semilight" panose="020B0402040204020203" pitchFamily="34" charset="0"/>
            </a:rPr>
            <a:t>http://intranet/planificacion/index.php/planificacionestrategica/pao</a:t>
          </a:r>
        </a:p>
      </dsp:txBody>
      <dsp:txXfrm>
        <a:off x="1360428" y="2328330"/>
        <a:ext cx="4776129" cy="1751434"/>
      </dsp:txXfrm>
    </dsp:sp>
    <dsp:sp modelId="{6D5B34C2-5D5F-41CD-8569-B6FA3B400FF1}">
      <dsp:nvSpPr>
        <dsp:cNvPr id="0" name=""/>
        <dsp:cNvSpPr/>
      </dsp:nvSpPr>
      <dsp:spPr>
        <a:xfrm>
          <a:off x="6191048" y="1462492"/>
          <a:ext cx="1209269" cy="1209269"/>
        </a:xfrm>
        <a:prstGeom prst="downArrow">
          <a:avLst>
            <a:gd name="adj1" fmla="val 55000"/>
            <a:gd name="adj2" fmla="val 45000"/>
          </a:avLst>
        </a:prstGeom>
        <a:solidFill>
          <a:srgbClr val="A7B400">
            <a:alpha val="6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2933700">
            <a:lnSpc>
              <a:spcPct val="90000"/>
            </a:lnSpc>
            <a:spcBef>
              <a:spcPct val="0"/>
            </a:spcBef>
            <a:spcAft>
              <a:spcPct val="35000"/>
            </a:spcAft>
            <a:buNone/>
          </a:pPr>
          <a:endParaRPr lang="es-ES" sz="6600" kern="1200">
            <a:solidFill>
              <a:schemeClr val="tx1"/>
            </a:solidFill>
          </a:endParaRPr>
        </a:p>
      </dsp:txBody>
      <dsp:txXfrm>
        <a:off x="6463134" y="1462492"/>
        <a:ext cx="665097" cy="909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4650"/>
          </a:xfrm>
          <a:prstGeom prst="rect">
            <a:avLst/>
          </a:prstGeom>
          <a:noFill/>
          <a:ln w="12700">
            <a:noFill/>
            <a:miter lim="800000"/>
            <a:headEnd/>
            <a:tailEnd/>
          </a:ln>
          <a:effectLst/>
        </p:spPr>
        <p:txBody>
          <a:bodyPr vert="horz" wrap="square" lIns="88987" tIns="43713" rIns="88987" bIns="43713" numCol="1" anchor="t" anchorCtr="0" compatLnSpc="1">
            <a:prstTxWarp prst="textNoShape">
              <a:avLst/>
            </a:prstTxWarp>
          </a:bodyPr>
          <a:lstStyle/>
          <a:p>
            <a:pPr lvl="0"/>
            <a:r>
              <a:rPr lang="es-ES" noProof="0"/>
              <a:t>Haga clic para editar el estilo del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8131" name="Rectangle 3"/>
          <p:cNvSpPr>
            <a:spLocks noGrp="1" noRot="1" noChangeAspect="1" noChangeArrowheads="1" noTextEdit="1"/>
          </p:cNvSpPr>
          <p:nvPr>
            <p:ph type="sldImg" idx="2"/>
          </p:nvPr>
        </p:nvSpPr>
        <p:spPr bwMode="auto">
          <a:xfrm>
            <a:off x="1108075" y="698500"/>
            <a:ext cx="4645025" cy="348297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Tree>
    <p:extLst>
      <p:ext uri="{BB962C8B-B14F-4D97-AF65-F5344CB8AC3E}">
        <p14:creationId xmlns:p14="http://schemas.microsoft.com/office/powerpoint/2010/main" val="148744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B82605D-E7F9-4738-BA76-251EF5638BC9}" type="slidenum">
              <a:rPr lang="es-ES" smtClean="0"/>
              <a:pPr>
                <a:defRPr/>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40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1532256-ADCF-4B28-83D1-8F1841594CCA}" type="slidenum">
              <a:rPr lang="es-ES" smtClean="0"/>
              <a:pPr>
                <a:defRPr/>
              </a:pPr>
              <a:t>‹Nº›</a:t>
            </a:fld>
            <a:endParaRPr lang="es-ES"/>
          </a:p>
        </p:txBody>
      </p:sp>
    </p:spTree>
    <p:extLst>
      <p:ext uri="{BB962C8B-B14F-4D97-AF65-F5344CB8AC3E}">
        <p14:creationId xmlns:p14="http://schemas.microsoft.com/office/powerpoint/2010/main" val="2572096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1C62EC9-E964-4A2F-803D-0708B6003840}" type="slidenum">
              <a:rPr lang="es-ES" smtClean="0"/>
              <a:pPr>
                <a:defRPr/>
              </a:pPr>
              <a:t>‹Nº›</a:t>
            </a:fld>
            <a:endParaRPr lang="es-ES"/>
          </a:p>
        </p:txBody>
      </p:sp>
    </p:spTree>
    <p:extLst>
      <p:ext uri="{BB962C8B-B14F-4D97-AF65-F5344CB8AC3E}">
        <p14:creationId xmlns:p14="http://schemas.microsoft.com/office/powerpoint/2010/main" val="98960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01">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D1D5321-818B-4DCF-A7A1-E590886D50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9026" y="12066"/>
            <a:ext cx="9144000" cy="1685430"/>
          </a:xfrm>
          <a:prstGeom prst="rect">
            <a:avLst/>
          </a:prstGeom>
        </p:spPr>
      </p:pic>
      <p:sp>
        <p:nvSpPr>
          <p:cNvPr id="8" name="Marcador de texto 7">
            <a:extLst>
              <a:ext uri="{FF2B5EF4-FFF2-40B4-BE49-F238E27FC236}">
                <a16:creationId xmlns:a16="http://schemas.microsoft.com/office/drawing/2014/main" id="{CE1D0C3B-9910-4F39-8418-1932485CEB94}"/>
              </a:ext>
            </a:extLst>
          </p:cNvPr>
          <p:cNvSpPr>
            <a:spLocks noGrp="1"/>
          </p:cNvSpPr>
          <p:nvPr>
            <p:ph type="body" sz="quarter" idx="10"/>
          </p:nvPr>
        </p:nvSpPr>
        <p:spPr>
          <a:xfrm>
            <a:off x="628651" y="1923341"/>
            <a:ext cx="7886700" cy="455136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2" name="Título 1">
            <a:extLst>
              <a:ext uri="{FF2B5EF4-FFF2-40B4-BE49-F238E27FC236}">
                <a16:creationId xmlns:a16="http://schemas.microsoft.com/office/drawing/2014/main" id="{4CA9FB14-545C-471B-B4CE-E8159C64F3C3}"/>
              </a:ext>
            </a:extLst>
          </p:cNvPr>
          <p:cNvSpPr>
            <a:spLocks noGrp="1"/>
          </p:cNvSpPr>
          <p:nvPr>
            <p:ph type="title"/>
          </p:nvPr>
        </p:nvSpPr>
        <p:spPr>
          <a:xfrm>
            <a:off x="616622" y="615031"/>
            <a:ext cx="7886700" cy="1325563"/>
          </a:xfrm>
        </p:spPr>
        <p:txBody>
          <a:bodyPr/>
          <a:lstStyle>
            <a:lvl1pPr>
              <a:defRPr>
                <a:solidFill>
                  <a:srgbClr val="054D9B"/>
                </a:solidFill>
              </a:defRPr>
            </a:lvl1pPr>
          </a:lstStyle>
          <a:p>
            <a:r>
              <a:rPr lang="es-ES"/>
              <a:t>Haga clic para modificar el estilo de título del patrón</a:t>
            </a:r>
            <a:endParaRPr lang="es-CR"/>
          </a:p>
        </p:txBody>
      </p:sp>
    </p:spTree>
    <p:extLst>
      <p:ext uri="{BB962C8B-B14F-4D97-AF65-F5344CB8AC3E}">
        <p14:creationId xmlns:p14="http://schemas.microsoft.com/office/powerpoint/2010/main" val="21344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8CC18F3-08BE-442C-ADDC-7D5D14990063}" type="slidenum">
              <a:rPr lang="es-ES" smtClean="0"/>
              <a:pPr>
                <a:defRPr/>
              </a:pPr>
              <a:t>‹Nº›</a:t>
            </a:fld>
            <a:endParaRPr lang="es-ES"/>
          </a:p>
        </p:txBody>
      </p:sp>
    </p:spTree>
    <p:extLst>
      <p:ext uri="{BB962C8B-B14F-4D97-AF65-F5344CB8AC3E}">
        <p14:creationId xmlns:p14="http://schemas.microsoft.com/office/powerpoint/2010/main" val="380605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573DD70-A7C0-4B55-93B7-9A6FBCE16C34}" type="slidenum">
              <a:rPr lang="es-ES" smtClean="0"/>
              <a:pPr>
                <a:defRPr/>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182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22960" y="1845734"/>
            <a:ext cx="370332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63440" y="1845736"/>
            <a:ext cx="3703320" cy="402335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7EDE0E42-CEE4-49C3-8D0D-544483DF625A}" type="slidenum">
              <a:rPr lang="es-ES" smtClean="0"/>
              <a:pPr>
                <a:defRPr/>
              </a:pPr>
              <a:t>‹Nº›</a:t>
            </a:fld>
            <a:endParaRPr lang="es-ES"/>
          </a:p>
        </p:txBody>
      </p:sp>
    </p:spTree>
    <p:extLst>
      <p:ext uri="{BB962C8B-B14F-4D97-AF65-F5344CB8AC3E}">
        <p14:creationId xmlns:p14="http://schemas.microsoft.com/office/powerpoint/2010/main" val="3897087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D8967DF0-32F5-431B-91CF-870683F9D615}" type="slidenum">
              <a:rPr lang="es-ES" smtClean="0"/>
              <a:pPr>
                <a:defRPr/>
              </a:pPr>
              <a:t>‹Nº›</a:t>
            </a:fld>
            <a:endParaRPr lang="es-ES"/>
          </a:p>
        </p:txBody>
      </p:sp>
    </p:spTree>
    <p:extLst>
      <p:ext uri="{BB962C8B-B14F-4D97-AF65-F5344CB8AC3E}">
        <p14:creationId xmlns:p14="http://schemas.microsoft.com/office/powerpoint/2010/main" val="3277874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24AF31F-E18D-4E38-94C1-9D8E8CB0E37C}" type="slidenum">
              <a:rPr lang="es-ES" smtClean="0"/>
              <a:pPr>
                <a:defRPr/>
              </a:pPr>
              <a:t>‹Nº›</a:t>
            </a:fld>
            <a:endParaRPr lang="es-ES"/>
          </a:p>
        </p:txBody>
      </p:sp>
    </p:spTree>
    <p:extLst>
      <p:ext uri="{BB962C8B-B14F-4D97-AF65-F5344CB8AC3E}">
        <p14:creationId xmlns:p14="http://schemas.microsoft.com/office/powerpoint/2010/main" val="899728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s-ES"/>
          </a:p>
        </p:txBody>
      </p:sp>
      <p:sp>
        <p:nvSpPr>
          <p:cNvPr id="9" name="Slide Number Placeholder 8"/>
          <p:cNvSpPr>
            <a:spLocks noGrp="1"/>
          </p:cNvSpPr>
          <p:nvPr>
            <p:ph type="sldNum" sz="quarter" idx="12"/>
          </p:nvPr>
        </p:nvSpPr>
        <p:spPr/>
        <p:txBody>
          <a:bodyPr/>
          <a:lstStyle/>
          <a:p>
            <a:pPr>
              <a:defRPr/>
            </a:pPr>
            <a:fld id="{E9900A17-AFC8-4640-874E-3AEA5AD30FD1}" type="slidenum">
              <a:rPr lang="es-ES" smtClean="0"/>
              <a:pPr>
                <a:defRPr/>
              </a:pPr>
              <a:t>‹Nº›</a:t>
            </a:fld>
            <a:endParaRPr lang="es-ES"/>
          </a:p>
        </p:txBody>
      </p:sp>
    </p:spTree>
    <p:extLst>
      <p:ext uri="{BB962C8B-B14F-4D97-AF65-F5344CB8AC3E}">
        <p14:creationId xmlns:p14="http://schemas.microsoft.com/office/powerpoint/2010/main" val="2397116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a:p>
        </p:txBody>
      </p:sp>
      <p:sp>
        <p:nvSpPr>
          <p:cNvPr id="3" name="Content Placeholder 2"/>
          <p:cNvSpPr>
            <a:spLocks noGrp="1"/>
          </p:cNvSpPr>
          <p:nvPr>
            <p:ph idx="1"/>
          </p:nvPr>
        </p:nvSpPr>
        <p:spPr>
          <a:xfrm>
            <a:off x="3460237" y="731520"/>
            <a:ext cx="5009393"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A5AED9E-EB45-410E-BC3C-7D802F1337E9}" type="slidenum">
              <a:rPr lang="es-ES" smtClean="0"/>
              <a:pPr>
                <a:defRPr/>
              </a:pPr>
              <a:t>‹Nº›</a:t>
            </a:fld>
            <a:endParaRPr lang="es-ES"/>
          </a:p>
        </p:txBody>
      </p:sp>
    </p:spTree>
    <p:extLst>
      <p:ext uri="{BB962C8B-B14F-4D97-AF65-F5344CB8AC3E}">
        <p14:creationId xmlns:p14="http://schemas.microsoft.com/office/powerpoint/2010/main" val="3703904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4D7E3BE9-ED66-471C-91CD-168E9C0FFCE4}" type="slidenum">
              <a:rPr lang="es-ES" smtClean="0"/>
              <a:pPr>
                <a:defRPr/>
              </a:pPr>
              <a:t>‹Nº›</a:t>
            </a:fld>
            <a:endParaRPr lang="es-ES"/>
          </a:p>
        </p:txBody>
      </p:sp>
    </p:spTree>
    <p:extLst>
      <p:ext uri="{BB962C8B-B14F-4D97-AF65-F5344CB8AC3E}">
        <p14:creationId xmlns:p14="http://schemas.microsoft.com/office/powerpoint/2010/main" val="2289921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24AF31F-E18D-4E38-94C1-9D8E8CB0E37C}" type="slidenum">
              <a:rPr lang="es-ES" smtClean="0"/>
              <a:pPr>
                <a:defRPr/>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053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1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3.png"/><Relationship Id="rId12" Type="http://schemas.openxmlformats.org/officeDocument/2006/relationships/image" Target="../media/image20.sv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24.sv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4">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6">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18">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20">
            <a:extLst>
              <a:ext uri="{FF2B5EF4-FFF2-40B4-BE49-F238E27FC236}">
                <a16:creationId xmlns:a16="http://schemas.microsoft.com/office/drawing/2014/main" id="{37D0A513-E370-457A-B709-5F32B96BA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9" name="Rectangle 22">
            <a:extLst>
              <a:ext uri="{FF2B5EF4-FFF2-40B4-BE49-F238E27FC236}">
                <a16:creationId xmlns:a16="http://schemas.microsoft.com/office/drawing/2014/main" id="{450AC02B-DCE7-4E0D-ADF6-86386C916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862"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24">
            <a:extLst>
              <a:ext uri="{FF2B5EF4-FFF2-40B4-BE49-F238E27FC236}">
                <a16:creationId xmlns:a16="http://schemas.microsoft.com/office/drawing/2014/main" id="{B482A85D-CD80-4811-B1B6-C3F136B10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004868" y="0"/>
            <a:ext cx="5143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ángulo: esquinas redondeadas 1">
            <a:extLst>
              <a:ext uri="{FF2B5EF4-FFF2-40B4-BE49-F238E27FC236}">
                <a16:creationId xmlns:a16="http://schemas.microsoft.com/office/drawing/2014/main" id="{A75E4E2D-3CDE-4BF8-8106-7ED011FCA485}"/>
              </a:ext>
            </a:extLst>
          </p:cNvPr>
          <p:cNvSpPr/>
          <p:nvPr/>
        </p:nvSpPr>
        <p:spPr>
          <a:xfrm>
            <a:off x="4274488" y="4941392"/>
            <a:ext cx="4700838" cy="958788"/>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 name="Título 2">
            <a:extLst>
              <a:ext uri="{FF2B5EF4-FFF2-40B4-BE49-F238E27FC236}">
                <a16:creationId xmlns:a16="http://schemas.microsoft.com/office/drawing/2014/main" id="{9553EF5C-EB71-4764-A1E1-0C2F7595C309}"/>
              </a:ext>
            </a:extLst>
          </p:cNvPr>
          <p:cNvSpPr>
            <a:spLocks noGrp="1"/>
          </p:cNvSpPr>
          <p:nvPr>
            <p:ph type="ctrTitle" idx="4294967295"/>
          </p:nvPr>
        </p:nvSpPr>
        <p:spPr>
          <a:xfrm>
            <a:off x="4177837" y="1331654"/>
            <a:ext cx="4557790" cy="2978296"/>
          </a:xfrm>
        </p:spPr>
        <p:txBody>
          <a:bodyPr vert="horz" lIns="91440" tIns="45720" rIns="91440" bIns="45720" rtlCol="0" anchor="b">
            <a:noAutofit/>
          </a:bodyPr>
          <a:lstStyle/>
          <a:p>
            <a:r>
              <a:rPr lang="es-ES" sz="3200" dirty="0">
                <a:solidFill>
                  <a:srgbClr val="FFFFFF"/>
                </a:solidFill>
                <a:latin typeface="Segoe UI Light" panose="020B0502040204020203" pitchFamily="34" charset="0"/>
                <a:cs typeface="Segoe UI Light" panose="020B0502040204020203" pitchFamily="34" charset="0"/>
              </a:rPr>
              <a:t>Formulación de </a:t>
            </a:r>
            <a:r>
              <a:rPr lang="es-ES" sz="3200" b="1" dirty="0">
                <a:solidFill>
                  <a:srgbClr val="C6D300"/>
                </a:solidFill>
                <a:latin typeface="Segoe UI Semibold" panose="020B0702040204020203" pitchFamily="34" charset="0"/>
                <a:cs typeface="Segoe UI Semibold" panose="020B0702040204020203" pitchFamily="34" charset="0"/>
              </a:rPr>
              <a:t>Planes Anuales Operativos</a:t>
            </a:r>
            <a:r>
              <a:rPr lang="es-ES" sz="3200" dirty="0">
                <a:solidFill>
                  <a:srgbClr val="FFFFFF"/>
                </a:solidFill>
                <a:latin typeface="Segoe UI Semibold" panose="020B0702040204020203" pitchFamily="34" charset="0"/>
                <a:cs typeface="Segoe UI Semibold" panose="020B0702040204020203" pitchFamily="34" charset="0"/>
              </a:rPr>
              <a:t> </a:t>
            </a:r>
            <a:r>
              <a:rPr lang="es-ES" sz="3200" dirty="0">
                <a:solidFill>
                  <a:srgbClr val="FFFFFF"/>
                </a:solidFill>
                <a:latin typeface="Segoe UI Light" panose="020B0502040204020203" pitchFamily="34" charset="0"/>
                <a:cs typeface="Segoe UI Light" panose="020B0502040204020203" pitchFamily="34" charset="0"/>
              </a:rPr>
              <a:t>y su vinculación con el  </a:t>
            </a:r>
            <a:r>
              <a:rPr lang="es-ES" sz="3200" b="1" dirty="0">
                <a:solidFill>
                  <a:srgbClr val="C6D300"/>
                </a:solidFill>
                <a:latin typeface="Segoe UI Semibold" panose="020B0702040204020203" pitchFamily="34" charset="0"/>
                <a:cs typeface="Segoe UI Semibold" panose="020B0702040204020203" pitchFamily="34" charset="0"/>
              </a:rPr>
              <a:t>Plan Estratégico Institucional 2019-2024</a:t>
            </a:r>
            <a:endParaRPr lang="en-US" sz="3200" b="1" dirty="0">
              <a:solidFill>
                <a:srgbClr val="C6D300"/>
              </a:solidFill>
              <a:latin typeface="Segoe UI Semibold" panose="020B0702040204020203" pitchFamily="34" charset="0"/>
              <a:cs typeface="Segoe UI Semibold" panose="020B0702040204020203" pitchFamily="34" charset="0"/>
            </a:endParaRPr>
          </a:p>
        </p:txBody>
      </p:sp>
      <p:sp>
        <p:nvSpPr>
          <p:cNvPr id="4" name="Subtítulo 3">
            <a:extLst>
              <a:ext uri="{FF2B5EF4-FFF2-40B4-BE49-F238E27FC236}">
                <a16:creationId xmlns:a16="http://schemas.microsoft.com/office/drawing/2014/main" id="{06D948AD-9028-41EC-A319-489093F472FB}"/>
              </a:ext>
            </a:extLst>
          </p:cNvPr>
          <p:cNvSpPr>
            <a:spLocks noGrp="1"/>
          </p:cNvSpPr>
          <p:nvPr>
            <p:ph type="subTitle" idx="4294967295"/>
          </p:nvPr>
        </p:nvSpPr>
        <p:spPr>
          <a:xfrm>
            <a:off x="6377785" y="4938916"/>
            <a:ext cx="2597541" cy="961262"/>
          </a:xfrm>
        </p:spPr>
        <p:txBody>
          <a:bodyPr vert="horz" lIns="91440" tIns="45720" rIns="91440" bIns="45720" rtlCol="0" anchor="ctr">
            <a:normAutofit/>
          </a:bodyPr>
          <a:lstStyle/>
          <a:p>
            <a:pPr marL="0" indent="0">
              <a:buNone/>
            </a:pPr>
            <a:r>
              <a:rPr lang="en-US" spc="200" dirty="0" err="1">
                <a:solidFill>
                  <a:srgbClr val="0097CC"/>
                </a:solidFill>
                <a:latin typeface="Segoe UI Semilight" panose="020B0402040204020203" pitchFamily="34" charset="0"/>
                <a:cs typeface="Segoe UI Semilight" panose="020B0402040204020203" pitchFamily="34" charset="0"/>
              </a:rPr>
              <a:t>Dirección</a:t>
            </a:r>
            <a:r>
              <a:rPr lang="en-US" spc="200" dirty="0">
                <a:solidFill>
                  <a:srgbClr val="0097CC"/>
                </a:solidFill>
                <a:latin typeface="Segoe UI Semilight" panose="020B0402040204020203" pitchFamily="34" charset="0"/>
                <a:cs typeface="Segoe UI Semilight" panose="020B0402040204020203" pitchFamily="34" charset="0"/>
              </a:rPr>
              <a:t> de </a:t>
            </a:r>
            <a:r>
              <a:rPr lang="en-US" spc="200" dirty="0" err="1">
                <a:solidFill>
                  <a:srgbClr val="0097CC"/>
                </a:solidFill>
                <a:latin typeface="Segoe UI Semilight" panose="020B0402040204020203" pitchFamily="34" charset="0"/>
                <a:cs typeface="Segoe UI Semilight" panose="020B0402040204020203" pitchFamily="34" charset="0"/>
              </a:rPr>
              <a:t>Planificación</a:t>
            </a:r>
            <a:endParaRPr lang="en-US" spc="200" dirty="0">
              <a:solidFill>
                <a:srgbClr val="0097CC"/>
              </a:solidFill>
              <a:latin typeface="Segoe UI Semilight" panose="020B0402040204020203" pitchFamily="34" charset="0"/>
              <a:cs typeface="Segoe UI Semilight" panose="020B0402040204020203" pitchFamily="34" charset="0"/>
            </a:endParaRPr>
          </a:p>
        </p:txBody>
      </p:sp>
      <p:pic>
        <p:nvPicPr>
          <p:cNvPr id="7" name="Imagen 6" descr="Imagen que contiene imágenes prediseñadas&#10;&#10;Descripción generada con confianza muy alta">
            <a:extLst>
              <a:ext uri="{FF2B5EF4-FFF2-40B4-BE49-F238E27FC236}">
                <a16:creationId xmlns:a16="http://schemas.microsoft.com/office/drawing/2014/main" id="{A0033C56-446D-481B-BB1C-38C6D4F10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969" y="3859465"/>
            <a:ext cx="1307773" cy="2335309"/>
          </a:xfrm>
          <a:prstGeom prst="rect">
            <a:avLst/>
          </a:prstGeom>
        </p:spPr>
      </p:pic>
      <p:pic>
        <p:nvPicPr>
          <p:cNvPr id="9" name="Imagen 8">
            <a:extLst>
              <a:ext uri="{FF2B5EF4-FFF2-40B4-BE49-F238E27FC236}">
                <a16:creationId xmlns:a16="http://schemas.microsoft.com/office/drawing/2014/main" id="{0A07F88C-99B6-49CC-AAE0-D0BBFD709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970" y="5003131"/>
            <a:ext cx="1742245" cy="832831"/>
          </a:xfrm>
          <a:prstGeom prst="rect">
            <a:avLst/>
          </a:prstGeom>
        </p:spPr>
      </p:pic>
      <p:cxnSp>
        <p:nvCxnSpPr>
          <p:cNvPr id="41" name="Straight Connector 26">
            <a:extLst>
              <a:ext uri="{FF2B5EF4-FFF2-40B4-BE49-F238E27FC236}">
                <a16:creationId xmlns:a16="http://schemas.microsoft.com/office/drawing/2014/main" id="{DA4AC0D3-E53A-467F-AC69-13CED2B336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1007" y="4343400"/>
            <a:ext cx="3901962"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40A016AC-6D52-4F1C-BE39-921BB498F85B}"/>
              </a:ext>
            </a:extLst>
          </p:cNvPr>
          <p:cNvPicPr>
            <a:picLocks noChangeAspect="1"/>
          </p:cNvPicPr>
          <p:nvPr/>
        </p:nvPicPr>
        <p:blipFill rotWithShape="1">
          <a:blip r:embed="rId5"/>
          <a:srcRect l="7433" t="8850" r="35840" b="49432"/>
          <a:stretch/>
        </p:blipFill>
        <p:spPr>
          <a:xfrm>
            <a:off x="526419" y="1002592"/>
            <a:ext cx="3015223" cy="1724065"/>
          </a:xfrm>
          <a:prstGeom prst="rect">
            <a:avLst/>
          </a:prstGeom>
        </p:spPr>
      </p:pic>
      <p:cxnSp>
        <p:nvCxnSpPr>
          <p:cNvPr id="6" name="Conector recto 5">
            <a:extLst>
              <a:ext uri="{FF2B5EF4-FFF2-40B4-BE49-F238E27FC236}">
                <a16:creationId xmlns:a16="http://schemas.microsoft.com/office/drawing/2014/main" id="{2605C533-1DE5-4602-ACFD-F973B69B08BF}"/>
              </a:ext>
            </a:extLst>
          </p:cNvPr>
          <p:cNvCxnSpPr>
            <a:cxnSpLocks/>
          </p:cNvCxnSpPr>
          <p:nvPr/>
        </p:nvCxnSpPr>
        <p:spPr>
          <a:xfrm>
            <a:off x="6329778" y="5074496"/>
            <a:ext cx="0" cy="690100"/>
          </a:xfrm>
          <a:prstGeom prst="line">
            <a:avLst/>
          </a:prstGeom>
          <a:ln w="28575">
            <a:solidFill>
              <a:srgbClr val="0097C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mágenes prediseñadas&#10;&#10;Descripción generada con confianza muy alta">
            <a:extLst>
              <a:ext uri="{FF2B5EF4-FFF2-40B4-BE49-F238E27FC236}">
                <a16:creationId xmlns:a16="http://schemas.microsoft.com/office/drawing/2014/main" id="{A83922E5-BD7A-4140-A51D-B2B0D8ABF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0"/>
            <a:ext cx="3456383" cy="6183088"/>
          </a:xfrm>
          <a:prstGeom prst="rect">
            <a:avLst/>
          </a:prstGeom>
        </p:spPr>
      </p:pic>
      <p:sp>
        <p:nvSpPr>
          <p:cNvPr id="4" name="Rectángulo 3">
            <a:extLst>
              <a:ext uri="{FF2B5EF4-FFF2-40B4-BE49-F238E27FC236}">
                <a16:creationId xmlns:a16="http://schemas.microsoft.com/office/drawing/2014/main" id="{CAADBE9D-8D48-43C6-A630-DA7736F666CE}"/>
              </a:ext>
            </a:extLst>
          </p:cNvPr>
          <p:cNvSpPr/>
          <p:nvPr/>
        </p:nvSpPr>
        <p:spPr>
          <a:xfrm>
            <a:off x="4586314" y="1198718"/>
            <a:ext cx="3744416" cy="4154984"/>
          </a:xfrm>
          <a:prstGeom prst="rect">
            <a:avLst/>
          </a:prstGeom>
        </p:spPr>
        <p:txBody>
          <a:bodyPr wrap="square">
            <a:spAutoFit/>
          </a:bodyPr>
          <a:lstStyle/>
          <a:p>
            <a:pPr algn="just"/>
            <a:r>
              <a:rPr lang="es-ES" sz="2400" dirty="0">
                <a:solidFill>
                  <a:schemeClr val="tx1">
                    <a:lumMod val="65000"/>
                    <a:lumOff val="35000"/>
                  </a:schemeClr>
                </a:solidFill>
                <a:latin typeface="Segoe UI Semilight" panose="020B0402040204020203" pitchFamily="34" charset="0"/>
                <a:cs typeface="Segoe UI Semilight" panose="020B0402040204020203" pitchFamily="34" charset="0"/>
              </a:rPr>
              <a:t>El </a:t>
            </a:r>
            <a:r>
              <a:rPr lang="es-ES" sz="2400" dirty="0">
                <a:solidFill>
                  <a:srgbClr val="C6D300"/>
                </a:solidFill>
                <a:latin typeface="Segoe UI Semilight" panose="020B0402040204020203" pitchFamily="34" charset="0"/>
                <a:cs typeface="Segoe UI Semilight" panose="020B0402040204020203" pitchFamily="34" charset="0"/>
              </a:rPr>
              <a:t>PEI 2019-2024 </a:t>
            </a:r>
            <a:r>
              <a:rPr lang="es-ES" sz="2400" dirty="0">
                <a:solidFill>
                  <a:schemeClr val="tx1">
                    <a:lumMod val="65000"/>
                    <a:lumOff val="35000"/>
                  </a:schemeClr>
                </a:solidFill>
                <a:latin typeface="Segoe UI Semilight" panose="020B0402040204020203" pitchFamily="34" charset="0"/>
                <a:cs typeface="Segoe UI Semilight" panose="020B0402040204020203" pitchFamily="34" charset="0"/>
              </a:rPr>
              <a:t>es un instrumento de planificación que guía la articulación y el trabajo en equipo del accionar judicial; describe las principales acciones estratégicas que permiten orientar, promover y mejorar los servicios de administración de justicia. </a:t>
            </a:r>
          </a:p>
        </p:txBody>
      </p:sp>
    </p:spTree>
    <p:extLst>
      <p:ext uri="{BB962C8B-B14F-4D97-AF65-F5344CB8AC3E}">
        <p14:creationId xmlns:p14="http://schemas.microsoft.com/office/powerpoint/2010/main" val="116333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5DEA5B-035B-4135-9747-B7D5016252B5}"/>
              </a:ext>
            </a:extLst>
          </p:cNvPr>
          <p:cNvSpPr>
            <a:spLocks noGrp="1"/>
          </p:cNvSpPr>
          <p:nvPr>
            <p:ph type="sldNum" sz="quarter" idx="12"/>
          </p:nvPr>
        </p:nvSpPr>
        <p:spPr/>
        <p:txBody>
          <a:bodyPr/>
          <a:lstStyle/>
          <a:p>
            <a:fld id="{C10A6BA8-23E1-433B-8028-CD74C502CC92}" type="slidenum">
              <a:rPr lang="es-CR" smtClean="0"/>
              <a:pPr/>
              <a:t>11</a:t>
            </a:fld>
            <a:endParaRPr lang="es-CR"/>
          </a:p>
        </p:txBody>
      </p:sp>
      <p:sp>
        <p:nvSpPr>
          <p:cNvPr id="14" name="CuadroTexto 13">
            <a:extLst>
              <a:ext uri="{FF2B5EF4-FFF2-40B4-BE49-F238E27FC236}">
                <a16:creationId xmlns:a16="http://schemas.microsoft.com/office/drawing/2014/main" id="{8D1EE320-EE94-4136-B21F-DF307A0EEC5C}"/>
              </a:ext>
            </a:extLst>
          </p:cNvPr>
          <p:cNvSpPr txBox="1"/>
          <p:nvPr/>
        </p:nvSpPr>
        <p:spPr>
          <a:xfrm>
            <a:off x="1552182" y="554230"/>
            <a:ext cx="6039635" cy="584775"/>
          </a:xfrm>
          <a:prstGeom prst="rect">
            <a:avLst/>
          </a:prstGeom>
          <a:noFill/>
        </p:spPr>
        <p:txBody>
          <a:bodyPr wrap="square" rtlCol="0">
            <a:spAutoFit/>
          </a:bodyPr>
          <a:lstStyle/>
          <a:p>
            <a:pPr algn="ctr"/>
            <a:r>
              <a:rPr lang="es-CR" sz="3200" b="1" spc="-50" dirty="0">
                <a:solidFill>
                  <a:srgbClr val="C6D300"/>
                </a:solidFill>
                <a:latin typeface="Segoe UI Semibold" panose="020B0702040204020203" pitchFamily="34" charset="0"/>
                <a:ea typeface="+mj-ea"/>
                <a:cs typeface="Segoe UI Semibold" panose="020B0702040204020203" pitchFamily="34" charset="0"/>
              </a:rPr>
              <a:t>Principios Orientadores</a:t>
            </a:r>
          </a:p>
        </p:txBody>
      </p:sp>
      <p:grpSp>
        <p:nvGrpSpPr>
          <p:cNvPr id="21" name="Grupo 20">
            <a:extLst>
              <a:ext uri="{FF2B5EF4-FFF2-40B4-BE49-F238E27FC236}">
                <a16:creationId xmlns:a16="http://schemas.microsoft.com/office/drawing/2014/main" id="{CFADE752-0F33-4C83-BC3E-687FFDE8F002}"/>
              </a:ext>
            </a:extLst>
          </p:cNvPr>
          <p:cNvGrpSpPr/>
          <p:nvPr/>
        </p:nvGrpSpPr>
        <p:grpSpPr>
          <a:xfrm>
            <a:off x="1" y="1896801"/>
            <a:ext cx="8673483" cy="738664"/>
            <a:chOff x="1" y="1896801"/>
            <a:chExt cx="8673483" cy="738664"/>
          </a:xfrm>
        </p:grpSpPr>
        <p:grpSp>
          <p:nvGrpSpPr>
            <p:cNvPr id="5" name="Grupo 7">
              <a:extLst>
                <a:ext uri="{FF2B5EF4-FFF2-40B4-BE49-F238E27FC236}">
                  <a16:creationId xmlns:a16="http://schemas.microsoft.com/office/drawing/2014/main" id="{08BF3C13-FBA8-4763-8E68-E83730F58BAC}"/>
                </a:ext>
              </a:extLst>
            </p:cNvPr>
            <p:cNvGrpSpPr/>
            <p:nvPr/>
          </p:nvGrpSpPr>
          <p:grpSpPr>
            <a:xfrm>
              <a:off x="1" y="1900190"/>
              <a:ext cx="1775624" cy="731886"/>
              <a:chOff x="9640126" y="899417"/>
              <a:chExt cx="2367499" cy="975848"/>
            </a:xfrm>
          </p:grpSpPr>
          <p:sp>
            <p:nvSpPr>
              <p:cNvPr id="6" name="Elipse 5">
                <a:extLst>
                  <a:ext uri="{FF2B5EF4-FFF2-40B4-BE49-F238E27FC236}">
                    <a16:creationId xmlns:a16="http://schemas.microsoft.com/office/drawing/2014/main" id="{12E1A9EE-4B6A-451B-B1C5-B495F03AEF82}"/>
                  </a:ext>
                </a:extLst>
              </p:cNvPr>
              <p:cNvSpPr/>
              <p:nvPr/>
            </p:nvSpPr>
            <p:spPr>
              <a:xfrm>
                <a:off x="10636852" y="899417"/>
                <a:ext cx="374048" cy="365125"/>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350"/>
              </a:p>
            </p:txBody>
          </p:sp>
          <p:sp>
            <p:nvSpPr>
              <p:cNvPr id="7" name="Rectángulo: esquinas redondeadas 6">
                <a:extLst>
                  <a:ext uri="{FF2B5EF4-FFF2-40B4-BE49-F238E27FC236}">
                    <a16:creationId xmlns:a16="http://schemas.microsoft.com/office/drawing/2014/main" id="{52F239D3-9BEC-42D8-AB96-3C79DC7C28BD}"/>
                  </a:ext>
                </a:extLst>
              </p:cNvPr>
              <p:cNvSpPr/>
              <p:nvPr/>
            </p:nvSpPr>
            <p:spPr>
              <a:xfrm>
                <a:off x="9640126" y="1293814"/>
                <a:ext cx="2367499" cy="581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tx1">
                        <a:lumMod val="65000"/>
                        <a:lumOff val="35000"/>
                      </a:schemeClr>
                    </a:solidFill>
                    <a:latin typeface="Segoe UI Semilight" panose="020B0402040204020203" pitchFamily="34" charset="0"/>
                    <a:cs typeface="Segoe UI Semilight" panose="020B0402040204020203" pitchFamily="34" charset="0"/>
                  </a:rPr>
                  <a:t>Innovación</a:t>
                </a:r>
              </a:p>
            </p:txBody>
          </p:sp>
        </p:grpSp>
        <p:sp>
          <p:nvSpPr>
            <p:cNvPr id="15" name="Rectángulo 14">
              <a:extLst>
                <a:ext uri="{FF2B5EF4-FFF2-40B4-BE49-F238E27FC236}">
                  <a16:creationId xmlns:a16="http://schemas.microsoft.com/office/drawing/2014/main" id="{9980C00D-DF0B-45F9-B20C-58254F0CC68E}"/>
                </a:ext>
              </a:extLst>
            </p:cNvPr>
            <p:cNvSpPr/>
            <p:nvPr/>
          </p:nvSpPr>
          <p:spPr>
            <a:xfrm>
              <a:off x="1971000" y="1896801"/>
              <a:ext cx="6702484" cy="738664"/>
            </a:xfrm>
            <a:prstGeom prst="rect">
              <a:avLst/>
            </a:prstGeom>
          </p:spPr>
          <p:txBody>
            <a:bodyPr wrap="square">
              <a:spAutoFit/>
            </a:bodyPr>
            <a:lstStyle/>
            <a:p>
              <a:r>
                <a:rPr lang="es-CR" sz="2100" dirty="0">
                  <a:solidFill>
                    <a:schemeClr val="tx1">
                      <a:lumMod val="65000"/>
                      <a:lumOff val="35000"/>
                    </a:schemeClr>
                  </a:solidFill>
                  <a:latin typeface="Segoe UI Semilight" panose="020B0402040204020203" pitchFamily="34" charset="0"/>
                  <a:cs typeface="Segoe UI Semilight" panose="020B0402040204020203" pitchFamily="34" charset="0"/>
                </a:rPr>
                <a:t>Representa la búsqueda constante de </a:t>
              </a:r>
              <a:r>
                <a:rPr lang="es-CR" sz="2100" b="1" dirty="0">
                  <a:solidFill>
                    <a:srgbClr val="01B9DF"/>
                  </a:solidFill>
                  <a:latin typeface="Segoe UI Semilight" panose="020B0402040204020203" pitchFamily="34" charset="0"/>
                  <a:cs typeface="Segoe UI Semilight" panose="020B0402040204020203" pitchFamily="34" charset="0"/>
                </a:rPr>
                <a:t>soluciones y mejoras.  </a:t>
              </a:r>
            </a:p>
          </p:txBody>
        </p:sp>
      </p:grpSp>
      <p:grpSp>
        <p:nvGrpSpPr>
          <p:cNvPr id="3" name="Grupo 2">
            <a:extLst>
              <a:ext uri="{FF2B5EF4-FFF2-40B4-BE49-F238E27FC236}">
                <a16:creationId xmlns:a16="http://schemas.microsoft.com/office/drawing/2014/main" id="{7B89E847-0F61-4889-A833-CF8A5B94DA82}"/>
              </a:ext>
            </a:extLst>
          </p:cNvPr>
          <p:cNvGrpSpPr/>
          <p:nvPr/>
        </p:nvGrpSpPr>
        <p:grpSpPr>
          <a:xfrm>
            <a:off x="-19944" y="3409568"/>
            <a:ext cx="8853226" cy="738664"/>
            <a:chOff x="-19944" y="3172398"/>
            <a:chExt cx="8853226" cy="738664"/>
          </a:xfrm>
        </p:grpSpPr>
        <p:grpSp>
          <p:nvGrpSpPr>
            <p:cNvPr id="8" name="Grupo 10">
              <a:extLst>
                <a:ext uri="{FF2B5EF4-FFF2-40B4-BE49-F238E27FC236}">
                  <a16:creationId xmlns:a16="http://schemas.microsoft.com/office/drawing/2014/main" id="{F29392EA-5DE0-41BF-850F-3586D8366AF0}"/>
                </a:ext>
              </a:extLst>
            </p:cNvPr>
            <p:cNvGrpSpPr/>
            <p:nvPr/>
          </p:nvGrpSpPr>
          <p:grpSpPr>
            <a:xfrm>
              <a:off x="-19944" y="3187780"/>
              <a:ext cx="1775624" cy="707900"/>
              <a:chOff x="9613533" y="2534875"/>
              <a:chExt cx="2367499" cy="943866"/>
            </a:xfrm>
          </p:grpSpPr>
          <p:sp>
            <p:nvSpPr>
              <p:cNvPr id="9" name="Elipse 8">
                <a:extLst>
                  <a:ext uri="{FF2B5EF4-FFF2-40B4-BE49-F238E27FC236}">
                    <a16:creationId xmlns:a16="http://schemas.microsoft.com/office/drawing/2014/main" id="{42152025-24F6-4BC2-AB90-ABC6BFE82CD9}"/>
                  </a:ext>
                </a:extLst>
              </p:cNvPr>
              <p:cNvSpPr/>
              <p:nvPr/>
            </p:nvSpPr>
            <p:spPr>
              <a:xfrm>
                <a:off x="10636852" y="2534875"/>
                <a:ext cx="374048" cy="365125"/>
              </a:xfrm>
              <a:prstGeom prst="ellipse">
                <a:avLst/>
              </a:prstGeom>
              <a:solidFill>
                <a:srgbClr val="FF7F0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sz="1350"/>
              </a:p>
            </p:txBody>
          </p:sp>
          <p:sp>
            <p:nvSpPr>
              <p:cNvPr id="10" name="Rectángulo: esquinas redondeadas 9">
                <a:extLst>
                  <a:ext uri="{FF2B5EF4-FFF2-40B4-BE49-F238E27FC236}">
                    <a16:creationId xmlns:a16="http://schemas.microsoft.com/office/drawing/2014/main" id="{8D49166F-4713-4272-9CAA-0EB927A8F544}"/>
                  </a:ext>
                </a:extLst>
              </p:cNvPr>
              <p:cNvSpPr/>
              <p:nvPr/>
            </p:nvSpPr>
            <p:spPr>
              <a:xfrm>
                <a:off x="9613533" y="2897290"/>
                <a:ext cx="2367499" cy="581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tx1">
                        <a:lumMod val="65000"/>
                        <a:lumOff val="35000"/>
                      </a:schemeClr>
                    </a:solidFill>
                    <a:latin typeface="Segoe UI Semilight" panose="020B0402040204020203" pitchFamily="34" charset="0"/>
                    <a:cs typeface="Segoe UI Semilight" panose="020B0402040204020203" pitchFamily="34" charset="0"/>
                  </a:rPr>
                  <a:t>Participación</a:t>
                </a:r>
              </a:p>
            </p:txBody>
          </p:sp>
        </p:grpSp>
        <p:sp>
          <p:nvSpPr>
            <p:cNvPr id="16" name="Rectángulo 15">
              <a:extLst>
                <a:ext uri="{FF2B5EF4-FFF2-40B4-BE49-F238E27FC236}">
                  <a16:creationId xmlns:a16="http://schemas.microsoft.com/office/drawing/2014/main" id="{B9E2C160-D94A-429E-A2AE-3CEE408E43F7}"/>
                </a:ext>
              </a:extLst>
            </p:cNvPr>
            <p:cNvSpPr/>
            <p:nvPr/>
          </p:nvSpPr>
          <p:spPr>
            <a:xfrm>
              <a:off x="1970998" y="3172398"/>
              <a:ext cx="6862284" cy="738664"/>
            </a:xfrm>
            <a:prstGeom prst="rect">
              <a:avLst/>
            </a:prstGeom>
          </p:spPr>
          <p:txBody>
            <a:bodyPr wrap="square">
              <a:spAutoFit/>
            </a:bodyPr>
            <a:lstStyle/>
            <a:p>
              <a:r>
                <a:rPr lang="es-CR" sz="2100" dirty="0">
                  <a:solidFill>
                    <a:schemeClr val="tx1">
                      <a:lumMod val="65000"/>
                      <a:lumOff val="35000"/>
                    </a:schemeClr>
                  </a:solidFill>
                  <a:latin typeface="Segoe UI Semilight" panose="020B0402040204020203" pitchFamily="34" charset="0"/>
                  <a:cs typeface="Segoe UI Semilight" panose="020B0402040204020203" pitchFamily="34" charset="0"/>
                </a:rPr>
                <a:t>Representa el </a:t>
              </a:r>
              <a:r>
                <a:rPr lang="es-CR" sz="2100" b="1" dirty="0">
                  <a:solidFill>
                    <a:srgbClr val="FF7F00"/>
                  </a:solidFill>
                  <a:latin typeface="Segoe UI Semilight" panose="020B0402040204020203" pitchFamily="34" charset="0"/>
                  <a:cs typeface="Segoe UI Semilight" panose="020B0402040204020203" pitchFamily="34" charset="0"/>
                </a:rPr>
                <a:t>involucramiento de la ciudadanía</a:t>
              </a:r>
              <a:r>
                <a:rPr lang="es-CR" sz="2100" dirty="0">
                  <a:solidFill>
                    <a:schemeClr val="tx1">
                      <a:lumMod val="65000"/>
                      <a:lumOff val="35000"/>
                    </a:schemeClr>
                  </a:solidFill>
                  <a:latin typeface="Segoe UI Semilight" panose="020B0402040204020203" pitchFamily="34" charset="0"/>
                  <a:cs typeface="Segoe UI Semilight" panose="020B0402040204020203" pitchFamily="34" charset="0"/>
                </a:rPr>
                <a:t>, el personal judicial e instituciones externas al Poder Judicial.</a:t>
              </a:r>
            </a:p>
          </p:txBody>
        </p:sp>
      </p:grpSp>
      <p:grpSp>
        <p:nvGrpSpPr>
          <p:cNvPr id="2" name="Grupo 1">
            <a:extLst>
              <a:ext uri="{FF2B5EF4-FFF2-40B4-BE49-F238E27FC236}">
                <a16:creationId xmlns:a16="http://schemas.microsoft.com/office/drawing/2014/main" id="{4397AF33-F05B-4E0B-BE01-F26B9F31D649}"/>
              </a:ext>
            </a:extLst>
          </p:cNvPr>
          <p:cNvGrpSpPr/>
          <p:nvPr/>
        </p:nvGrpSpPr>
        <p:grpSpPr>
          <a:xfrm>
            <a:off x="-19945" y="4922336"/>
            <a:ext cx="8853227" cy="738664"/>
            <a:chOff x="-19945" y="4922336"/>
            <a:chExt cx="8853227" cy="738664"/>
          </a:xfrm>
        </p:grpSpPr>
        <p:grpSp>
          <p:nvGrpSpPr>
            <p:cNvPr id="11" name="Grupo 11">
              <a:extLst>
                <a:ext uri="{FF2B5EF4-FFF2-40B4-BE49-F238E27FC236}">
                  <a16:creationId xmlns:a16="http://schemas.microsoft.com/office/drawing/2014/main" id="{7D1CD76B-A27B-4E07-945C-D5AD1FF094BC}"/>
                </a:ext>
              </a:extLst>
            </p:cNvPr>
            <p:cNvGrpSpPr/>
            <p:nvPr/>
          </p:nvGrpSpPr>
          <p:grpSpPr>
            <a:xfrm>
              <a:off x="-19945" y="4957416"/>
              <a:ext cx="1775624" cy="668505"/>
              <a:chOff x="9613532" y="4251531"/>
              <a:chExt cx="2367499" cy="891340"/>
            </a:xfrm>
          </p:grpSpPr>
          <p:sp>
            <p:nvSpPr>
              <p:cNvPr id="12" name="Elipse 11">
                <a:extLst>
                  <a:ext uri="{FF2B5EF4-FFF2-40B4-BE49-F238E27FC236}">
                    <a16:creationId xmlns:a16="http://schemas.microsoft.com/office/drawing/2014/main" id="{D825DE8B-6F12-4810-A840-AE8ADC49F51F}"/>
                  </a:ext>
                </a:extLst>
              </p:cNvPr>
              <p:cNvSpPr/>
              <p:nvPr/>
            </p:nvSpPr>
            <p:spPr>
              <a:xfrm>
                <a:off x="10636852" y="4251531"/>
                <a:ext cx="374048" cy="365125"/>
              </a:xfrm>
              <a:prstGeom prst="ellipse">
                <a:avLst/>
              </a:prstGeom>
              <a:solidFill>
                <a:srgbClr val="C6D3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sz="1350"/>
              </a:p>
            </p:txBody>
          </p:sp>
          <p:sp>
            <p:nvSpPr>
              <p:cNvPr id="13" name="Rectángulo: esquinas redondeadas 12">
                <a:extLst>
                  <a:ext uri="{FF2B5EF4-FFF2-40B4-BE49-F238E27FC236}">
                    <a16:creationId xmlns:a16="http://schemas.microsoft.com/office/drawing/2014/main" id="{9F196A24-C1F9-45A5-B3D9-43DB2858C791}"/>
                  </a:ext>
                </a:extLst>
              </p:cNvPr>
              <p:cNvSpPr/>
              <p:nvPr/>
            </p:nvSpPr>
            <p:spPr>
              <a:xfrm>
                <a:off x="9613532" y="4561420"/>
                <a:ext cx="2367499" cy="581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tx1">
                        <a:lumMod val="65000"/>
                        <a:lumOff val="35000"/>
                      </a:schemeClr>
                    </a:solidFill>
                    <a:latin typeface="Segoe UI Semilight" panose="020B0402040204020203" pitchFamily="34" charset="0"/>
                    <a:cs typeface="Segoe UI Semilight" panose="020B0402040204020203" pitchFamily="34" charset="0"/>
                  </a:rPr>
                  <a:t>Integración</a:t>
                </a:r>
              </a:p>
            </p:txBody>
          </p:sp>
        </p:grpSp>
        <p:sp>
          <p:nvSpPr>
            <p:cNvPr id="17" name="Rectángulo 16">
              <a:extLst>
                <a:ext uri="{FF2B5EF4-FFF2-40B4-BE49-F238E27FC236}">
                  <a16:creationId xmlns:a16="http://schemas.microsoft.com/office/drawing/2014/main" id="{62C8D13B-434B-4D68-949C-D29A4CA36250}"/>
                </a:ext>
              </a:extLst>
            </p:cNvPr>
            <p:cNvSpPr/>
            <p:nvPr/>
          </p:nvSpPr>
          <p:spPr>
            <a:xfrm>
              <a:off x="1970998" y="4922336"/>
              <a:ext cx="6862284" cy="738664"/>
            </a:xfrm>
            <a:prstGeom prst="rect">
              <a:avLst/>
            </a:prstGeom>
          </p:spPr>
          <p:txBody>
            <a:bodyPr wrap="square">
              <a:spAutoFit/>
            </a:bodyPr>
            <a:lstStyle/>
            <a:p>
              <a:r>
                <a:rPr lang="es-CR" sz="2100" dirty="0">
                  <a:solidFill>
                    <a:schemeClr val="tx1">
                      <a:lumMod val="65000"/>
                      <a:lumOff val="35000"/>
                    </a:schemeClr>
                  </a:solidFill>
                  <a:latin typeface="Segoe UI Semilight" panose="020B0402040204020203" pitchFamily="34" charset="0"/>
                  <a:cs typeface="Segoe UI Semilight" panose="020B0402040204020203" pitchFamily="34" charset="0"/>
                </a:rPr>
                <a:t>Representa la </a:t>
              </a:r>
              <a:r>
                <a:rPr lang="es-CR" sz="2100" b="1" dirty="0">
                  <a:solidFill>
                    <a:srgbClr val="C6D300"/>
                  </a:solidFill>
                  <a:latin typeface="Segoe UI Semilight" panose="020B0402040204020203" pitchFamily="34" charset="0"/>
                  <a:cs typeface="Segoe UI Semilight" panose="020B0402040204020203" pitchFamily="34" charset="0"/>
                </a:rPr>
                <a:t>articulación y trabajo unido </a:t>
              </a:r>
              <a:r>
                <a:rPr lang="es-CR" sz="2100" dirty="0">
                  <a:solidFill>
                    <a:schemeClr val="tx1">
                      <a:lumMod val="65000"/>
                      <a:lumOff val="35000"/>
                    </a:schemeClr>
                  </a:solidFill>
                  <a:latin typeface="Segoe UI Semilight" panose="020B0402040204020203" pitchFamily="34" charset="0"/>
                  <a:cs typeface="Segoe UI Semilight" panose="020B0402040204020203" pitchFamily="34" charset="0"/>
                </a:rPr>
                <a:t>del accionar judicial.</a:t>
              </a:r>
            </a:p>
          </p:txBody>
        </p:sp>
      </p:grpSp>
    </p:spTree>
    <p:extLst>
      <p:ext uri="{BB962C8B-B14F-4D97-AF65-F5344CB8AC3E}">
        <p14:creationId xmlns:p14="http://schemas.microsoft.com/office/powerpoint/2010/main" val="120893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AEB17E0-4953-4A63-917B-97520E556599}"/>
              </a:ext>
            </a:extLst>
          </p:cNvPr>
          <p:cNvSpPr/>
          <p:nvPr/>
        </p:nvSpPr>
        <p:spPr>
          <a:xfrm>
            <a:off x="0" y="3864558"/>
            <a:ext cx="9144000" cy="21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350">
              <a:latin typeface="Segoe UI Semilight" panose="020B0402040204020203" pitchFamily="34" charset="0"/>
              <a:cs typeface="Segoe UI Semilight" panose="020B0402040204020203" pitchFamily="34" charset="0"/>
            </a:endParaRPr>
          </a:p>
        </p:txBody>
      </p:sp>
      <p:sp>
        <p:nvSpPr>
          <p:cNvPr id="2" name="Título 1"/>
          <p:cNvSpPr>
            <a:spLocks noGrp="1"/>
          </p:cNvSpPr>
          <p:nvPr>
            <p:ph type="title"/>
          </p:nvPr>
        </p:nvSpPr>
        <p:spPr>
          <a:xfrm>
            <a:off x="102504" y="579260"/>
            <a:ext cx="8891150" cy="445081"/>
          </a:xfrm>
        </p:spPr>
        <p:txBody>
          <a:bodyPr>
            <a:normAutofit fontScale="90000"/>
          </a:bodyPr>
          <a:lstStyle/>
          <a:p>
            <a:pPr algn="ctr"/>
            <a:r>
              <a:rPr lang="es-MX" sz="3600" b="1" dirty="0">
                <a:solidFill>
                  <a:srgbClr val="C6D300"/>
                </a:solidFill>
                <a:latin typeface="Segoe UI Semibold" panose="020B0702040204020203" pitchFamily="34" charset="0"/>
                <a:cs typeface="Segoe UI Semibold" panose="020B0702040204020203" pitchFamily="34" charset="0"/>
              </a:rPr>
              <a:t>Plan Estratégico Institucional 2019-2024*</a:t>
            </a:r>
            <a:endParaRPr lang="es-CR" sz="3600" b="1" dirty="0">
              <a:solidFill>
                <a:srgbClr val="C6D300"/>
              </a:solidFill>
              <a:latin typeface="Segoe UI Semibold" panose="020B0702040204020203" pitchFamily="34" charset="0"/>
              <a:cs typeface="Segoe UI Semibold" panose="020B0702040204020203" pitchFamily="34" charset="0"/>
            </a:endParaRPr>
          </a:p>
        </p:txBody>
      </p:sp>
      <p:sp>
        <p:nvSpPr>
          <p:cNvPr id="47" name="CuadroTexto 46"/>
          <p:cNvSpPr txBox="1"/>
          <p:nvPr/>
        </p:nvSpPr>
        <p:spPr>
          <a:xfrm>
            <a:off x="5101802" y="6177745"/>
            <a:ext cx="4989899" cy="201465"/>
          </a:xfrm>
          <a:prstGeom prst="rect">
            <a:avLst/>
          </a:prstGeom>
          <a:noFill/>
        </p:spPr>
        <p:txBody>
          <a:bodyPr wrap="square" rtlCol="0">
            <a:spAutoFit/>
          </a:bodyPr>
          <a:lstStyle/>
          <a:p>
            <a:pPr algn="ctr">
              <a:lnSpc>
                <a:spcPct val="90000"/>
              </a:lnSpc>
            </a:pPr>
            <a:r>
              <a:rPr lang="es-MX" sz="788" dirty="0">
                <a:solidFill>
                  <a:schemeClr val="tx1">
                    <a:lumMod val="65000"/>
                    <a:lumOff val="35000"/>
                  </a:schemeClr>
                </a:solidFill>
                <a:latin typeface="Segoe UI Semilight" panose="020B0402040204020203" pitchFamily="34" charset="0"/>
                <a:cs typeface="Segoe UI Semilight" panose="020B0402040204020203" pitchFamily="34" charset="0"/>
              </a:rPr>
              <a:t>*Los periodos utilizados comúnmente en el PEI ha sido por 6 años</a:t>
            </a:r>
            <a:r>
              <a:rPr lang="es-MX" sz="788" i="1" dirty="0">
                <a:solidFill>
                  <a:schemeClr val="tx1">
                    <a:lumMod val="65000"/>
                    <a:lumOff val="35000"/>
                  </a:schemeClr>
                </a:solidFill>
                <a:latin typeface="Segoe UI Semilight" panose="020B0402040204020203" pitchFamily="34" charset="0"/>
                <a:cs typeface="Segoe UI Semilight" panose="020B0402040204020203" pitchFamily="34" charset="0"/>
              </a:rPr>
              <a:t>. </a:t>
            </a:r>
            <a:endParaRPr lang="es-CR" sz="788" i="1"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grpSp>
        <p:nvGrpSpPr>
          <p:cNvPr id="4" name="Grupo 3"/>
          <p:cNvGrpSpPr/>
          <p:nvPr/>
        </p:nvGrpSpPr>
        <p:grpSpPr>
          <a:xfrm>
            <a:off x="102504" y="1437657"/>
            <a:ext cx="8891150" cy="4534519"/>
            <a:chOff x="135084" y="773875"/>
            <a:chExt cx="11854866" cy="6046025"/>
          </a:xfrm>
        </p:grpSpPr>
        <p:sp>
          <p:nvSpPr>
            <p:cNvPr id="49" name="Rectángulo 48"/>
            <p:cNvSpPr/>
            <p:nvPr/>
          </p:nvSpPr>
          <p:spPr>
            <a:xfrm>
              <a:off x="135084" y="773875"/>
              <a:ext cx="1733797" cy="855023"/>
            </a:xfrm>
            <a:prstGeom prst="rect">
              <a:avLst/>
            </a:prstGeom>
            <a:solidFill>
              <a:srgbClr val="01B9DF"/>
            </a:solidFill>
            <a:ln>
              <a:noFill/>
            </a:ln>
            <a:effectLst/>
          </p:spPr>
          <p:txBody>
            <a:bodyPr rtlCol="0" anchor="ctr"/>
            <a:lstStyle/>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FASE I: </a:t>
              </a:r>
              <a:r>
                <a:rPr lang="es-MX" sz="1200" kern="0" dirty="0">
                  <a:solidFill>
                    <a:prstClr val="white"/>
                  </a:solidFill>
                  <a:latin typeface="Segoe UI Semilight" panose="020B0402040204020203" pitchFamily="34" charset="0"/>
                  <a:cs typeface="Segoe UI Semilight" panose="020B0402040204020203" pitchFamily="34" charset="0"/>
                </a:rPr>
                <a:t>Diagnóstico Situacional</a:t>
              </a:r>
              <a:endParaRPr lang="es-CR" sz="1350" kern="0" dirty="0">
                <a:solidFill>
                  <a:prstClr val="white"/>
                </a:solidFill>
                <a:latin typeface="Segoe UI Semilight" panose="020B0402040204020203" pitchFamily="34" charset="0"/>
                <a:cs typeface="Segoe UI Semilight" panose="020B0402040204020203" pitchFamily="34" charset="0"/>
              </a:endParaRPr>
            </a:p>
          </p:txBody>
        </p:sp>
        <p:sp>
          <p:nvSpPr>
            <p:cNvPr id="50" name="Rectángulo 49"/>
            <p:cNvSpPr/>
            <p:nvPr/>
          </p:nvSpPr>
          <p:spPr>
            <a:xfrm>
              <a:off x="135084" y="1628898"/>
              <a:ext cx="1733797" cy="5191002"/>
            </a:xfrm>
            <a:prstGeom prst="rect">
              <a:avLst/>
            </a:prstGeom>
            <a:solidFill>
              <a:srgbClr val="01B9DF">
                <a:alpha val="40000"/>
              </a:srgbClr>
            </a:solidFill>
            <a:ln>
              <a:noFill/>
            </a:ln>
            <a:effectLst/>
          </p:spPr>
          <p:txBody>
            <a:bodyPr rtlCol="0" anchor="ctr"/>
            <a:lstStyle/>
            <a:p>
              <a:pPr algn="ctr">
                <a:defRPr/>
              </a:pPr>
              <a:endParaRPr lang="es-CR" sz="1200" kern="0" dirty="0">
                <a:solidFill>
                  <a:prstClr val="black"/>
                </a:solidFill>
                <a:latin typeface="Segoe UI Semilight" panose="020B0402040204020203" pitchFamily="34" charset="0"/>
                <a:cs typeface="Segoe UI Semilight" panose="020B0402040204020203" pitchFamily="34" charset="0"/>
              </a:endParaRPr>
            </a:p>
          </p:txBody>
        </p:sp>
        <p:sp>
          <p:nvSpPr>
            <p:cNvPr id="51" name="Triángulo isósceles 50"/>
            <p:cNvSpPr/>
            <p:nvPr/>
          </p:nvSpPr>
          <p:spPr>
            <a:xfrm rot="5400000">
              <a:off x="1855689" y="1111331"/>
              <a:ext cx="498761" cy="180110"/>
            </a:xfrm>
            <a:prstGeom prst="triangle">
              <a:avLst/>
            </a:prstGeom>
            <a:solidFill>
              <a:schemeClr val="tx1">
                <a:lumMod val="65000"/>
                <a:lumOff val="35000"/>
              </a:scheme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52" name="Rectángulo 51"/>
            <p:cNvSpPr/>
            <p:nvPr/>
          </p:nvSpPr>
          <p:spPr>
            <a:xfrm>
              <a:off x="2306288" y="773875"/>
              <a:ext cx="4704610" cy="864919"/>
            </a:xfrm>
            <a:prstGeom prst="rect">
              <a:avLst/>
            </a:prstGeom>
            <a:solidFill>
              <a:srgbClr val="0097CC"/>
            </a:solidFill>
            <a:ln>
              <a:noFill/>
            </a:ln>
            <a:effectLst/>
          </p:spPr>
          <p:txBody>
            <a:bodyPr rtlCol="0" anchor="ctr"/>
            <a:lstStyle/>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FASE II:</a:t>
              </a:r>
            </a:p>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 </a:t>
              </a:r>
              <a:r>
                <a:rPr lang="es-MX" sz="1200" kern="0" dirty="0">
                  <a:solidFill>
                    <a:prstClr val="white"/>
                  </a:solidFill>
                  <a:latin typeface="Segoe UI Semilight" panose="020B0402040204020203" pitchFamily="34" charset="0"/>
                  <a:cs typeface="Segoe UI Semilight" panose="020B0402040204020203" pitchFamily="34" charset="0"/>
                </a:rPr>
                <a:t>Elaboración del </a:t>
              </a:r>
            </a:p>
            <a:p>
              <a:pPr algn="ctr">
                <a:defRPr/>
              </a:pPr>
              <a:r>
                <a:rPr lang="es-MX" sz="1200" kern="0" dirty="0">
                  <a:solidFill>
                    <a:prstClr val="white"/>
                  </a:solidFill>
                  <a:latin typeface="Segoe UI Semilight" panose="020B0402040204020203" pitchFamily="34" charset="0"/>
                  <a:cs typeface="Segoe UI Semilight" panose="020B0402040204020203" pitchFamily="34" charset="0"/>
                </a:rPr>
                <a:t>Plan Estratégico Institucional (PEI)</a:t>
              </a:r>
              <a:endParaRPr lang="es-CR" sz="1200" kern="0" dirty="0">
                <a:solidFill>
                  <a:prstClr val="white"/>
                </a:solidFill>
                <a:latin typeface="Segoe UI Semilight" panose="020B0402040204020203" pitchFamily="34" charset="0"/>
                <a:cs typeface="Segoe UI Semilight" panose="020B0402040204020203" pitchFamily="34" charset="0"/>
              </a:endParaRPr>
            </a:p>
          </p:txBody>
        </p:sp>
        <p:sp>
          <p:nvSpPr>
            <p:cNvPr id="53" name="Rectángulo 52"/>
            <p:cNvSpPr/>
            <p:nvPr/>
          </p:nvSpPr>
          <p:spPr>
            <a:xfrm>
              <a:off x="2306288" y="1652151"/>
              <a:ext cx="4704610" cy="5167749"/>
            </a:xfrm>
            <a:prstGeom prst="rect">
              <a:avLst/>
            </a:prstGeom>
            <a:solidFill>
              <a:srgbClr val="0097CC">
                <a:alpha val="40000"/>
              </a:srgbClr>
            </a:solidFill>
            <a:ln>
              <a:noFill/>
            </a:ln>
            <a:effectLst/>
          </p:spPr>
          <p:txBody>
            <a:bodyPr rtlCol="0" anchor="ctr"/>
            <a:lstStyle/>
            <a:p>
              <a:pPr algn="ctr">
                <a:defRPr/>
              </a:pPr>
              <a:endParaRPr lang="es-CR" sz="1200" kern="0" dirty="0">
                <a:solidFill>
                  <a:prstClr val="black"/>
                </a:solidFill>
                <a:latin typeface="Segoe UI Semilight" panose="020B0402040204020203" pitchFamily="34" charset="0"/>
                <a:cs typeface="Segoe UI Semilight" panose="020B0402040204020203" pitchFamily="34" charset="0"/>
              </a:endParaRPr>
            </a:p>
          </p:txBody>
        </p:sp>
        <p:sp>
          <p:nvSpPr>
            <p:cNvPr id="54" name="Rectángulo redondeado 53"/>
            <p:cNvSpPr/>
            <p:nvPr/>
          </p:nvSpPr>
          <p:spPr>
            <a:xfrm>
              <a:off x="2410189" y="1685503"/>
              <a:ext cx="4496808" cy="2407613"/>
            </a:xfrm>
            <a:prstGeom prst="rect">
              <a:avLst/>
            </a:prstGeom>
            <a:solidFill>
              <a:srgbClr val="0097CC">
                <a:alpha val="60000"/>
              </a:srgb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55" name="Recortar rectángulo de esquina diagonal 54"/>
            <p:cNvSpPr/>
            <p:nvPr/>
          </p:nvSpPr>
          <p:spPr>
            <a:xfrm>
              <a:off x="2652652" y="1723906"/>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Misión</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56" name="Recortar rectángulo de esquina diagonal 55"/>
            <p:cNvSpPr/>
            <p:nvPr/>
          </p:nvSpPr>
          <p:spPr>
            <a:xfrm>
              <a:off x="2652652" y="2114272"/>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Visión</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57" name="Recortar rectángulo de esquina diagonal 56"/>
            <p:cNvSpPr/>
            <p:nvPr/>
          </p:nvSpPr>
          <p:spPr>
            <a:xfrm>
              <a:off x="2652652" y="2497962"/>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Valores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58" name="Recortar rectángulo de esquina diagonal 57"/>
            <p:cNvSpPr/>
            <p:nvPr/>
          </p:nvSpPr>
          <p:spPr>
            <a:xfrm>
              <a:off x="2652652" y="2881651"/>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Ejes Transversales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59" name="Recortar rectángulo de esquina diagonal 58"/>
            <p:cNvSpPr/>
            <p:nvPr/>
          </p:nvSpPr>
          <p:spPr>
            <a:xfrm>
              <a:off x="2652652" y="3265340"/>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Políticas Institucionales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60" name="CuadroTexto 59"/>
            <p:cNvSpPr txBox="1"/>
            <p:nvPr/>
          </p:nvSpPr>
          <p:spPr>
            <a:xfrm>
              <a:off x="4720448" y="2566143"/>
              <a:ext cx="1923803" cy="677108"/>
            </a:xfrm>
            <a:prstGeom prst="rect">
              <a:avLst/>
            </a:prstGeom>
            <a:noFill/>
          </p:spPr>
          <p:txBody>
            <a:bodyPr wrap="square" rtlCol="0">
              <a:spAutoFit/>
            </a:bodyPr>
            <a:lstStyle/>
            <a:p>
              <a:pPr algn="ctr">
                <a:defRPr/>
              </a:pPr>
              <a:r>
                <a:rPr lang="es-MX" sz="1350" b="1" kern="0" dirty="0">
                  <a:solidFill>
                    <a:schemeClr val="tx1">
                      <a:lumMod val="65000"/>
                      <a:lumOff val="35000"/>
                    </a:schemeClr>
                  </a:solidFill>
                  <a:latin typeface="Segoe UI Semilight" panose="020B0402040204020203" pitchFamily="34" charset="0"/>
                  <a:cs typeface="Segoe UI Semilight" panose="020B0402040204020203" pitchFamily="34" charset="0"/>
                </a:rPr>
                <a:t>Marco </a:t>
              </a:r>
            </a:p>
            <a:p>
              <a:pPr algn="ctr">
                <a:defRPr/>
              </a:pPr>
              <a:r>
                <a:rPr lang="es-MX" sz="1350" b="1" kern="0" dirty="0">
                  <a:solidFill>
                    <a:schemeClr val="tx1">
                      <a:lumMod val="65000"/>
                      <a:lumOff val="35000"/>
                    </a:schemeClr>
                  </a:solidFill>
                  <a:latin typeface="Segoe UI Semilight" panose="020B0402040204020203" pitchFamily="34" charset="0"/>
                  <a:cs typeface="Segoe UI Semilight" panose="020B0402040204020203" pitchFamily="34" charset="0"/>
                </a:rPr>
                <a:t>Filosófico</a:t>
              </a:r>
              <a:endParaRPr lang="es-CR" sz="1350" b="1" kern="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grpSp>
          <p:nvGrpSpPr>
            <p:cNvPr id="61" name="Grupo 60"/>
            <p:cNvGrpSpPr/>
            <p:nvPr/>
          </p:nvGrpSpPr>
          <p:grpSpPr>
            <a:xfrm>
              <a:off x="2410189" y="4147826"/>
              <a:ext cx="4496808" cy="1591310"/>
              <a:chOff x="2524489" y="3893826"/>
              <a:chExt cx="4496808" cy="1591310"/>
            </a:xfrm>
          </p:grpSpPr>
          <p:sp>
            <p:nvSpPr>
              <p:cNvPr id="86" name="Rectángulo redondeado 85"/>
              <p:cNvSpPr/>
              <p:nvPr/>
            </p:nvSpPr>
            <p:spPr>
              <a:xfrm>
                <a:off x="2524489" y="3893826"/>
                <a:ext cx="4496808" cy="1591310"/>
              </a:xfrm>
              <a:prstGeom prst="rect">
                <a:avLst/>
              </a:prstGeom>
              <a:solidFill>
                <a:srgbClr val="0097CC">
                  <a:alpha val="70000"/>
                </a:srgb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87" name="Recortar rectángulo de esquina diagonal 86"/>
              <p:cNvSpPr/>
              <p:nvPr/>
            </p:nvSpPr>
            <p:spPr>
              <a:xfrm>
                <a:off x="2766952" y="4322414"/>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Acciones Estratégicas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8" name="Recortar rectángulo de esquina diagonal 87"/>
              <p:cNvSpPr/>
              <p:nvPr/>
            </p:nvSpPr>
            <p:spPr>
              <a:xfrm>
                <a:off x="2766952" y="4701679"/>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Indicadores / Metas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9" name="Recortar rectángulo de esquina diagonal 88"/>
              <p:cNvSpPr/>
              <p:nvPr/>
            </p:nvSpPr>
            <p:spPr>
              <a:xfrm>
                <a:off x="2766952" y="5080944"/>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Responsables/ Coordinación/ Riesgos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90" name="Recortar rectángulo de esquina diagonal 89"/>
              <p:cNvSpPr/>
              <p:nvPr/>
            </p:nvSpPr>
            <p:spPr>
              <a:xfrm>
                <a:off x="2766952" y="3943149"/>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Objetivos Estratégicos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91" name="CuadroTexto 90"/>
              <p:cNvSpPr txBox="1"/>
              <p:nvPr/>
            </p:nvSpPr>
            <p:spPr>
              <a:xfrm>
                <a:off x="4834748" y="4355511"/>
                <a:ext cx="1923803" cy="677108"/>
              </a:xfrm>
              <a:prstGeom prst="rect">
                <a:avLst/>
              </a:prstGeom>
              <a:noFill/>
            </p:spPr>
            <p:txBody>
              <a:bodyPr wrap="square" rtlCol="0">
                <a:spAutoFit/>
              </a:bodyPr>
              <a:lstStyle/>
              <a:p>
                <a:pPr algn="ctr">
                  <a:defRPr/>
                </a:pPr>
                <a:r>
                  <a:rPr lang="es-MX" sz="1350" b="1" kern="0" dirty="0">
                    <a:solidFill>
                      <a:schemeClr val="tx1">
                        <a:lumMod val="65000"/>
                        <a:lumOff val="35000"/>
                      </a:schemeClr>
                    </a:solidFill>
                    <a:latin typeface="Segoe UI Semilight" panose="020B0402040204020203" pitchFamily="34" charset="0"/>
                    <a:cs typeface="Segoe UI Semilight" panose="020B0402040204020203" pitchFamily="34" charset="0"/>
                  </a:rPr>
                  <a:t>Desarrollo de Estrategias</a:t>
                </a:r>
                <a:endParaRPr lang="es-CR" sz="1350" b="1" kern="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grpSp>
        <p:grpSp>
          <p:nvGrpSpPr>
            <p:cNvPr id="62" name="Grupo 61"/>
            <p:cNvGrpSpPr/>
            <p:nvPr/>
          </p:nvGrpSpPr>
          <p:grpSpPr>
            <a:xfrm>
              <a:off x="2410189" y="5809769"/>
              <a:ext cx="4496808" cy="878346"/>
              <a:chOff x="2524489" y="5593869"/>
              <a:chExt cx="4496808" cy="878346"/>
            </a:xfrm>
          </p:grpSpPr>
          <p:sp>
            <p:nvSpPr>
              <p:cNvPr id="83" name="Rectángulo redondeado 82"/>
              <p:cNvSpPr/>
              <p:nvPr/>
            </p:nvSpPr>
            <p:spPr>
              <a:xfrm>
                <a:off x="2524489" y="5593869"/>
                <a:ext cx="4496808" cy="878346"/>
              </a:xfrm>
              <a:prstGeom prst="rect">
                <a:avLst/>
              </a:prstGeom>
              <a:solidFill>
                <a:srgbClr val="0097CC">
                  <a:alpha val="90000"/>
                </a:srgb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84" name="Recortar rectángulo de esquina diagonal 83"/>
              <p:cNvSpPr/>
              <p:nvPr/>
            </p:nvSpPr>
            <p:spPr>
              <a:xfrm>
                <a:off x="2766952" y="5651565"/>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Políticas, Programas y Proyectos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5" name="Recortar rectángulo de esquina diagonal 84"/>
              <p:cNvSpPr/>
              <p:nvPr/>
            </p:nvSpPr>
            <p:spPr>
              <a:xfrm>
                <a:off x="2766952" y="6056793"/>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Estimación Presupuestaria </a:t>
                </a:r>
                <a:endParaRPr lang="es-CR" sz="900" kern="0" dirty="0">
                  <a:solidFill>
                    <a:prstClr val="white"/>
                  </a:solidFill>
                  <a:latin typeface="Segoe UI Semilight" panose="020B0402040204020203" pitchFamily="34" charset="0"/>
                  <a:cs typeface="Segoe UI Semilight" panose="020B0402040204020203" pitchFamily="34" charset="0"/>
                </a:endParaRPr>
              </a:p>
            </p:txBody>
          </p:sp>
        </p:grpSp>
        <p:sp>
          <p:nvSpPr>
            <p:cNvPr id="63" name="CuadroTexto 62"/>
            <p:cNvSpPr txBox="1"/>
            <p:nvPr/>
          </p:nvSpPr>
          <p:spPr>
            <a:xfrm>
              <a:off x="4720448" y="6064276"/>
              <a:ext cx="1923803" cy="400109"/>
            </a:xfrm>
            <a:prstGeom prst="rect">
              <a:avLst/>
            </a:prstGeom>
            <a:noFill/>
          </p:spPr>
          <p:txBody>
            <a:bodyPr wrap="square" rtlCol="0">
              <a:spAutoFit/>
            </a:bodyPr>
            <a:lstStyle/>
            <a:p>
              <a:pPr algn="ctr">
                <a:defRPr/>
              </a:pPr>
              <a:r>
                <a:rPr lang="es-MX" sz="1350" b="1" kern="0" dirty="0">
                  <a:solidFill>
                    <a:schemeClr val="tx1">
                      <a:lumMod val="65000"/>
                      <a:lumOff val="35000"/>
                    </a:schemeClr>
                  </a:solidFill>
                  <a:latin typeface="Segoe UI Semilight" panose="020B0402040204020203" pitchFamily="34" charset="0"/>
                  <a:cs typeface="Segoe UI Semilight" panose="020B0402040204020203" pitchFamily="34" charset="0"/>
                </a:rPr>
                <a:t>Plan de Acción</a:t>
              </a:r>
              <a:endParaRPr lang="es-CR" sz="1350" b="1" kern="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
          <p:nvSpPr>
            <p:cNvPr id="64" name="Rectángulo redondeado 63"/>
            <p:cNvSpPr/>
            <p:nvPr/>
          </p:nvSpPr>
          <p:spPr>
            <a:xfrm>
              <a:off x="184992" y="3501008"/>
              <a:ext cx="1603169" cy="1512168"/>
            </a:xfrm>
            <a:prstGeom prst="rect">
              <a:avLst/>
            </a:prstGeom>
            <a:solidFill>
              <a:srgbClr val="01B9DF"/>
            </a:solidFill>
            <a:ln>
              <a:noFill/>
            </a:ln>
            <a:effectLst/>
          </p:spPr>
          <p:txBody>
            <a:bodyPr rtlCol="0" anchor="ctr"/>
            <a:lstStyle/>
            <a:p>
              <a:pPr algn="ctr">
                <a:defRPr/>
              </a:pPr>
              <a:r>
                <a:rPr lang="es-MX" sz="1400" b="1" kern="0" dirty="0">
                  <a:solidFill>
                    <a:prstClr val="white"/>
                  </a:solidFill>
                  <a:latin typeface="Segoe UI Semilight" panose="020B0402040204020203" pitchFamily="34" charset="0"/>
                  <a:cs typeface="Segoe UI Semilight" panose="020B0402040204020203" pitchFamily="34" charset="0"/>
                </a:rPr>
                <a:t>Análisis Externo: </a:t>
              </a:r>
            </a:p>
            <a:p>
              <a:pPr algn="ctr">
                <a:defRPr/>
              </a:pPr>
              <a:endParaRPr lang="es-MX" sz="1050" b="1" kern="0" dirty="0">
                <a:solidFill>
                  <a:prstClr val="white"/>
                </a:solidFill>
                <a:latin typeface="Segoe UI Semilight" panose="020B0402040204020203" pitchFamily="34" charset="0"/>
                <a:cs typeface="Segoe UI Semilight" panose="020B0402040204020203" pitchFamily="34" charset="0"/>
              </a:endParaRPr>
            </a:p>
            <a:p>
              <a:pPr algn="ctr">
                <a:defRPr/>
              </a:pPr>
              <a:r>
                <a:rPr lang="es-MX" sz="1050" kern="0" dirty="0">
                  <a:solidFill>
                    <a:prstClr val="white"/>
                  </a:solidFill>
                  <a:latin typeface="Segoe UI Semilight" panose="020B0402040204020203" pitchFamily="34" charset="0"/>
                  <a:cs typeface="Segoe UI Semilight" panose="020B0402040204020203" pitchFamily="34" charset="0"/>
                </a:rPr>
                <a:t>Oportunidades y Amenazas</a:t>
              </a:r>
              <a:endParaRPr lang="es-CR" sz="1050" kern="0" dirty="0">
                <a:solidFill>
                  <a:prstClr val="white"/>
                </a:solidFill>
                <a:latin typeface="Segoe UI Semilight" panose="020B0402040204020203" pitchFamily="34" charset="0"/>
                <a:cs typeface="Segoe UI Semilight" panose="020B0402040204020203" pitchFamily="34" charset="0"/>
              </a:endParaRPr>
            </a:p>
          </p:txBody>
        </p:sp>
        <p:sp>
          <p:nvSpPr>
            <p:cNvPr id="65" name="Rectángulo redondeado 64"/>
            <p:cNvSpPr/>
            <p:nvPr/>
          </p:nvSpPr>
          <p:spPr>
            <a:xfrm>
              <a:off x="187695" y="5140276"/>
              <a:ext cx="1603169" cy="1509699"/>
            </a:xfrm>
            <a:prstGeom prst="rect">
              <a:avLst/>
            </a:prstGeom>
            <a:solidFill>
              <a:srgbClr val="01B9DF"/>
            </a:solidFill>
            <a:ln>
              <a:noFill/>
            </a:ln>
            <a:effectLst/>
          </p:spPr>
          <p:txBody>
            <a:bodyPr rtlCol="0" anchor="ctr"/>
            <a:lstStyle/>
            <a:p>
              <a:pPr algn="ctr">
                <a:defRPr/>
              </a:pPr>
              <a:r>
                <a:rPr lang="es-MX" sz="1400" b="1" kern="0" dirty="0">
                  <a:solidFill>
                    <a:prstClr val="white"/>
                  </a:solidFill>
                  <a:latin typeface="Segoe UI Semilight" panose="020B0402040204020203" pitchFamily="34" charset="0"/>
                  <a:cs typeface="Segoe UI Semilight" panose="020B0402040204020203" pitchFamily="34" charset="0"/>
                </a:rPr>
                <a:t>Análisis Interno: </a:t>
              </a:r>
            </a:p>
            <a:p>
              <a:pPr algn="ctr">
                <a:defRPr/>
              </a:pPr>
              <a:endParaRPr lang="es-MX" sz="1050" b="1" kern="0" dirty="0">
                <a:solidFill>
                  <a:prstClr val="white"/>
                </a:solidFill>
                <a:latin typeface="Segoe UI Semilight" panose="020B0402040204020203" pitchFamily="34" charset="0"/>
                <a:cs typeface="Segoe UI Semilight" panose="020B0402040204020203" pitchFamily="34" charset="0"/>
              </a:endParaRPr>
            </a:p>
            <a:p>
              <a:pPr algn="ctr">
                <a:defRPr/>
              </a:pPr>
              <a:r>
                <a:rPr lang="es-MX" sz="1050" kern="0" dirty="0">
                  <a:solidFill>
                    <a:prstClr val="white"/>
                  </a:solidFill>
                  <a:latin typeface="Segoe UI Semilight" panose="020B0402040204020203" pitchFamily="34" charset="0"/>
                  <a:cs typeface="Segoe UI Semilight" panose="020B0402040204020203" pitchFamily="34" charset="0"/>
                </a:rPr>
                <a:t>Fortalezas y Debilidades</a:t>
              </a:r>
              <a:endParaRPr lang="es-CR" sz="1050" kern="0" dirty="0">
                <a:solidFill>
                  <a:prstClr val="white"/>
                </a:solidFill>
                <a:latin typeface="Segoe UI Semilight" panose="020B0402040204020203" pitchFamily="34" charset="0"/>
                <a:cs typeface="Segoe UI Semilight" panose="020B0402040204020203" pitchFamily="34" charset="0"/>
              </a:endParaRPr>
            </a:p>
          </p:txBody>
        </p:sp>
        <p:sp>
          <p:nvSpPr>
            <p:cNvPr id="66" name="Rectángulo 65"/>
            <p:cNvSpPr/>
            <p:nvPr/>
          </p:nvSpPr>
          <p:spPr>
            <a:xfrm>
              <a:off x="7448305" y="773875"/>
              <a:ext cx="2051295" cy="864919"/>
            </a:xfrm>
            <a:prstGeom prst="rect">
              <a:avLst/>
            </a:prstGeom>
            <a:solidFill>
              <a:srgbClr val="C6D300"/>
            </a:solidFill>
            <a:ln>
              <a:noFill/>
            </a:ln>
            <a:effectLst/>
          </p:spPr>
          <p:txBody>
            <a:bodyPr rtlCol="0" anchor="ctr"/>
            <a:lstStyle/>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FASE III:</a:t>
              </a:r>
            </a:p>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 </a:t>
              </a:r>
              <a:r>
                <a:rPr lang="es-MX" sz="1200" kern="0" dirty="0">
                  <a:solidFill>
                    <a:prstClr val="white"/>
                  </a:solidFill>
                  <a:latin typeface="Segoe UI Semilight" panose="020B0402040204020203" pitchFamily="34" charset="0"/>
                  <a:cs typeface="Segoe UI Semilight" panose="020B0402040204020203" pitchFamily="34" charset="0"/>
                </a:rPr>
                <a:t>Implementación del</a:t>
              </a:r>
              <a:r>
                <a:rPr lang="es-CR" sz="1200" kern="0" dirty="0">
                  <a:solidFill>
                    <a:prstClr val="white"/>
                  </a:solidFill>
                  <a:latin typeface="Segoe UI Semilight" panose="020B0402040204020203" pitchFamily="34" charset="0"/>
                  <a:cs typeface="Segoe UI Semilight" panose="020B0402040204020203" pitchFamily="34" charset="0"/>
                </a:rPr>
                <a:t> PEI</a:t>
              </a:r>
              <a:endParaRPr lang="es-MX" sz="1200" kern="0" dirty="0">
                <a:solidFill>
                  <a:prstClr val="white"/>
                </a:solidFill>
                <a:latin typeface="Segoe UI Semilight" panose="020B0402040204020203" pitchFamily="34" charset="0"/>
                <a:cs typeface="Segoe UI Semilight" panose="020B0402040204020203" pitchFamily="34" charset="0"/>
              </a:endParaRPr>
            </a:p>
          </p:txBody>
        </p:sp>
        <p:sp>
          <p:nvSpPr>
            <p:cNvPr id="67" name="Rectángulo 66"/>
            <p:cNvSpPr/>
            <p:nvPr/>
          </p:nvSpPr>
          <p:spPr>
            <a:xfrm>
              <a:off x="7448305" y="1652151"/>
              <a:ext cx="2051295" cy="5167749"/>
            </a:xfrm>
            <a:prstGeom prst="rect">
              <a:avLst/>
            </a:prstGeom>
            <a:solidFill>
              <a:srgbClr val="C6D300">
                <a:alpha val="30000"/>
              </a:srgbClr>
            </a:solidFill>
            <a:ln>
              <a:noFill/>
            </a:ln>
            <a:effectLst/>
          </p:spPr>
          <p:txBody>
            <a:bodyPr rtlCol="0" anchor="ctr"/>
            <a:lstStyle/>
            <a:p>
              <a:pPr algn="ctr">
                <a:defRPr/>
              </a:pPr>
              <a:endParaRPr lang="es-CR" sz="1200" kern="0" dirty="0">
                <a:solidFill>
                  <a:prstClr val="black"/>
                </a:solidFill>
                <a:latin typeface="Segoe UI Semilight" panose="020B0402040204020203" pitchFamily="34" charset="0"/>
                <a:cs typeface="Segoe UI Semilight" panose="020B0402040204020203" pitchFamily="34" charset="0"/>
              </a:endParaRPr>
            </a:p>
          </p:txBody>
        </p:sp>
        <p:sp>
          <p:nvSpPr>
            <p:cNvPr id="68" name="Triángulo isósceles 67"/>
            <p:cNvSpPr/>
            <p:nvPr/>
          </p:nvSpPr>
          <p:spPr>
            <a:xfrm rot="5400000">
              <a:off x="6980221" y="1111331"/>
              <a:ext cx="498761" cy="180110"/>
            </a:xfrm>
            <a:prstGeom prst="triangle">
              <a:avLst/>
            </a:prstGeom>
            <a:solidFill>
              <a:schemeClr val="tx1">
                <a:lumMod val="65000"/>
                <a:lumOff val="35000"/>
              </a:scheme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69" name="Rectángulo redondeado 68"/>
            <p:cNvSpPr/>
            <p:nvPr/>
          </p:nvSpPr>
          <p:spPr>
            <a:xfrm>
              <a:off x="7530673" y="1873012"/>
              <a:ext cx="1862806" cy="782159"/>
            </a:xfrm>
            <a:prstGeom prst="rect">
              <a:avLst/>
            </a:prstGeom>
            <a:solidFill>
              <a:srgbClr val="C6D3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Portafolio de Proyectos Institucional (PPI)</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0" name="Rectángulo redondeado 69"/>
            <p:cNvSpPr/>
            <p:nvPr/>
          </p:nvSpPr>
          <p:spPr>
            <a:xfrm>
              <a:off x="7530673" y="2873587"/>
              <a:ext cx="1862806" cy="791969"/>
            </a:xfrm>
            <a:prstGeom prst="rect">
              <a:avLst/>
            </a:prstGeom>
            <a:solidFill>
              <a:srgbClr val="C6D3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Presupuesto por Resultados y Plurianual</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1" name="Rectángulo redondeado 70"/>
            <p:cNvSpPr/>
            <p:nvPr/>
          </p:nvSpPr>
          <p:spPr>
            <a:xfrm>
              <a:off x="7530031" y="3883972"/>
              <a:ext cx="1862806" cy="772292"/>
            </a:xfrm>
            <a:prstGeom prst="rect">
              <a:avLst/>
            </a:prstGeom>
            <a:solidFill>
              <a:srgbClr val="C6D3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Planes Anuales Operativos (</a:t>
              </a:r>
              <a:r>
                <a:rPr lang="es-MX" sz="900" b="1" kern="0" dirty="0" err="1">
                  <a:solidFill>
                    <a:prstClr val="white"/>
                  </a:solidFill>
                  <a:latin typeface="Segoe UI Semilight" panose="020B0402040204020203" pitchFamily="34" charset="0"/>
                  <a:cs typeface="Segoe UI Semilight" panose="020B0402040204020203" pitchFamily="34" charset="0"/>
                </a:rPr>
                <a:t>PAOs</a:t>
              </a:r>
              <a:r>
                <a:rPr lang="es-MX" sz="900" b="1" kern="0" dirty="0">
                  <a:solidFill>
                    <a:prstClr val="white"/>
                  </a:solidFill>
                  <a:latin typeface="Segoe UI Semilight" panose="020B0402040204020203" pitchFamily="34" charset="0"/>
                  <a:cs typeface="Segoe UI Semilight" panose="020B0402040204020203" pitchFamily="34" charset="0"/>
                </a:rPr>
                <a:t>) </a:t>
              </a:r>
              <a:r>
                <a:rPr lang="es-MX" sz="788" b="1" kern="0" dirty="0">
                  <a:solidFill>
                    <a:prstClr val="white"/>
                  </a:solidFill>
                  <a:latin typeface="Segoe UI Semilight" panose="020B0402040204020203" pitchFamily="34" charset="0"/>
                  <a:cs typeface="Segoe UI Semilight" panose="020B0402040204020203" pitchFamily="34" charset="0"/>
                </a:rPr>
                <a:t>(Matriz de Vinculación)</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2" name="Recortar rectángulo de esquina diagonal 71"/>
            <p:cNvSpPr/>
            <p:nvPr/>
          </p:nvSpPr>
          <p:spPr>
            <a:xfrm>
              <a:off x="2652652" y="3649030"/>
              <a:ext cx="2064000" cy="336000"/>
            </a:xfrm>
            <a:prstGeom prst="rect">
              <a:avLst/>
            </a:prstGeom>
            <a:solidFill>
              <a:schemeClr val="accent2">
                <a:lumMod val="75000"/>
              </a:schemeClr>
            </a:solidFill>
            <a:ln>
              <a:noFill/>
            </a:ln>
            <a:effectLst/>
          </p:spPr>
          <p:txBody>
            <a:bodyPr rtlCol="0" anchor="ctr"/>
            <a:lstStyle/>
            <a:p>
              <a:pPr algn="ctr">
                <a:defRPr/>
              </a:pPr>
              <a:r>
                <a:rPr lang="es-MX" sz="900" kern="0" dirty="0">
                  <a:solidFill>
                    <a:prstClr val="white"/>
                  </a:solidFill>
                  <a:latin typeface="Segoe UI Semilight" panose="020B0402040204020203" pitchFamily="34" charset="0"/>
                  <a:cs typeface="Segoe UI Semilight" panose="020B0402040204020203" pitchFamily="34" charset="0"/>
                </a:rPr>
                <a:t>Temas Estratégicos</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3" name="Rectángulo redondeado 72"/>
            <p:cNvSpPr/>
            <p:nvPr/>
          </p:nvSpPr>
          <p:spPr>
            <a:xfrm>
              <a:off x="7523681" y="5849877"/>
              <a:ext cx="1862806" cy="711199"/>
            </a:xfrm>
            <a:prstGeom prst="rect">
              <a:avLst/>
            </a:prstGeom>
            <a:solidFill>
              <a:srgbClr val="C6D3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Alineamiento Estratégico </a:t>
              </a:r>
            </a:p>
            <a:p>
              <a:pPr algn="ctr">
                <a:defRPr/>
              </a:pPr>
              <a:r>
                <a:rPr lang="es-MX" sz="788" b="1" kern="0" dirty="0">
                  <a:solidFill>
                    <a:prstClr val="white"/>
                  </a:solidFill>
                  <a:latin typeface="Segoe UI Semilight" panose="020B0402040204020203" pitchFamily="34" charset="0"/>
                  <a:cs typeface="Segoe UI Semilight" panose="020B0402040204020203" pitchFamily="34" charset="0"/>
                </a:rPr>
                <a:t>(Comité de Planeación Estratégica)</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4" name="Rectángulo 73"/>
            <p:cNvSpPr/>
            <p:nvPr/>
          </p:nvSpPr>
          <p:spPr>
            <a:xfrm>
              <a:off x="9938655" y="773875"/>
              <a:ext cx="2051295" cy="864919"/>
            </a:xfrm>
            <a:prstGeom prst="rect">
              <a:avLst/>
            </a:prstGeom>
            <a:solidFill>
              <a:srgbClr val="FF7F00"/>
            </a:solidFill>
            <a:ln>
              <a:noFill/>
            </a:ln>
            <a:effectLst/>
          </p:spPr>
          <p:txBody>
            <a:bodyPr rtlCol="0" anchor="ctr"/>
            <a:lstStyle/>
            <a:p>
              <a:pPr algn="ctr">
                <a:defRPr/>
              </a:pPr>
              <a:r>
                <a:rPr lang="es-MX" sz="1350" b="1" kern="0" dirty="0">
                  <a:solidFill>
                    <a:prstClr val="white"/>
                  </a:solidFill>
                  <a:latin typeface="Segoe UI Semilight" panose="020B0402040204020203" pitchFamily="34" charset="0"/>
                  <a:cs typeface="Segoe UI Semilight" panose="020B0402040204020203" pitchFamily="34" charset="0"/>
                </a:rPr>
                <a:t>FASE IV:</a:t>
              </a:r>
            </a:p>
            <a:p>
              <a:pPr algn="ctr">
                <a:defRPr/>
              </a:pPr>
              <a:r>
                <a:rPr lang="es-MX" sz="1350" kern="0" dirty="0">
                  <a:solidFill>
                    <a:prstClr val="white"/>
                  </a:solidFill>
                  <a:latin typeface="Segoe UI Semilight" panose="020B0402040204020203" pitchFamily="34" charset="0"/>
                  <a:cs typeface="Segoe UI Semilight" panose="020B0402040204020203" pitchFamily="34" charset="0"/>
                </a:rPr>
                <a:t>Seguimiento y Evaluación</a:t>
              </a:r>
            </a:p>
          </p:txBody>
        </p:sp>
        <p:sp>
          <p:nvSpPr>
            <p:cNvPr id="75" name="Rectángulo 74"/>
            <p:cNvSpPr/>
            <p:nvPr/>
          </p:nvSpPr>
          <p:spPr>
            <a:xfrm>
              <a:off x="9938655" y="1652151"/>
              <a:ext cx="2051295" cy="5167749"/>
            </a:xfrm>
            <a:prstGeom prst="rect">
              <a:avLst/>
            </a:prstGeom>
            <a:solidFill>
              <a:srgbClr val="FF7F00">
                <a:alpha val="40000"/>
              </a:srgbClr>
            </a:solidFill>
            <a:ln>
              <a:noFill/>
            </a:ln>
            <a:effectLst/>
          </p:spPr>
          <p:txBody>
            <a:bodyPr rtlCol="0" anchor="ctr"/>
            <a:lstStyle/>
            <a:p>
              <a:pPr algn="ctr">
                <a:defRPr/>
              </a:pPr>
              <a:endParaRPr lang="es-CR" sz="1200" kern="0" dirty="0">
                <a:solidFill>
                  <a:prstClr val="black"/>
                </a:solidFill>
                <a:latin typeface="Segoe UI Semilight" panose="020B0402040204020203" pitchFamily="34" charset="0"/>
                <a:cs typeface="Segoe UI Semilight" panose="020B0402040204020203" pitchFamily="34" charset="0"/>
              </a:endParaRPr>
            </a:p>
          </p:txBody>
        </p:sp>
        <p:sp>
          <p:nvSpPr>
            <p:cNvPr id="76" name="Rectángulo redondeado 75"/>
            <p:cNvSpPr/>
            <p:nvPr/>
          </p:nvSpPr>
          <p:spPr>
            <a:xfrm>
              <a:off x="7530031" y="4874680"/>
              <a:ext cx="1862806" cy="756781"/>
            </a:xfrm>
            <a:prstGeom prst="rect">
              <a:avLst/>
            </a:prstGeom>
            <a:solidFill>
              <a:srgbClr val="C6D3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Ejecución mediante el uso del Sistema de Información PEI</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77" name="Rectángulo redondeado 76"/>
            <p:cNvSpPr/>
            <p:nvPr/>
          </p:nvSpPr>
          <p:spPr>
            <a:xfrm>
              <a:off x="10033361" y="1873012"/>
              <a:ext cx="1862806" cy="782159"/>
            </a:xfrm>
            <a:prstGeom prst="rect">
              <a:avLst/>
            </a:prstGeom>
            <a:solidFill>
              <a:srgbClr val="FF7F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Agenda de Seguimiento y Evaluación</a:t>
              </a:r>
              <a:endParaRPr lang="es-CR" sz="900" b="1" kern="0" dirty="0">
                <a:solidFill>
                  <a:prstClr val="white"/>
                </a:solidFill>
                <a:latin typeface="Segoe UI Semilight" panose="020B0402040204020203" pitchFamily="34" charset="0"/>
                <a:cs typeface="Segoe UI Semilight" panose="020B0402040204020203" pitchFamily="34" charset="0"/>
              </a:endParaRPr>
            </a:p>
          </p:txBody>
        </p:sp>
        <p:sp>
          <p:nvSpPr>
            <p:cNvPr id="78" name="Rectángulo redondeado 77"/>
            <p:cNvSpPr/>
            <p:nvPr/>
          </p:nvSpPr>
          <p:spPr>
            <a:xfrm>
              <a:off x="10033361" y="2873587"/>
              <a:ext cx="1862806" cy="791969"/>
            </a:xfrm>
            <a:prstGeom prst="rect">
              <a:avLst/>
            </a:prstGeom>
            <a:solidFill>
              <a:srgbClr val="FF7F00"/>
            </a:solidFill>
            <a:ln>
              <a:noFill/>
            </a:ln>
            <a:effectLst/>
          </p:spPr>
          <p:txBody>
            <a:bodyPr rtlCol="0" anchor="ctr"/>
            <a:lstStyle/>
            <a:p>
              <a:pPr algn="ctr">
                <a:defRPr/>
              </a:pPr>
              <a:r>
                <a:rPr lang="es-MX" sz="825" b="1" kern="0" dirty="0">
                  <a:solidFill>
                    <a:prstClr val="white"/>
                  </a:solidFill>
                  <a:latin typeface="Segoe UI Semilight" panose="020B0402040204020203" pitchFamily="34" charset="0"/>
                  <a:cs typeface="Segoe UI Semilight" panose="020B0402040204020203" pitchFamily="34" charset="0"/>
                </a:rPr>
                <a:t>Plan Estratégico, Portafolio de Proyectos y </a:t>
              </a:r>
              <a:r>
                <a:rPr lang="es-MX" sz="825" b="1" kern="0" dirty="0" err="1">
                  <a:solidFill>
                    <a:prstClr val="white"/>
                  </a:solidFill>
                  <a:latin typeface="Segoe UI Semilight" panose="020B0402040204020203" pitchFamily="34" charset="0"/>
                  <a:cs typeface="Segoe UI Semilight" panose="020B0402040204020203" pitchFamily="34" charset="0"/>
                </a:rPr>
                <a:t>PAOs</a:t>
              </a:r>
              <a:endParaRPr lang="es-CR" sz="825" b="1" kern="0" dirty="0">
                <a:solidFill>
                  <a:prstClr val="white"/>
                </a:solidFill>
                <a:latin typeface="Segoe UI Semilight" panose="020B0402040204020203" pitchFamily="34" charset="0"/>
                <a:cs typeface="Segoe UI Semilight" panose="020B0402040204020203" pitchFamily="34" charset="0"/>
              </a:endParaRPr>
            </a:p>
          </p:txBody>
        </p:sp>
        <p:sp>
          <p:nvSpPr>
            <p:cNvPr id="79" name="Rectángulo redondeado 78"/>
            <p:cNvSpPr/>
            <p:nvPr/>
          </p:nvSpPr>
          <p:spPr>
            <a:xfrm>
              <a:off x="10032719" y="3883972"/>
              <a:ext cx="1862806" cy="772292"/>
            </a:xfrm>
            <a:prstGeom prst="rect">
              <a:avLst/>
            </a:prstGeom>
            <a:solidFill>
              <a:srgbClr val="FF7F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Indicadores del PEI, PPI y </a:t>
              </a:r>
              <a:r>
                <a:rPr lang="es-MX" sz="900" b="1" kern="0" dirty="0" err="1">
                  <a:solidFill>
                    <a:prstClr val="white"/>
                  </a:solidFill>
                  <a:latin typeface="Segoe UI Semilight" panose="020B0402040204020203" pitchFamily="34" charset="0"/>
                  <a:cs typeface="Segoe UI Semilight" panose="020B0402040204020203" pitchFamily="34" charset="0"/>
                </a:rPr>
                <a:t>PAOs</a:t>
              </a:r>
              <a:r>
                <a:rPr lang="es-MX" sz="900" b="1" kern="0" dirty="0">
                  <a:solidFill>
                    <a:prstClr val="white"/>
                  </a:solidFill>
                  <a:latin typeface="Segoe UI Semilight" panose="020B0402040204020203" pitchFamily="34" charset="0"/>
                  <a:cs typeface="Segoe UI Semilight" panose="020B0402040204020203" pitchFamily="34" charset="0"/>
                </a:rPr>
                <a:t>. </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0" name="Rectángulo redondeado 79"/>
            <p:cNvSpPr/>
            <p:nvPr/>
          </p:nvSpPr>
          <p:spPr>
            <a:xfrm>
              <a:off x="10039069" y="5849877"/>
              <a:ext cx="1862806" cy="711199"/>
            </a:xfrm>
            <a:prstGeom prst="rect">
              <a:avLst/>
            </a:prstGeom>
            <a:solidFill>
              <a:srgbClr val="FF7F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Retroalimentación &amp; Mejora Continua</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1" name="Rectángulo redondeado 80"/>
            <p:cNvSpPr/>
            <p:nvPr/>
          </p:nvSpPr>
          <p:spPr>
            <a:xfrm>
              <a:off x="10032719" y="4874680"/>
              <a:ext cx="1862806" cy="756781"/>
            </a:xfrm>
            <a:prstGeom prst="rect">
              <a:avLst/>
            </a:prstGeom>
            <a:solidFill>
              <a:srgbClr val="FF7F00"/>
            </a:solidFill>
            <a:ln>
              <a:noFill/>
            </a:ln>
            <a:effectLst/>
          </p:spPr>
          <p:txBody>
            <a:bodyPr rtlCol="0" anchor="ctr"/>
            <a:lstStyle/>
            <a:p>
              <a:pPr algn="ctr">
                <a:defRPr/>
              </a:pPr>
              <a:r>
                <a:rPr lang="es-MX" sz="900" b="1" kern="0" dirty="0">
                  <a:solidFill>
                    <a:prstClr val="white"/>
                  </a:solidFill>
                  <a:latin typeface="Segoe UI Semilight" panose="020B0402040204020203" pitchFamily="34" charset="0"/>
                  <a:cs typeface="Segoe UI Semilight" panose="020B0402040204020203" pitchFamily="34" charset="0"/>
                </a:rPr>
                <a:t>Seguimiento y Evaluación mediante el uso del Sistema de Información PEI</a:t>
              </a:r>
              <a:endParaRPr lang="es-CR" sz="900" kern="0" dirty="0">
                <a:solidFill>
                  <a:prstClr val="white"/>
                </a:solidFill>
                <a:latin typeface="Segoe UI Semilight" panose="020B0402040204020203" pitchFamily="34" charset="0"/>
                <a:cs typeface="Segoe UI Semilight" panose="020B0402040204020203" pitchFamily="34" charset="0"/>
              </a:endParaRPr>
            </a:p>
          </p:txBody>
        </p:sp>
        <p:sp>
          <p:nvSpPr>
            <p:cNvPr id="82" name="Triángulo isósceles 81"/>
            <p:cNvSpPr/>
            <p:nvPr/>
          </p:nvSpPr>
          <p:spPr>
            <a:xfrm rot="5400000">
              <a:off x="9468923" y="1111331"/>
              <a:ext cx="498761" cy="180110"/>
            </a:xfrm>
            <a:prstGeom prst="triangle">
              <a:avLst/>
            </a:prstGeom>
            <a:solidFill>
              <a:schemeClr val="tx1">
                <a:lumMod val="65000"/>
                <a:lumOff val="35000"/>
              </a:schemeClr>
            </a:solidFill>
            <a:ln>
              <a:noFill/>
            </a:ln>
            <a:effectLst/>
          </p:spPr>
          <p:txBody>
            <a:bodyPr rtlCol="0" anchor="ctr"/>
            <a:lstStyle/>
            <a:p>
              <a:pPr algn="ctr">
                <a:defRPr/>
              </a:pPr>
              <a:endParaRPr lang="es-CR" sz="1350" kern="0">
                <a:solidFill>
                  <a:prstClr val="white"/>
                </a:solidFill>
                <a:latin typeface="Segoe UI Semilight" panose="020B0402040204020203" pitchFamily="34" charset="0"/>
                <a:cs typeface="Segoe UI Semilight" panose="020B0402040204020203" pitchFamily="34" charset="0"/>
              </a:endParaRPr>
            </a:p>
          </p:txBody>
        </p:sp>
        <p:sp>
          <p:nvSpPr>
            <p:cNvPr id="94" name="Rectángulo redondeado 93"/>
            <p:cNvSpPr/>
            <p:nvPr/>
          </p:nvSpPr>
          <p:spPr>
            <a:xfrm>
              <a:off x="189756" y="1844824"/>
              <a:ext cx="1603169" cy="1512168"/>
            </a:xfrm>
            <a:prstGeom prst="rect">
              <a:avLst/>
            </a:prstGeom>
            <a:solidFill>
              <a:srgbClr val="01B9DF"/>
            </a:solidFill>
            <a:ln>
              <a:noFill/>
            </a:ln>
            <a:effectLst/>
          </p:spPr>
          <p:txBody>
            <a:bodyPr lIns="0" rtlCol="0" anchor="ctr"/>
            <a:lstStyle/>
            <a:p>
              <a:pPr algn="ctr">
                <a:defRPr/>
              </a:pPr>
              <a:r>
                <a:rPr lang="es-MX" sz="1400" b="1" kern="0" dirty="0">
                  <a:solidFill>
                    <a:schemeClr val="bg1"/>
                  </a:solidFill>
                  <a:latin typeface="Segoe UI Semilight" panose="020B0402040204020203" pitchFamily="34" charset="0"/>
                  <a:cs typeface="Segoe UI Semilight" panose="020B0402040204020203" pitchFamily="34" charset="0"/>
                </a:rPr>
                <a:t>Informes otras instituciones</a:t>
              </a:r>
            </a:p>
            <a:p>
              <a:pPr algn="ctr">
                <a:defRPr/>
              </a:pPr>
              <a:endParaRPr lang="es-MX" sz="900" b="1" kern="0" dirty="0">
                <a:solidFill>
                  <a:prstClr val="white"/>
                </a:solidFill>
                <a:latin typeface="Segoe UI Semilight" panose="020B0402040204020203" pitchFamily="34" charset="0"/>
                <a:cs typeface="Segoe UI Semilight" panose="020B0402040204020203" pitchFamily="34" charset="0"/>
              </a:endParaRPr>
            </a:p>
            <a:p>
              <a:pPr indent="54000" algn="ctr">
                <a:buFont typeface="Arial" panose="020B0604020202020204" pitchFamily="34" charset="0"/>
                <a:buChar char="•"/>
                <a:defRPr/>
              </a:pPr>
              <a:r>
                <a:rPr lang="es-MX" sz="900" b="1" kern="0" dirty="0">
                  <a:solidFill>
                    <a:schemeClr val="bg1"/>
                  </a:solidFill>
                  <a:latin typeface="Segoe UI Semilight" panose="020B0402040204020203" pitchFamily="34" charset="0"/>
                  <a:cs typeface="Segoe UI Semilight" panose="020B0402040204020203" pitchFamily="34" charset="0"/>
                </a:rPr>
                <a:t>Estado de la  Justicia</a:t>
              </a:r>
            </a:p>
            <a:p>
              <a:pPr indent="54000" algn="ctr">
                <a:buFont typeface="Arial" panose="020B0604020202020204" pitchFamily="34" charset="0"/>
                <a:buChar char="•"/>
                <a:defRPr/>
              </a:pPr>
              <a:r>
                <a:rPr lang="es-MX" sz="900" b="1" kern="0" dirty="0">
                  <a:solidFill>
                    <a:schemeClr val="bg1"/>
                  </a:solidFill>
                  <a:latin typeface="Segoe UI Semilight" panose="020B0402040204020203" pitchFamily="34" charset="0"/>
                  <a:cs typeface="Segoe UI Semilight" panose="020B0402040204020203" pitchFamily="34" charset="0"/>
                </a:rPr>
                <a:t>ODS - ONU</a:t>
              </a:r>
            </a:p>
            <a:p>
              <a:pPr indent="54000" algn="ctr">
                <a:buFont typeface="Arial" panose="020B0604020202020204" pitchFamily="34" charset="0"/>
                <a:buChar char="•"/>
                <a:defRPr/>
              </a:pPr>
              <a:r>
                <a:rPr lang="es-MX" sz="900" b="1" kern="0" dirty="0">
                  <a:solidFill>
                    <a:schemeClr val="bg1"/>
                  </a:solidFill>
                  <a:latin typeface="Segoe UI Semilight" panose="020B0402040204020203" pitchFamily="34" charset="0"/>
                  <a:cs typeface="Segoe UI Semilight" panose="020B0402040204020203" pitchFamily="34" charset="0"/>
                </a:rPr>
                <a:t>PND - MIDEPLAN</a:t>
              </a:r>
              <a:endParaRPr lang="es-CR" sz="900" b="1" kern="0" dirty="0">
                <a:solidFill>
                  <a:schemeClr val="bg1"/>
                </a:solidFill>
                <a:latin typeface="Segoe UI Semilight" panose="020B0402040204020203" pitchFamily="34" charset="0"/>
                <a:cs typeface="Segoe UI Semilight" panose="020B0402040204020203" pitchFamily="34" charset="0"/>
              </a:endParaRPr>
            </a:p>
          </p:txBody>
        </p:sp>
      </p:grpSp>
      <p:sp>
        <p:nvSpPr>
          <p:cNvPr id="6" name="Flecha: a la izquierda y derecha 5">
            <a:extLst>
              <a:ext uri="{FF2B5EF4-FFF2-40B4-BE49-F238E27FC236}">
                <a16:creationId xmlns:a16="http://schemas.microsoft.com/office/drawing/2014/main" id="{171AF116-C8AD-4ACC-BC45-55DD58EA6B95}"/>
              </a:ext>
            </a:extLst>
          </p:cNvPr>
          <p:cNvSpPr/>
          <p:nvPr/>
        </p:nvSpPr>
        <p:spPr>
          <a:xfrm>
            <a:off x="7125891" y="5465801"/>
            <a:ext cx="338546" cy="156313"/>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378001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E9D1BB-22BC-462E-9CF0-5CBE3AE84D99}"/>
              </a:ext>
            </a:extLst>
          </p:cNvPr>
          <p:cNvPicPr>
            <a:picLocks noChangeAspect="1"/>
          </p:cNvPicPr>
          <p:nvPr/>
        </p:nvPicPr>
        <p:blipFill rotWithShape="1">
          <a:blip r:embed="rId2"/>
          <a:srcRect l="13724" t="4752" r="71848" b="61588"/>
          <a:stretch/>
        </p:blipFill>
        <p:spPr>
          <a:xfrm>
            <a:off x="186116" y="2925993"/>
            <a:ext cx="3762796" cy="2544417"/>
          </a:xfrm>
          <a:prstGeom prst="rect">
            <a:avLst/>
          </a:prstGeom>
          <a:ln>
            <a:noFill/>
          </a:ln>
          <a:effectLst/>
        </p:spPr>
      </p:pic>
      <p:pic>
        <p:nvPicPr>
          <p:cNvPr id="4" name="Imagen 3">
            <a:extLst>
              <a:ext uri="{FF2B5EF4-FFF2-40B4-BE49-F238E27FC236}">
                <a16:creationId xmlns:a16="http://schemas.microsoft.com/office/drawing/2014/main" id="{D3822D36-5262-41B3-8FF3-C9E00A8C1A12}"/>
              </a:ext>
            </a:extLst>
          </p:cNvPr>
          <p:cNvPicPr>
            <a:picLocks noChangeAspect="1"/>
          </p:cNvPicPr>
          <p:nvPr/>
        </p:nvPicPr>
        <p:blipFill rotWithShape="1">
          <a:blip r:embed="rId2"/>
          <a:srcRect l="28183" t="4752" r="53293" b="61588"/>
          <a:stretch/>
        </p:blipFill>
        <p:spPr>
          <a:xfrm>
            <a:off x="4126938" y="2925992"/>
            <a:ext cx="4830946" cy="2544417"/>
          </a:xfrm>
          <a:prstGeom prst="rect">
            <a:avLst/>
          </a:prstGeom>
          <a:ln>
            <a:noFill/>
          </a:ln>
          <a:effectLst/>
        </p:spPr>
      </p:pic>
      <p:pic>
        <p:nvPicPr>
          <p:cNvPr id="5" name="Imagen 4">
            <a:extLst>
              <a:ext uri="{FF2B5EF4-FFF2-40B4-BE49-F238E27FC236}">
                <a16:creationId xmlns:a16="http://schemas.microsoft.com/office/drawing/2014/main" id="{0BDB92E3-F573-405B-AE92-A5F8114E5D44}"/>
              </a:ext>
            </a:extLst>
          </p:cNvPr>
          <p:cNvPicPr>
            <a:picLocks noChangeAspect="1"/>
          </p:cNvPicPr>
          <p:nvPr/>
        </p:nvPicPr>
        <p:blipFill rotWithShape="1">
          <a:blip r:embed="rId2"/>
          <a:srcRect l="1453" t="15091" r="86570" b="61588"/>
          <a:stretch/>
        </p:blipFill>
        <p:spPr>
          <a:xfrm>
            <a:off x="2835757" y="701315"/>
            <a:ext cx="3123525" cy="1762910"/>
          </a:xfrm>
          <a:prstGeom prst="rect">
            <a:avLst/>
          </a:prstGeom>
          <a:ln>
            <a:noFill/>
          </a:ln>
          <a:effectLst/>
        </p:spPr>
      </p:pic>
    </p:spTree>
    <p:extLst>
      <p:ext uri="{BB962C8B-B14F-4D97-AF65-F5344CB8AC3E}">
        <p14:creationId xmlns:p14="http://schemas.microsoft.com/office/powerpoint/2010/main" val="4193895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ACE484-4FF6-4327-B932-0759DBDD4F2B}"/>
              </a:ext>
            </a:extLst>
          </p:cNvPr>
          <p:cNvSpPr>
            <a:spLocks noChangeArrowheads="1"/>
          </p:cNvSpPr>
          <p:nvPr/>
        </p:nvSpPr>
        <p:spPr bwMode="auto">
          <a:xfrm>
            <a:off x="947933" y="581643"/>
            <a:ext cx="7136762"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Valores Compartidos del Poder Judicial</a:t>
            </a:r>
          </a:p>
        </p:txBody>
      </p:sp>
      <p:pic>
        <p:nvPicPr>
          <p:cNvPr id="3073" name="Imagen 9">
            <a:extLst>
              <a:ext uri="{FF2B5EF4-FFF2-40B4-BE49-F238E27FC236}">
                <a16:creationId xmlns:a16="http://schemas.microsoft.com/office/drawing/2014/main" id="{2AD4B695-C668-4C43-8BF7-9D3592EE1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55" t="29210" r="26137" b="20580"/>
          <a:stretch>
            <a:fillRect/>
          </a:stretch>
        </p:blipFill>
        <p:spPr bwMode="auto">
          <a:xfrm>
            <a:off x="786576" y="1337188"/>
            <a:ext cx="7651525" cy="445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7A47854-641E-4682-A669-95E1948F91E7}"/>
              </a:ext>
            </a:extLst>
          </p:cNvPr>
          <p:cNvPicPr>
            <a:picLocks noChangeAspect="1"/>
          </p:cNvPicPr>
          <p:nvPr/>
        </p:nvPicPr>
        <p:blipFill rotWithShape="1">
          <a:blip r:embed="rId2"/>
          <a:srcRect l="14087" t="26353" r="66013" b="23977"/>
          <a:stretch/>
        </p:blipFill>
        <p:spPr>
          <a:xfrm>
            <a:off x="0" y="1385488"/>
            <a:ext cx="6293301" cy="4553196"/>
          </a:xfrm>
          <a:prstGeom prst="rect">
            <a:avLst/>
          </a:prstGeom>
        </p:spPr>
      </p:pic>
      <p:sp>
        <p:nvSpPr>
          <p:cNvPr id="2" name="Rectangle 2">
            <a:extLst>
              <a:ext uri="{FF2B5EF4-FFF2-40B4-BE49-F238E27FC236}">
                <a16:creationId xmlns:a16="http://schemas.microsoft.com/office/drawing/2014/main" id="{97A01470-B133-4DF8-8A58-5542486E5D7C}"/>
              </a:ext>
            </a:extLst>
          </p:cNvPr>
          <p:cNvSpPr>
            <a:spLocks noChangeArrowheads="1"/>
          </p:cNvSpPr>
          <p:nvPr/>
        </p:nvSpPr>
        <p:spPr bwMode="auto">
          <a:xfrm>
            <a:off x="2093763" y="212427"/>
            <a:ext cx="4994765"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Ejes Transversales para el </a:t>
            </a:r>
          </a:p>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Plan Estratégico 2019-2024</a:t>
            </a:r>
          </a:p>
        </p:txBody>
      </p:sp>
      <p:sp>
        <p:nvSpPr>
          <p:cNvPr id="4" name="CuadroTexto 3">
            <a:extLst>
              <a:ext uri="{FF2B5EF4-FFF2-40B4-BE49-F238E27FC236}">
                <a16:creationId xmlns:a16="http://schemas.microsoft.com/office/drawing/2014/main" id="{D78B180C-FCF7-47B0-9AEC-A37A29F60050}"/>
              </a:ext>
            </a:extLst>
          </p:cNvPr>
          <p:cNvSpPr txBox="1"/>
          <p:nvPr/>
        </p:nvSpPr>
        <p:spPr>
          <a:xfrm>
            <a:off x="5628443" y="2798505"/>
            <a:ext cx="2825215" cy="1754326"/>
          </a:xfrm>
          <a:prstGeom prst="rect">
            <a:avLst/>
          </a:prstGeom>
          <a:noFill/>
        </p:spPr>
        <p:txBody>
          <a:bodyPr wrap="square" rtlCol="0">
            <a:spAutoFit/>
          </a:bodyPr>
          <a:lstStyle/>
          <a:p>
            <a:pPr algn="just"/>
            <a:r>
              <a:rPr lang="es-ES" dirty="0">
                <a:solidFill>
                  <a:schemeClr val="tx1">
                    <a:lumMod val="65000"/>
                    <a:lumOff val="35000"/>
                  </a:schemeClr>
                </a:solidFill>
                <a:latin typeface="Segoe UI Semilight" panose="020B0402040204020203" pitchFamily="34" charset="0"/>
                <a:cs typeface="Segoe UI Semilight" panose="020B0402040204020203" pitchFamily="34" charset="0"/>
              </a:rPr>
              <a:t>Los ejes transversales son los aspectos priorizados por la jerarquía, para articular e integrar el accionar de los diferentes ámbitos de la Institución.</a:t>
            </a:r>
          </a:p>
        </p:txBody>
      </p:sp>
    </p:spTree>
    <p:extLst>
      <p:ext uri="{BB962C8B-B14F-4D97-AF65-F5344CB8AC3E}">
        <p14:creationId xmlns:p14="http://schemas.microsoft.com/office/powerpoint/2010/main" val="1170789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C9512B-5792-46AC-9657-3AEFEEC3446C}"/>
              </a:ext>
            </a:extLst>
          </p:cNvPr>
          <p:cNvSpPr>
            <a:spLocks noChangeArrowheads="1"/>
          </p:cNvSpPr>
          <p:nvPr/>
        </p:nvSpPr>
        <p:spPr bwMode="auto">
          <a:xfrm>
            <a:off x="981881" y="222800"/>
            <a:ext cx="7180235"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Mapa Estratégico del Poder Judicial de </a:t>
            </a:r>
          </a:p>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Costa Rica</a:t>
            </a:r>
          </a:p>
        </p:txBody>
      </p:sp>
      <p:pic>
        <p:nvPicPr>
          <p:cNvPr id="3" name="Imagen 2">
            <a:extLst>
              <a:ext uri="{FF2B5EF4-FFF2-40B4-BE49-F238E27FC236}">
                <a16:creationId xmlns:a16="http://schemas.microsoft.com/office/drawing/2014/main" id="{84E9D1BB-22BC-462E-9CF0-5CBE3AE84D99}"/>
              </a:ext>
            </a:extLst>
          </p:cNvPr>
          <p:cNvPicPr>
            <a:picLocks noChangeAspect="1"/>
          </p:cNvPicPr>
          <p:nvPr/>
        </p:nvPicPr>
        <p:blipFill rotWithShape="1">
          <a:blip r:embed="rId2"/>
          <a:srcRect l="1112" t="4956" r="50652" b="10010"/>
          <a:stretch/>
        </p:blipFill>
        <p:spPr>
          <a:xfrm>
            <a:off x="306649" y="1393983"/>
            <a:ext cx="8530697" cy="4358797"/>
          </a:xfrm>
          <a:prstGeom prst="rect">
            <a:avLst/>
          </a:prstGeom>
          <a:ln>
            <a:noFill/>
          </a:ln>
          <a:effectLst/>
        </p:spPr>
      </p:pic>
    </p:spTree>
    <p:extLst>
      <p:ext uri="{BB962C8B-B14F-4D97-AF65-F5344CB8AC3E}">
        <p14:creationId xmlns:p14="http://schemas.microsoft.com/office/powerpoint/2010/main" val="1933893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BDEE5B-F7BC-4043-AF69-C50636D5EB93}"/>
              </a:ext>
            </a:extLst>
          </p:cNvPr>
          <p:cNvSpPr>
            <a:spLocks noChangeArrowheads="1"/>
          </p:cNvSpPr>
          <p:nvPr/>
        </p:nvSpPr>
        <p:spPr bwMode="auto">
          <a:xfrm>
            <a:off x="195911" y="235689"/>
            <a:ext cx="8594862"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Temas, objetivos y acciones estratégicos del</a:t>
            </a:r>
          </a:p>
          <a:p>
            <a:pPr algn="ctr" eaLnBrk="0" fontAlgn="base" hangingPunct="0">
              <a:spcBef>
                <a:spcPct val="0"/>
              </a:spcBef>
              <a:spcAft>
                <a:spcPct val="0"/>
              </a:spcAft>
            </a:pPr>
            <a:r>
              <a:rPr lang="es-ES" altLang="es-ES" sz="3200" b="1" spc="-50" dirty="0">
                <a:solidFill>
                  <a:srgbClr val="C6D300"/>
                </a:solidFill>
                <a:latin typeface="Segoe UI Semibold" panose="020B0702040204020203" pitchFamily="34" charset="0"/>
                <a:ea typeface="+mj-ea"/>
                <a:cs typeface="Segoe UI Semibold" panose="020B0702040204020203" pitchFamily="34" charset="0"/>
              </a:rPr>
              <a:t>Plan Estratégico Institucional 2019-2024</a:t>
            </a:r>
          </a:p>
        </p:txBody>
      </p:sp>
      <p:pic>
        <p:nvPicPr>
          <p:cNvPr id="3" name="Imagen 2">
            <a:extLst>
              <a:ext uri="{FF2B5EF4-FFF2-40B4-BE49-F238E27FC236}">
                <a16:creationId xmlns:a16="http://schemas.microsoft.com/office/drawing/2014/main" id="{60DEF7C0-75CF-4CA1-BBCC-370B0459583B}"/>
              </a:ext>
            </a:extLst>
          </p:cNvPr>
          <p:cNvPicPr>
            <a:picLocks noChangeAspect="1"/>
          </p:cNvPicPr>
          <p:nvPr/>
        </p:nvPicPr>
        <p:blipFill rotWithShape="1">
          <a:blip r:embed="rId2"/>
          <a:srcRect l="5185" t="2845" r="54472" b="10729"/>
          <a:stretch/>
        </p:blipFill>
        <p:spPr>
          <a:xfrm>
            <a:off x="0" y="1313895"/>
            <a:ext cx="9144000" cy="5042517"/>
          </a:xfrm>
          <a:prstGeom prst="rect">
            <a:avLst/>
          </a:prstGeom>
          <a:ln>
            <a:noFill/>
          </a:ln>
          <a:effectLst/>
        </p:spPr>
      </p:pic>
    </p:spTree>
    <p:extLst>
      <p:ext uri="{BB962C8B-B14F-4D97-AF65-F5344CB8AC3E}">
        <p14:creationId xmlns:p14="http://schemas.microsoft.com/office/powerpoint/2010/main" val="159864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cio 1">
            <a:extLst>
              <a:ext uri="{FF2B5EF4-FFF2-40B4-BE49-F238E27FC236}">
                <a16:creationId xmlns:a16="http://schemas.microsoft.com/office/drawing/2014/main" id="{B49CF3F5-BCB5-40B4-AE07-3F04F3DB1314}"/>
              </a:ext>
            </a:extLst>
          </p:cNvPr>
          <p:cNvSpPr/>
          <p:nvPr/>
        </p:nvSpPr>
        <p:spPr>
          <a:xfrm>
            <a:off x="1128681" y="5276833"/>
            <a:ext cx="342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Responsable Estratégico</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3" name="Trapecio 2">
            <a:extLst>
              <a:ext uri="{FF2B5EF4-FFF2-40B4-BE49-F238E27FC236}">
                <a16:creationId xmlns:a16="http://schemas.microsoft.com/office/drawing/2014/main" id="{54379E37-12DA-48A7-B6D6-E9761EA96045}"/>
              </a:ext>
            </a:extLst>
          </p:cNvPr>
          <p:cNvSpPr/>
          <p:nvPr/>
        </p:nvSpPr>
        <p:spPr>
          <a:xfrm>
            <a:off x="1218681" y="4790947"/>
            <a:ext cx="324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Metas Estratégicas</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4" name="Trapecio 3">
            <a:extLst>
              <a:ext uri="{FF2B5EF4-FFF2-40B4-BE49-F238E27FC236}">
                <a16:creationId xmlns:a16="http://schemas.microsoft.com/office/drawing/2014/main" id="{9FC20625-07F3-449D-AB73-EA7A5CFEAF6D}"/>
              </a:ext>
            </a:extLst>
          </p:cNvPr>
          <p:cNvSpPr/>
          <p:nvPr/>
        </p:nvSpPr>
        <p:spPr>
          <a:xfrm>
            <a:off x="1308681" y="4305061"/>
            <a:ext cx="306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Acciones Estratégicas</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5" name="Trapecio 4">
            <a:extLst>
              <a:ext uri="{FF2B5EF4-FFF2-40B4-BE49-F238E27FC236}">
                <a16:creationId xmlns:a16="http://schemas.microsoft.com/office/drawing/2014/main" id="{2D15DC95-6F66-4A14-A85C-53568346649D}"/>
              </a:ext>
            </a:extLst>
          </p:cNvPr>
          <p:cNvSpPr/>
          <p:nvPr/>
        </p:nvSpPr>
        <p:spPr>
          <a:xfrm>
            <a:off x="1398681" y="3819175"/>
            <a:ext cx="288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Objetivos Estratégicos</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6" name="Trapecio 5">
            <a:extLst>
              <a:ext uri="{FF2B5EF4-FFF2-40B4-BE49-F238E27FC236}">
                <a16:creationId xmlns:a16="http://schemas.microsoft.com/office/drawing/2014/main" id="{71E25083-53B9-4B1A-A114-C0E37142F1B6}"/>
              </a:ext>
            </a:extLst>
          </p:cNvPr>
          <p:cNvSpPr/>
          <p:nvPr/>
        </p:nvSpPr>
        <p:spPr>
          <a:xfrm>
            <a:off x="1488681" y="3333289"/>
            <a:ext cx="270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Temas Estratégicos</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7" name="Trapecio 6">
            <a:extLst>
              <a:ext uri="{FF2B5EF4-FFF2-40B4-BE49-F238E27FC236}">
                <a16:creationId xmlns:a16="http://schemas.microsoft.com/office/drawing/2014/main" id="{3BBEC9E4-6EAD-486F-96DD-F2F969B64219}"/>
              </a:ext>
            </a:extLst>
          </p:cNvPr>
          <p:cNvSpPr/>
          <p:nvPr/>
        </p:nvSpPr>
        <p:spPr>
          <a:xfrm>
            <a:off x="1578681" y="2847403"/>
            <a:ext cx="252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dirty="0">
                <a:solidFill>
                  <a:schemeClr val="tx1"/>
                </a:solidFill>
                <a:latin typeface="Segoe UI Semilight" panose="020B0402040204020203" pitchFamily="34" charset="0"/>
                <a:cs typeface="Segoe UI Semilight" panose="020B0402040204020203" pitchFamily="34" charset="0"/>
              </a:rPr>
              <a:t>Políticas Institucionales</a:t>
            </a:r>
          </a:p>
        </p:txBody>
      </p:sp>
      <p:sp>
        <p:nvSpPr>
          <p:cNvPr id="8" name="Trapecio 7">
            <a:extLst>
              <a:ext uri="{FF2B5EF4-FFF2-40B4-BE49-F238E27FC236}">
                <a16:creationId xmlns:a16="http://schemas.microsoft.com/office/drawing/2014/main" id="{3D72C487-2EB2-4B76-A158-C0DDD23C367F}"/>
              </a:ext>
            </a:extLst>
          </p:cNvPr>
          <p:cNvSpPr/>
          <p:nvPr/>
        </p:nvSpPr>
        <p:spPr>
          <a:xfrm>
            <a:off x="1668681" y="2361517"/>
            <a:ext cx="234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dirty="0">
                <a:solidFill>
                  <a:schemeClr val="tx1"/>
                </a:solidFill>
                <a:latin typeface="Segoe UI Semilight" panose="020B0402040204020203" pitchFamily="34" charset="0"/>
                <a:cs typeface="Segoe UI Semilight" panose="020B0402040204020203" pitchFamily="34" charset="0"/>
              </a:rPr>
              <a:t>Ejes Transversales</a:t>
            </a:r>
          </a:p>
        </p:txBody>
      </p:sp>
      <p:sp>
        <p:nvSpPr>
          <p:cNvPr id="9" name="Trapecio 8">
            <a:extLst>
              <a:ext uri="{FF2B5EF4-FFF2-40B4-BE49-F238E27FC236}">
                <a16:creationId xmlns:a16="http://schemas.microsoft.com/office/drawing/2014/main" id="{A25AEF0D-5B3C-4DCA-85EB-2E545BAE932E}"/>
              </a:ext>
            </a:extLst>
          </p:cNvPr>
          <p:cNvSpPr/>
          <p:nvPr/>
        </p:nvSpPr>
        <p:spPr>
          <a:xfrm>
            <a:off x="1758681" y="1875631"/>
            <a:ext cx="216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Valores</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10" name="Trapecio 9">
            <a:extLst>
              <a:ext uri="{FF2B5EF4-FFF2-40B4-BE49-F238E27FC236}">
                <a16:creationId xmlns:a16="http://schemas.microsoft.com/office/drawing/2014/main" id="{65430811-BF97-404E-9B57-D6D2039F27E6}"/>
              </a:ext>
            </a:extLst>
          </p:cNvPr>
          <p:cNvSpPr/>
          <p:nvPr/>
        </p:nvSpPr>
        <p:spPr>
          <a:xfrm>
            <a:off x="1848681" y="1389745"/>
            <a:ext cx="198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Visión</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11" name="Trapecio 10">
            <a:extLst>
              <a:ext uri="{FF2B5EF4-FFF2-40B4-BE49-F238E27FC236}">
                <a16:creationId xmlns:a16="http://schemas.microsoft.com/office/drawing/2014/main" id="{99D31455-8F3D-4063-BD81-3BE02390D6FC}"/>
              </a:ext>
            </a:extLst>
          </p:cNvPr>
          <p:cNvSpPr/>
          <p:nvPr/>
        </p:nvSpPr>
        <p:spPr>
          <a:xfrm>
            <a:off x="1938681" y="903859"/>
            <a:ext cx="180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a:solidFill>
                  <a:schemeClr val="tx1"/>
                </a:solidFill>
                <a:latin typeface="Segoe UI Semilight" panose="020B0402040204020203" pitchFamily="34" charset="0"/>
                <a:cs typeface="Segoe UI Semilight" panose="020B0402040204020203" pitchFamily="34" charset="0"/>
              </a:rPr>
              <a:t>Misión</a:t>
            </a: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12" name="Trapecio 11">
            <a:extLst>
              <a:ext uri="{FF2B5EF4-FFF2-40B4-BE49-F238E27FC236}">
                <a16:creationId xmlns:a16="http://schemas.microsoft.com/office/drawing/2014/main" id="{29A89F6D-B4BC-4A1E-AB10-80B2DF3ECEE1}"/>
              </a:ext>
            </a:extLst>
          </p:cNvPr>
          <p:cNvSpPr/>
          <p:nvPr/>
        </p:nvSpPr>
        <p:spPr>
          <a:xfrm>
            <a:off x="1038681" y="5762718"/>
            <a:ext cx="3600000" cy="341786"/>
          </a:xfrm>
          <a:prstGeom prst="trapezoid">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s-CR" sz="1400" b="1" dirty="0">
                <a:solidFill>
                  <a:schemeClr val="tx1"/>
                </a:solidFill>
                <a:latin typeface="Segoe UI Semilight" panose="020B0402040204020203" pitchFamily="34" charset="0"/>
                <a:cs typeface="Segoe UI Semilight" panose="020B0402040204020203" pitchFamily="34" charset="0"/>
              </a:rPr>
              <a:t>Coordinaciones Estratégicas</a:t>
            </a:r>
          </a:p>
        </p:txBody>
      </p:sp>
      <p:sp>
        <p:nvSpPr>
          <p:cNvPr id="17" name="Trapecio 16">
            <a:extLst>
              <a:ext uri="{FF2B5EF4-FFF2-40B4-BE49-F238E27FC236}">
                <a16:creationId xmlns:a16="http://schemas.microsoft.com/office/drawing/2014/main" id="{C9453571-E015-4B16-BAA7-300E601450D1}"/>
              </a:ext>
            </a:extLst>
          </p:cNvPr>
          <p:cNvSpPr/>
          <p:nvPr/>
        </p:nvSpPr>
        <p:spPr>
          <a:xfrm rot="10800000">
            <a:off x="5167877" y="5276833"/>
            <a:ext cx="1800000" cy="827671"/>
          </a:xfrm>
          <a:prstGeom prst="trapezoid">
            <a:avLst>
              <a:gd name="adj" fmla="val 14274"/>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18" name="Trapecio 17">
            <a:extLst>
              <a:ext uri="{FF2B5EF4-FFF2-40B4-BE49-F238E27FC236}">
                <a16:creationId xmlns:a16="http://schemas.microsoft.com/office/drawing/2014/main" id="{220A3C04-1D36-4C91-8AC8-FFA9C8BF3BBF}"/>
              </a:ext>
            </a:extLst>
          </p:cNvPr>
          <p:cNvSpPr/>
          <p:nvPr/>
        </p:nvSpPr>
        <p:spPr>
          <a:xfrm rot="10800000">
            <a:off x="4987877" y="4305061"/>
            <a:ext cx="2160000" cy="827672"/>
          </a:xfrm>
          <a:prstGeom prst="trapezoid">
            <a:avLst>
              <a:gd name="adj" fmla="val 18564"/>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19" name="Trapecio 18">
            <a:extLst>
              <a:ext uri="{FF2B5EF4-FFF2-40B4-BE49-F238E27FC236}">
                <a16:creationId xmlns:a16="http://schemas.microsoft.com/office/drawing/2014/main" id="{BAA80057-BCA6-4D13-8CF4-1D55D919FF39}"/>
              </a:ext>
            </a:extLst>
          </p:cNvPr>
          <p:cNvSpPr/>
          <p:nvPr/>
        </p:nvSpPr>
        <p:spPr>
          <a:xfrm rot="10800000">
            <a:off x="4807877" y="3333289"/>
            <a:ext cx="2520000" cy="827672"/>
          </a:xfrm>
          <a:prstGeom prst="trapezoid">
            <a:avLst>
              <a:gd name="adj" fmla="val 20710"/>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20" name="Trapecio 19">
            <a:extLst>
              <a:ext uri="{FF2B5EF4-FFF2-40B4-BE49-F238E27FC236}">
                <a16:creationId xmlns:a16="http://schemas.microsoft.com/office/drawing/2014/main" id="{ECA2851E-B536-4340-88F5-2F52AA3F46F3}"/>
              </a:ext>
            </a:extLst>
          </p:cNvPr>
          <p:cNvSpPr/>
          <p:nvPr/>
        </p:nvSpPr>
        <p:spPr>
          <a:xfrm rot="10800000">
            <a:off x="4627876" y="2361517"/>
            <a:ext cx="2880000" cy="827672"/>
          </a:xfrm>
          <a:prstGeom prst="trapezoid">
            <a:avLst>
              <a:gd name="adj" fmla="val 19637"/>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21" name="Trapecio 20">
            <a:extLst>
              <a:ext uri="{FF2B5EF4-FFF2-40B4-BE49-F238E27FC236}">
                <a16:creationId xmlns:a16="http://schemas.microsoft.com/office/drawing/2014/main" id="{744BD62E-B07E-4DDD-8A47-768A25825529}"/>
              </a:ext>
            </a:extLst>
          </p:cNvPr>
          <p:cNvSpPr/>
          <p:nvPr/>
        </p:nvSpPr>
        <p:spPr>
          <a:xfrm rot="10800000">
            <a:off x="4447876" y="1389745"/>
            <a:ext cx="3240000" cy="827672"/>
          </a:xfrm>
          <a:prstGeom prst="trapezoid">
            <a:avLst>
              <a:gd name="adj" fmla="val 19637"/>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22" name="Trapecio 21">
            <a:extLst>
              <a:ext uri="{FF2B5EF4-FFF2-40B4-BE49-F238E27FC236}">
                <a16:creationId xmlns:a16="http://schemas.microsoft.com/office/drawing/2014/main" id="{D3B94E54-D0D1-40E0-8C23-EC8FD3029718}"/>
              </a:ext>
            </a:extLst>
          </p:cNvPr>
          <p:cNvSpPr/>
          <p:nvPr/>
        </p:nvSpPr>
        <p:spPr>
          <a:xfrm rot="10800000">
            <a:off x="4296781" y="903859"/>
            <a:ext cx="3542191" cy="341786"/>
          </a:xfrm>
          <a:prstGeom prst="trapezoid">
            <a:avLst>
              <a:gd name="adj" fmla="val 27598"/>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lvl="0" algn="ctr">
              <a:buNone/>
            </a:pPr>
            <a:endParaRPr lang="es-CR" sz="1400" b="1" dirty="0">
              <a:solidFill>
                <a:schemeClr val="tx1"/>
              </a:solidFill>
              <a:latin typeface="Segoe UI Semilight" panose="020B0402040204020203" pitchFamily="34" charset="0"/>
              <a:cs typeface="Segoe UI Semilight" panose="020B0402040204020203" pitchFamily="34" charset="0"/>
            </a:endParaRPr>
          </a:p>
        </p:txBody>
      </p:sp>
      <p:sp>
        <p:nvSpPr>
          <p:cNvPr id="24" name="CuadroTexto 23">
            <a:extLst>
              <a:ext uri="{FF2B5EF4-FFF2-40B4-BE49-F238E27FC236}">
                <a16:creationId xmlns:a16="http://schemas.microsoft.com/office/drawing/2014/main" id="{19BDAF7B-D28A-4252-87D4-7C4461AB7D1B}"/>
              </a:ext>
            </a:extLst>
          </p:cNvPr>
          <p:cNvSpPr txBox="1"/>
          <p:nvPr/>
        </p:nvSpPr>
        <p:spPr>
          <a:xfrm>
            <a:off x="4447876" y="920862"/>
            <a:ext cx="3240000" cy="307777"/>
          </a:xfrm>
          <a:prstGeom prst="rect">
            <a:avLst/>
          </a:prstGeom>
          <a:noFill/>
          <a:ln>
            <a:noFill/>
          </a:ln>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Objetivos Operativos</a:t>
            </a:r>
          </a:p>
        </p:txBody>
      </p:sp>
      <p:sp>
        <p:nvSpPr>
          <p:cNvPr id="25" name="CuadroTexto 24">
            <a:extLst>
              <a:ext uri="{FF2B5EF4-FFF2-40B4-BE49-F238E27FC236}">
                <a16:creationId xmlns:a16="http://schemas.microsoft.com/office/drawing/2014/main" id="{CC3CB5EF-78D4-4D5B-882A-EBCA509A7C32}"/>
              </a:ext>
            </a:extLst>
          </p:cNvPr>
          <p:cNvSpPr txBox="1"/>
          <p:nvPr/>
        </p:nvSpPr>
        <p:spPr>
          <a:xfrm>
            <a:off x="4987876" y="3593235"/>
            <a:ext cx="2160001" cy="307777"/>
          </a:xfrm>
          <a:prstGeom prst="rect">
            <a:avLst/>
          </a:prstGeom>
          <a:noFill/>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Actividades</a:t>
            </a:r>
          </a:p>
        </p:txBody>
      </p:sp>
      <p:sp>
        <p:nvSpPr>
          <p:cNvPr id="26" name="CuadroTexto 25">
            <a:extLst>
              <a:ext uri="{FF2B5EF4-FFF2-40B4-BE49-F238E27FC236}">
                <a16:creationId xmlns:a16="http://schemas.microsoft.com/office/drawing/2014/main" id="{B848F0B5-F7FB-4643-9F1C-1201788EA328}"/>
              </a:ext>
            </a:extLst>
          </p:cNvPr>
          <p:cNvSpPr txBox="1"/>
          <p:nvPr/>
        </p:nvSpPr>
        <p:spPr>
          <a:xfrm>
            <a:off x="4627876" y="1652403"/>
            <a:ext cx="2880000" cy="307777"/>
          </a:xfrm>
          <a:prstGeom prst="rect">
            <a:avLst/>
          </a:prstGeom>
          <a:noFill/>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Metas Operativas</a:t>
            </a:r>
          </a:p>
        </p:txBody>
      </p:sp>
      <p:sp>
        <p:nvSpPr>
          <p:cNvPr id="27" name="CuadroTexto 26">
            <a:extLst>
              <a:ext uri="{FF2B5EF4-FFF2-40B4-BE49-F238E27FC236}">
                <a16:creationId xmlns:a16="http://schemas.microsoft.com/office/drawing/2014/main" id="{5D1E88CD-25F4-4ABC-B69B-5DFF7BC59944}"/>
              </a:ext>
            </a:extLst>
          </p:cNvPr>
          <p:cNvSpPr txBox="1"/>
          <p:nvPr/>
        </p:nvSpPr>
        <p:spPr>
          <a:xfrm>
            <a:off x="4807876" y="2621463"/>
            <a:ext cx="2520001" cy="307777"/>
          </a:xfrm>
          <a:prstGeom prst="rect">
            <a:avLst/>
          </a:prstGeom>
          <a:noFill/>
          <a:ln>
            <a:noFill/>
          </a:ln>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Indicadores</a:t>
            </a:r>
          </a:p>
        </p:txBody>
      </p:sp>
      <p:sp>
        <p:nvSpPr>
          <p:cNvPr id="28" name="CuadroTexto 27">
            <a:extLst>
              <a:ext uri="{FF2B5EF4-FFF2-40B4-BE49-F238E27FC236}">
                <a16:creationId xmlns:a16="http://schemas.microsoft.com/office/drawing/2014/main" id="{37623F2E-CB23-4410-BFB1-EB660CAA9D23}"/>
              </a:ext>
            </a:extLst>
          </p:cNvPr>
          <p:cNvSpPr txBox="1"/>
          <p:nvPr/>
        </p:nvSpPr>
        <p:spPr>
          <a:xfrm>
            <a:off x="5167876" y="4457287"/>
            <a:ext cx="1800001" cy="523220"/>
          </a:xfrm>
          <a:prstGeom prst="rect">
            <a:avLst/>
          </a:prstGeom>
          <a:noFill/>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Responsables Operativos</a:t>
            </a:r>
          </a:p>
        </p:txBody>
      </p:sp>
      <p:sp>
        <p:nvSpPr>
          <p:cNvPr id="29" name="CuadroTexto 28">
            <a:extLst>
              <a:ext uri="{FF2B5EF4-FFF2-40B4-BE49-F238E27FC236}">
                <a16:creationId xmlns:a16="http://schemas.microsoft.com/office/drawing/2014/main" id="{AFC2C301-B628-4E81-A2A2-2E09EAB42223}"/>
              </a:ext>
            </a:extLst>
          </p:cNvPr>
          <p:cNvSpPr txBox="1"/>
          <p:nvPr/>
        </p:nvSpPr>
        <p:spPr>
          <a:xfrm>
            <a:off x="5167876" y="5426614"/>
            <a:ext cx="1800001" cy="523220"/>
          </a:xfrm>
          <a:prstGeom prst="rect">
            <a:avLst/>
          </a:prstGeom>
          <a:noFill/>
        </p:spPr>
        <p:txBody>
          <a:bodyPr wrap="square" rtlCol="0">
            <a:spAutoFit/>
          </a:bodyPr>
          <a:lstStyle/>
          <a:p>
            <a:pPr lvl="0" algn="ctr">
              <a:buNone/>
            </a:pPr>
            <a:r>
              <a:rPr lang="es-CR" sz="1400" b="1" dirty="0">
                <a:latin typeface="Segoe UI Semilight" panose="020B0402040204020203" pitchFamily="34" charset="0"/>
                <a:cs typeface="Segoe UI Semilight" panose="020B0402040204020203" pitchFamily="34" charset="0"/>
              </a:rPr>
              <a:t>Coordinaciones Operativos</a:t>
            </a:r>
          </a:p>
        </p:txBody>
      </p:sp>
      <p:sp>
        <p:nvSpPr>
          <p:cNvPr id="30" name="Elipse 29">
            <a:extLst>
              <a:ext uri="{FF2B5EF4-FFF2-40B4-BE49-F238E27FC236}">
                <a16:creationId xmlns:a16="http://schemas.microsoft.com/office/drawing/2014/main" id="{C580C41A-18CA-4A40-AA0D-D71368846A65}"/>
              </a:ext>
            </a:extLst>
          </p:cNvPr>
          <p:cNvSpPr/>
          <p:nvPr/>
        </p:nvSpPr>
        <p:spPr>
          <a:xfrm>
            <a:off x="4053071" y="4845709"/>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1" name="Elipse 30">
            <a:extLst>
              <a:ext uri="{FF2B5EF4-FFF2-40B4-BE49-F238E27FC236}">
                <a16:creationId xmlns:a16="http://schemas.microsoft.com/office/drawing/2014/main" id="{D7A8A74D-1399-445E-BA2E-1A844071E405}"/>
              </a:ext>
            </a:extLst>
          </p:cNvPr>
          <p:cNvSpPr/>
          <p:nvPr/>
        </p:nvSpPr>
        <p:spPr>
          <a:xfrm>
            <a:off x="4414181" y="948751"/>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cxnSp>
        <p:nvCxnSpPr>
          <p:cNvPr id="36" name="Conector recto 35">
            <a:extLst>
              <a:ext uri="{FF2B5EF4-FFF2-40B4-BE49-F238E27FC236}">
                <a16:creationId xmlns:a16="http://schemas.microsoft.com/office/drawing/2014/main" id="{205F9762-E705-4B24-B2FF-0F1AABEA5F91}"/>
              </a:ext>
            </a:extLst>
          </p:cNvPr>
          <p:cNvCxnSpPr>
            <a:cxnSpLocks/>
          </p:cNvCxnSpPr>
          <p:nvPr/>
        </p:nvCxnSpPr>
        <p:spPr>
          <a:xfrm flipH="1" flipV="1">
            <a:off x="4548682" y="978765"/>
            <a:ext cx="38756" cy="3992661"/>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307ABA1-9160-45B2-A9BD-2D2B9E0EAD5A}"/>
              </a:ext>
            </a:extLst>
          </p:cNvPr>
          <p:cNvCxnSpPr>
            <a:cxnSpLocks/>
            <a:endCxn id="30" idx="6"/>
          </p:cNvCxnSpPr>
          <p:nvPr/>
        </p:nvCxnSpPr>
        <p:spPr>
          <a:xfrm flipH="1">
            <a:off x="4305071" y="4971426"/>
            <a:ext cx="274783" cy="283"/>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sp>
        <p:nvSpPr>
          <p:cNvPr id="51" name="Elipse 50">
            <a:extLst>
              <a:ext uri="{FF2B5EF4-FFF2-40B4-BE49-F238E27FC236}">
                <a16:creationId xmlns:a16="http://schemas.microsoft.com/office/drawing/2014/main" id="{01DE568A-B95E-4603-8D97-BBA8FFF6351B}"/>
              </a:ext>
            </a:extLst>
          </p:cNvPr>
          <p:cNvSpPr/>
          <p:nvPr/>
        </p:nvSpPr>
        <p:spPr>
          <a:xfrm>
            <a:off x="4162181" y="5321726"/>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52" name="Elipse 51">
            <a:extLst>
              <a:ext uri="{FF2B5EF4-FFF2-40B4-BE49-F238E27FC236}">
                <a16:creationId xmlns:a16="http://schemas.microsoft.com/office/drawing/2014/main" id="{BAA4DE03-82E8-4B4B-89E6-E3DBA7F112D2}"/>
              </a:ext>
            </a:extLst>
          </p:cNvPr>
          <p:cNvSpPr/>
          <p:nvPr/>
        </p:nvSpPr>
        <p:spPr>
          <a:xfrm>
            <a:off x="5127439" y="4344870"/>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cxnSp>
        <p:nvCxnSpPr>
          <p:cNvPr id="53" name="Conector recto 52">
            <a:extLst>
              <a:ext uri="{FF2B5EF4-FFF2-40B4-BE49-F238E27FC236}">
                <a16:creationId xmlns:a16="http://schemas.microsoft.com/office/drawing/2014/main" id="{F8FA0586-9CAE-4DB7-8497-8696DC9FFC02}"/>
              </a:ext>
            </a:extLst>
          </p:cNvPr>
          <p:cNvCxnSpPr>
            <a:cxnSpLocks/>
          </p:cNvCxnSpPr>
          <p:nvPr/>
        </p:nvCxnSpPr>
        <p:spPr>
          <a:xfrm flipH="1" flipV="1">
            <a:off x="4800580" y="4470870"/>
            <a:ext cx="7297" cy="976858"/>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FA24E625-F325-4676-9A99-96B5EF4EA997}"/>
              </a:ext>
            </a:extLst>
          </p:cNvPr>
          <p:cNvCxnSpPr>
            <a:cxnSpLocks/>
            <a:stCxn id="51" idx="6"/>
          </p:cNvCxnSpPr>
          <p:nvPr/>
        </p:nvCxnSpPr>
        <p:spPr>
          <a:xfrm>
            <a:off x="4414181" y="5447726"/>
            <a:ext cx="393695" cy="0"/>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F435F724-5A30-4C6B-8440-7079D6AEAF8F}"/>
              </a:ext>
            </a:extLst>
          </p:cNvPr>
          <p:cNvCxnSpPr>
            <a:cxnSpLocks/>
          </p:cNvCxnSpPr>
          <p:nvPr/>
        </p:nvCxnSpPr>
        <p:spPr>
          <a:xfrm>
            <a:off x="4800580" y="4470870"/>
            <a:ext cx="368962" cy="0"/>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sp>
        <p:nvSpPr>
          <p:cNvPr id="71" name="Elipse 70">
            <a:extLst>
              <a:ext uri="{FF2B5EF4-FFF2-40B4-BE49-F238E27FC236}">
                <a16:creationId xmlns:a16="http://schemas.microsoft.com/office/drawing/2014/main" id="{B7D686ED-D443-455B-9D62-9832146885C7}"/>
              </a:ext>
            </a:extLst>
          </p:cNvPr>
          <p:cNvSpPr/>
          <p:nvPr/>
        </p:nvSpPr>
        <p:spPr>
          <a:xfrm>
            <a:off x="4296844" y="5805170"/>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72" name="Elipse 71">
            <a:extLst>
              <a:ext uri="{FF2B5EF4-FFF2-40B4-BE49-F238E27FC236}">
                <a16:creationId xmlns:a16="http://schemas.microsoft.com/office/drawing/2014/main" id="{AD212889-641E-411A-99C0-FA71F341B201}"/>
              </a:ext>
            </a:extLst>
          </p:cNvPr>
          <p:cNvSpPr/>
          <p:nvPr/>
        </p:nvSpPr>
        <p:spPr>
          <a:xfrm>
            <a:off x="5280072" y="5614546"/>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cxnSp>
        <p:nvCxnSpPr>
          <p:cNvPr id="73" name="Conector recto 72">
            <a:extLst>
              <a:ext uri="{FF2B5EF4-FFF2-40B4-BE49-F238E27FC236}">
                <a16:creationId xmlns:a16="http://schemas.microsoft.com/office/drawing/2014/main" id="{13BACEB0-231E-457A-9C41-7F49B8AEE28F}"/>
              </a:ext>
            </a:extLst>
          </p:cNvPr>
          <p:cNvCxnSpPr>
            <a:cxnSpLocks/>
          </p:cNvCxnSpPr>
          <p:nvPr/>
        </p:nvCxnSpPr>
        <p:spPr>
          <a:xfrm>
            <a:off x="4540181" y="5931170"/>
            <a:ext cx="260400" cy="0"/>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4479902E-CAB8-41E5-BBD8-721C7E6215F8}"/>
              </a:ext>
            </a:extLst>
          </p:cNvPr>
          <p:cNvCxnSpPr>
            <a:cxnSpLocks/>
          </p:cNvCxnSpPr>
          <p:nvPr/>
        </p:nvCxnSpPr>
        <p:spPr>
          <a:xfrm flipH="1" flipV="1">
            <a:off x="4815171" y="5740546"/>
            <a:ext cx="1" cy="190625"/>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739107FE-99F5-4CA8-A243-D89F54027171}"/>
              </a:ext>
            </a:extLst>
          </p:cNvPr>
          <p:cNvCxnSpPr>
            <a:cxnSpLocks/>
          </p:cNvCxnSpPr>
          <p:nvPr/>
        </p:nvCxnSpPr>
        <p:spPr>
          <a:xfrm>
            <a:off x="4815171" y="5740546"/>
            <a:ext cx="464901" cy="0"/>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sp>
        <p:nvSpPr>
          <p:cNvPr id="80" name="Elipse 79">
            <a:extLst>
              <a:ext uri="{FF2B5EF4-FFF2-40B4-BE49-F238E27FC236}">
                <a16:creationId xmlns:a16="http://schemas.microsoft.com/office/drawing/2014/main" id="{D2B506AE-10A2-49E5-84A7-CC1C3CA56430}"/>
              </a:ext>
            </a:extLst>
          </p:cNvPr>
          <p:cNvSpPr/>
          <p:nvPr/>
        </p:nvSpPr>
        <p:spPr>
          <a:xfrm>
            <a:off x="5127439" y="4806289"/>
            <a:ext cx="252000" cy="252000"/>
          </a:xfrm>
          <a:prstGeom prst="ellipse">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cxnSp>
        <p:nvCxnSpPr>
          <p:cNvPr id="82" name="Conector recto 81">
            <a:extLst>
              <a:ext uri="{FF2B5EF4-FFF2-40B4-BE49-F238E27FC236}">
                <a16:creationId xmlns:a16="http://schemas.microsoft.com/office/drawing/2014/main" id="{EC4E56F4-12D1-4062-9A1D-E92CA9450DF5}"/>
              </a:ext>
            </a:extLst>
          </p:cNvPr>
          <p:cNvCxnSpPr>
            <a:cxnSpLocks/>
          </p:cNvCxnSpPr>
          <p:nvPr/>
        </p:nvCxnSpPr>
        <p:spPr>
          <a:xfrm flipH="1" flipV="1">
            <a:off x="4987876" y="4948213"/>
            <a:ext cx="25978" cy="792333"/>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F8F340F0-5AB1-4AE7-BC5D-F98531CCB49E}"/>
              </a:ext>
            </a:extLst>
          </p:cNvPr>
          <p:cNvCxnSpPr>
            <a:cxnSpLocks/>
          </p:cNvCxnSpPr>
          <p:nvPr/>
        </p:nvCxnSpPr>
        <p:spPr>
          <a:xfrm>
            <a:off x="4987875" y="4959298"/>
            <a:ext cx="241569" cy="0"/>
          </a:xfrm>
          <a:prstGeom prst="line">
            <a:avLst/>
          </a:prstGeom>
          <a:ln w="38100">
            <a:solidFill>
              <a:srgbClr val="01B9DF"/>
            </a:solidFill>
            <a:prstDash val="sysDash"/>
          </a:ln>
        </p:spPr>
        <p:style>
          <a:lnRef idx="1">
            <a:schemeClr val="accent1"/>
          </a:lnRef>
          <a:fillRef idx="0">
            <a:schemeClr val="accent1"/>
          </a:fillRef>
          <a:effectRef idx="0">
            <a:schemeClr val="accent1"/>
          </a:effectRef>
          <a:fontRef idx="minor">
            <a:schemeClr val="tx1"/>
          </a:fontRef>
        </p:style>
      </p:cxnSp>
      <p:sp>
        <p:nvSpPr>
          <p:cNvPr id="89" name="Rectángulo 88">
            <a:extLst>
              <a:ext uri="{FF2B5EF4-FFF2-40B4-BE49-F238E27FC236}">
                <a16:creationId xmlns:a16="http://schemas.microsoft.com/office/drawing/2014/main" id="{B50BE4E9-63CD-4CD8-BB05-758BA47F7D13}"/>
              </a:ext>
            </a:extLst>
          </p:cNvPr>
          <p:cNvSpPr/>
          <p:nvPr/>
        </p:nvSpPr>
        <p:spPr>
          <a:xfrm>
            <a:off x="1775176" y="277811"/>
            <a:ext cx="2050561" cy="461665"/>
          </a:xfrm>
          <a:prstGeom prst="rect">
            <a:avLst/>
          </a:prstGeom>
        </p:spPr>
        <p:txBody>
          <a:bodyPr wrap="none">
            <a:spAutoFit/>
          </a:bodyPr>
          <a:lstStyle/>
          <a:p>
            <a:pPr lvl="0" algn="ctr" defTabSz="914400">
              <a:defRPr/>
            </a:pPr>
            <a:r>
              <a:rPr lang="es-CR" sz="2400" b="1" kern="0" dirty="0">
                <a:latin typeface="Segoe UI Semilight" panose="020B0402040204020203" pitchFamily="34" charset="0"/>
                <a:cs typeface="Segoe UI Semilight" panose="020B0402040204020203" pitchFamily="34" charset="0"/>
              </a:rPr>
              <a:t>PEI 2019-2024</a:t>
            </a:r>
          </a:p>
        </p:txBody>
      </p:sp>
      <p:sp>
        <p:nvSpPr>
          <p:cNvPr id="90" name="Rectángulo 89">
            <a:extLst>
              <a:ext uri="{FF2B5EF4-FFF2-40B4-BE49-F238E27FC236}">
                <a16:creationId xmlns:a16="http://schemas.microsoft.com/office/drawing/2014/main" id="{1BF2FC2F-6505-4DDA-AD7A-6C5F3A1B429D}"/>
              </a:ext>
            </a:extLst>
          </p:cNvPr>
          <p:cNvSpPr/>
          <p:nvPr/>
        </p:nvSpPr>
        <p:spPr>
          <a:xfrm>
            <a:off x="5654991" y="277811"/>
            <a:ext cx="784190" cy="461665"/>
          </a:xfrm>
          <a:prstGeom prst="rect">
            <a:avLst/>
          </a:prstGeom>
        </p:spPr>
        <p:txBody>
          <a:bodyPr wrap="none">
            <a:spAutoFit/>
          </a:bodyPr>
          <a:lstStyle/>
          <a:p>
            <a:pPr lvl="0" algn="ctr" defTabSz="914400">
              <a:defRPr/>
            </a:pPr>
            <a:r>
              <a:rPr lang="es-CR" sz="2400" b="1" kern="0" dirty="0">
                <a:latin typeface="Segoe UI Semilight" panose="020B0402040204020203" pitchFamily="34" charset="0"/>
                <a:cs typeface="Segoe UI Semilight" panose="020B0402040204020203" pitchFamily="34" charset="0"/>
              </a:rPr>
              <a:t>PAO</a:t>
            </a:r>
          </a:p>
        </p:txBody>
      </p:sp>
    </p:spTree>
    <p:extLst>
      <p:ext uri="{BB962C8B-B14F-4D97-AF65-F5344CB8AC3E}">
        <p14:creationId xmlns:p14="http://schemas.microsoft.com/office/powerpoint/2010/main" val="3246066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A673C0-73FF-49AB-BD37-52DCAC05BE02}"/>
              </a:ext>
            </a:extLst>
          </p:cNvPr>
          <p:cNvSpPr txBox="1"/>
          <p:nvPr/>
        </p:nvSpPr>
        <p:spPr>
          <a:xfrm>
            <a:off x="683568" y="260648"/>
            <a:ext cx="8064896" cy="830997"/>
          </a:xfrm>
          <a:prstGeom prst="rect">
            <a:avLst/>
          </a:prstGeom>
          <a:noFill/>
        </p:spPr>
        <p:txBody>
          <a:bodyPr wrap="square" rtlCol="0">
            <a:spAutoFit/>
          </a:bodyPr>
          <a:lstStyle/>
          <a:p>
            <a:pPr algn="ctr" eaLnBrk="0" fontAlgn="base" hangingPunct="0">
              <a:spcBef>
                <a:spcPct val="0"/>
              </a:spcBef>
              <a:spcAft>
                <a:spcPct val="0"/>
              </a:spcAft>
            </a:pPr>
            <a:r>
              <a:rPr lang="es-ES" sz="2400" b="1" spc="-50" dirty="0">
                <a:solidFill>
                  <a:srgbClr val="C6D300"/>
                </a:solidFill>
                <a:latin typeface="Segoe UI Semibold" panose="020B0702040204020203" pitchFamily="34" charset="0"/>
                <a:ea typeface="+mj-ea"/>
                <a:cs typeface="Segoe UI Semibold" panose="020B0702040204020203" pitchFamily="34" charset="0"/>
              </a:rPr>
              <a:t>VINCULACIÓN DEL PLAN ESTRATÉGICO INSTITUCIONAL CON LOS PLANES ANUALES OPERATIVOS</a:t>
            </a:r>
          </a:p>
        </p:txBody>
      </p:sp>
      <p:pic>
        <p:nvPicPr>
          <p:cNvPr id="8" name="Imagen 7">
            <a:extLst>
              <a:ext uri="{FF2B5EF4-FFF2-40B4-BE49-F238E27FC236}">
                <a16:creationId xmlns:a16="http://schemas.microsoft.com/office/drawing/2014/main" id="{8023B51F-D88F-4554-8B8A-DCF4F8EA940D}"/>
              </a:ext>
            </a:extLst>
          </p:cNvPr>
          <p:cNvPicPr>
            <a:picLocks noChangeAspect="1"/>
          </p:cNvPicPr>
          <p:nvPr/>
        </p:nvPicPr>
        <p:blipFill>
          <a:blip r:embed="rId2"/>
          <a:stretch>
            <a:fillRect/>
          </a:stretch>
        </p:blipFill>
        <p:spPr>
          <a:xfrm>
            <a:off x="2447764" y="1340768"/>
            <a:ext cx="4248472" cy="4545740"/>
          </a:xfrm>
          <a:prstGeom prst="rect">
            <a:avLst/>
          </a:prstGeom>
        </p:spPr>
      </p:pic>
    </p:spTree>
    <p:extLst>
      <p:ext uri="{BB962C8B-B14F-4D97-AF65-F5344CB8AC3E}">
        <p14:creationId xmlns:p14="http://schemas.microsoft.com/office/powerpoint/2010/main" val="1796434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914400"/>
            <a:ext cx="6781800" cy="685800"/>
          </a:xfrm>
        </p:spPr>
        <p:txBody>
          <a:bodyPr/>
          <a:lstStyle/>
          <a:p>
            <a:pPr algn="ctr" eaLnBrk="1" hangingPunct="1"/>
            <a:r>
              <a:rPr lang="es-ES" sz="3200" b="1" dirty="0">
                <a:solidFill>
                  <a:srgbClr val="C6D300"/>
                </a:solidFill>
                <a:latin typeface="Segoe UI Semibold" panose="020B0702040204020203" pitchFamily="34" charset="0"/>
                <a:cs typeface="Segoe UI Semibold" panose="020B0702040204020203" pitchFamily="34" charset="0"/>
              </a:rPr>
              <a:t>AGENDA</a:t>
            </a:r>
            <a:endParaRPr lang="es-ES_tradnl" sz="3200" b="1" dirty="0">
              <a:solidFill>
                <a:srgbClr val="C6D300"/>
              </a:solidFill>
              <a:latin typeface="Segoe UI Semibold" panose="020B0702040204020203" pitchFamily="34" charset="0"/>
              <a:cs typeface="Segoe UI Semibold" panose="020B0702040204020203" pitchFamily="34" charset="0"/>
            </a:endParaRPr>
          </a:p>
        </p:txBody>
      </p:sp>
      <p:sp>
        <p:nvSpPr>
          <p:cNvPr id="6147" name="Rectangle 3"/>
          <p:cNvSpPr>
            <a:spLocks noGrp="1" noChangeArrowheads="1"/>
          </p:cNvSpPr>
          <p:nvPr>
            <p:ph idx="1"/>
          </p:nvPr>
        </p:nvSpPr>
        <p:spPr>
          <a:xfrm>
            <a:off x="755576" y="1988840"/>
            <a:ext cx="7888390" cy="3781444"/>
          </a:xfrm>
        </p:spPr>
        <p:txBody>
          <a:bodyPr>
            <a:normAutofit/>
          </a:bodyPr>
          <a:lstStyle/>
          <a:p>
            <a:pPr marL="457200" indent="-457200" algn="just">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Normativa y antecedentes de la Planificación Institucional.</a:t>
            </a:r>
          </a:p>
          <a:p>
            <a:pPr marL="457200" indent="-457200" algn="just">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Proceso de gestión del PEI 2019-2024.</a:t>
            </a:r>
          </a:p>
          <a:p>
            <a:pPr marL="457200" indent="-457200" algn="just" eaLnBrk="1" hangingPunct="1">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Vinculación del PEI y PAO. </a:t>
            </a:r>
          </a:p>
          <a:p>
            <a:pPr marL="457200" indent="-457200" algn="just">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Aspectos a considerar en el proceso de formulación del PAO.</a:t>
            </a:r>
          </a:p>
          <a:p>
            <a:pPr marL="457200" indent="-457200" algn="just">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Permisos de seguridad del sistema PAO.</a:t>
            </a:r>
          </a:p>
          <a:p>
            <a:pPr marL="457200" indent="-457200" algn="just">
              <a:buClr>
                <a:srgbClr val="C6D300"/>
              </a:buClr>
              <a:buFont typeface="+mj-lt"/>
              <a:buAutoNum type="arabicPeriod"/>
            </a:pPr>
            <a:r>
              <a:rPr lang="es-CR" sz="2200" dirty="0">
                <a:solidFill>
                  <a:schemeClr val="tx1">
                    <a:lumMod val="65000"/>
                    <a:lumOff val="35000"/>
                  </a:schemeClr>
                </a:solidFill>
                <a:latin typeface="Segoe UI Semilight" panose="020B0402040204020203" pitchFamily="34" charset="0"/>
                <a:cs typeface="Segoe UI Semilight" panose="020B0402040204020203" pitchFamily="34" charset="0"/>
              </a:rPr>
              <a:t>Boletín PEI y Sistema PEI. </a:t>
            </a:r>
            <a:endParaRPr lang="es-ES" sz="220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21011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13B62D-008A-4410-B2FB-EF1BCC2F7961}"/>
              </a:ext>
            </a:extLst>
          </p:cNvPr>
          <p:cNvSpPr txBox="1"/>
          <p:nvPr/>
        </p:nvSpPr>
        <p:spPr>
          <a:xfrm>
            <a:off x="673510" y="255639"/>
            <a:ext cx="7796980" cy="646331"/>
          </a:xfrm>
          <a:prstGeom prst="rect">
            <a:avLst/>
          </a:prstGeom>
          <a:noFill/>
        </p:spPr>
        <p:txBody>
          <a:bodyPr wrap="square" rtlCol="0">
            <a:spAutoFit/>
          </a:bodyPr>
          <a:lstStyle/>
          <a:p>
            <a:pPr algn="ctr" eaLnBrk="0" fontAlgn="base" hangingPunct="0">
              <a:spcBef>
                <a:spcPct val="0"/>
              </a:spcBef>
              <a:spcAft>
                <a:spcPct val="0"/>
              </a:spcAft>
            </a:pPr>
            <a:r>
              <a:rPr lang="es-ES" b="1" spc="-50" dirty="0">
                <a:solidFill>
                  <a:schemeClr val="tx1">
                    <a:lumMod val="65000"/>
                    <a:lumOff val="35000"/>
                  </a:schemeClr>
                </a:solidFill>
                <a:latin typeface="Segoe UI Semilight" panose="020B0402040204020203" pitchFamily="34" charset="0"/>
                <a:ea typeface="+mj-ea"/>
                <a:cs typeface="Segoe UI Semilight" panose="020B0402040204020203" pitchFamily="34" charset="0"/>
              </a:rPr>
              <a:t>Ejemplo sobre la relación en el cumplimiento de los indicadores del Plan Estratégico Institucional y los indicadores del Plan Anual Operativo</a:t>
            </a:r>
          </a:p>
        </p:txBody>
      </p:sp>
      <p:sp>
        <p:nvSpPr>
          <p:cNvPr id="4" name="Rectángulo 3">
            <a:extLst>
              <a:ext uri="{FF2B5EF4-FFF2-40B4-BE49-F238E27FC236}">
                <a16:creationId xmlns:a16="http://schemas.microsoft.com/office/drawing/2014/main" id="{B4FDBCB1-55F6-4D46-AB89-A422F7D4EF8B}"/>
              </a:ext>
            </a:extLst>
          </p:cNvPr>
          <p:cNvSpPr/>
          <p:nvPr/>
        </p:nvSpPr>
        <p:spPr>
          <a:xfrm>
            <a:off x="629437" y="2909845"/>
            <a:ext cx="3436374" cy="550607"/>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Segoe UI Semilight" panose="020B0402040204020203" pitchFamily="34" charset="0"/>
                <a:cs typeface="Segoe UI Semilight" panose="020B0402040204020203" pitchFamily="34" charset="0"/>
              </a:rPr>
              <a:t>Grado de cumplimiento del PEI</a:t>
            </a:r>
          </a:p>
          <a:p>
            <a:pPr algn="ctr"/>
            <a:r>
              <a:rPr lang="es-ES" sz="1200" dirty="0">
                <a:solidFill>
                  <a:schemeClr val="bg1"/>
                </a:solidFill>
                <a:latin typeface="Segoe UI Semilight" panose="020B0402040204020203" pitchFamily="34" charset="0"/>
                <a:cs typeface="Segoe UI Semilight" panose="020B0402040204020203" pitchFamily="34" charset="0"/>
              </a:rPr>
              <a:t>(Nivel Estratégico)</a:t>
            </a:r>
          </a:p>
        </p:txBody>
      </p:sp>
      <p:sp>
        <p:nvSpPr>
          <p:cNvPr id="6" name="Rectángulo 5">
            <a:extLst>
              <a:ext uri="{FF2B5EF4-FFF2-40B4-BE49-F238E27FC236}">
                <a16:creationId xmlns:a16="http://schemas.microsoft.com/office/drawing/2014/main" id="{B5BF1941-2448-4F81-B9AC-C9FC2E129831}"/>
              </a:ext>
            </a:extLst>
          </p:cNvPr>
          <p:cNvSpPr/>
          <p:nvPr/>
        </p:nvSpPr>
        <p:spPr>
          <a:xfrm>
            <a:off x="606131" y="1628641"/>
            <a:ext cx="3436375" cy="646331"/>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Segoe UI Semilight" panose="020B0402040204020203" pitchFamily="34" charset="0"/>
                <a:cs typeface="Segoe UI Semilight" panose="020B0402040204020203" pitchFamily="34" charset="0"/>
              </a:rPr>
              <a:t>Meta Anual: </a:t>
            </a:r>
            <a:r>
              <a:rPr lang="es-ES" sz="1400" dirty="0">
                <a:solidFill>
                  <a:schemeClr val="bg1"/>
                </a:solidFill>
                <a:latin typeface="Segoe UI Semilight" panose="020B0402040204020203" pitchFamily="34" charset="0"/>
                <a:cs typeface="Segoe UI Semilight" panose="020B0402040204020203" pitchFamily="34" charset="0"/>
              </a:rPr>
              <a:t>110 casos terminados en la materia X</a:t>
            </a:r>
          </a:p>
        </p:txBody>
      </p:sp>
      <p:sp>
        <p:nvSpPr>
          <p:cNvPr id="10" name="Rectángulo 9">
            <a:extLst>
              <a:ext uri="{FF2B5EF4-FFF2-40B4-BE49-F238E27FC236}">
                <a16:creationId xmlns:a16="http://schemas.microsoft.com/office/drawing/2014/main" id="{44CB14BE-85FA-40C5-BE4D-2DE4295B8158}"/>
              </a:ext>
            </a:extLst>
          </p:cNvPr>
          <p:cNvSpPr/>
          <p:nvPr/>
        </p:nvSpPr>
        <p:spPr>
          <a:xfrm>
            <a:off x="4572000" y="4760108"/>
            <a:ext cx="3854245" cy="1430468"/>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FF7F00"/>
              </a:buClr>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Alajuela: 	50 casos terminados </a:t>
            </a:r>
            <a:r>
              <a:rPr lang="es-ES" sz="1200" b="1" dirty="0">
                <a:solidFill>
                  <a:schemeClr val="bg1"/>
                </a:solidFill>
                <a:latin typeface="Segoe UI Semilight" panose="020B0402040204020203" pitchFamily="34" charset="0"/>
                <a:cs typeface="Segoe UI Semilight" panose="020B0402040204020203" pitchFamily="34" charset="0"/>
              </a:rPr>
              <a:t>(100%)</a:t>
            </a:r>
          </a:p>
          <a:p>
            <a:pPr marL="171450" indent="-171450">
              <a:buClr>
                <a:srgbClr val="FF7F00"/>
              </a:buClr>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Nicoya: 	15 casos terminados </a:t>
            </a:r>
            <a:r>
              <a:rPr lang="es-ES" sz="1200" b="1" dirty="0">
                <a:solidFill>
                  <a:schemeClr val="bg1"/>
                </a:solidFill>
                <a:latin typeface="Segoe UI Semilight" panose="020B0402040204020203" pitchFamily="34" charset="0"/>
                <a:cs typeface="Segoe UI Semilight" panose="020B0402040204020203" pitchFamily="34" charset="0"/>
              </a:rPr>
              <a:t>(33%)</a:t>
            </a:r>
          </a:p>
          <a:p>
            <a:pPr marL="171450" indent="-171450">
              <a:buClr>
                <a:srgbClr val="FF7F00"/>
              </a:buClr>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Sarapiquí: 	8 casos terminados </a:t>
            </a:r>
            <a:r>
              <a:rPr lang="es-ES" sz="1200" b="1" dirty="0">
                <a:solidFill>
                  <a:schemeClr val="bg1"/>
                </a:solidFill>
                <a:latin typeface="Segoe UI Semilight" panose="020B0402040204020203" pitchFamily="34" charset="0"/>
                <a:cs typeface="Segoe UI Semilight" panose="020B0402040204020203" pitchFamily="34" charset="0"/>
              </a:rPr>
              <a:t>(80%)</a:t>
            </a:r>
          </a:p>
          <a:p>
            <a:pPr marL="171450" indent="-171450">
              <a:buClr>
                <a:srgbClr val="FF7F00"/>
              </a:buClr>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Batán: 	10 casos terminados </a:t>
            </a:r>
            <a:r>
              <a:rPr lang="es-ES" sz="1200" b="1" dirty="0">
                <a:solidFill>
                  <a:schemeClr val="bg1"/>
                </a:solidFill>
                <a:latin typeface="Segoe UI Semilight" panose="020B0402040204020203" pitchFamily="34" charset="0"/>
                <a:cs typeface="Segoe UI Semilight" panose="020B0402040204020203" pitchFamily="34" charset="0"/>
              </a:rPr>
              <a:t>(200%)</a:t>
            </a:r>
            <a:endParaRPr lang="es-ES" sz="1100" b="1" dirty="0">
              <a:solidFill>
                <a:schemeClr val="bg1"/>
              </a:solidFill>
              <a:latin typeface="Segoe UI Semilight" panose="020B0402040204020203" pitchFamily="34" charset="0"/>
              <a:cs typeface="Segoe UI Semilight" panose="020B0402040204020203" pitchFamily="34" charset="0"/>
            </a:endParaRPr>
          </a:p>
        </p:txBody>
      </p:sp>
      <p:grpSp>
        <p:nvGrpSpPr>
          <p:cNvPr id="8" name="Grupo 7">
            <a:extLst>
              <a:ext uri="{FF2B5EF4-FFF2-40B4-BE49-F238E27FC236}">
                <a16:creationId xmlns:a16="http://schemas.microsoft.com/office/drawing/2014/main" id="{B3711487-0890-4AC4-91DF-A892D3B62C41}"/>
              </a:ext>
            </a:extLst>
          </p:cNvPr>
          <p:cNvGrpSpPr/>
          <p:nvPr/>
        </p:nvGrpSpPr>
        <p:grpSpPr>
          <a:xfrm>
            <a:off x="4633766" y="2621579"/>
            <a:ext cx="3600027" cy="838873"/>
            <a:chOff x="4633766" y="2621579"/>
            <a:chExt cx="3600027" cy="838873"/>
          </a:xfrm>
        </p:grpSpPr>
        <p:sp>
          <p:nvSpPr>
            <p:cNvPr id="5" name="Rectángulo 4">
              <a:extLst>
                <a:ext uri="{FF2B5EF4-FFF2-40B4-BE49-F238E27FC236}">
                  <a16:creationId xmlns:a16="http://schemas.microsoft.com/office/drawing/2014/main" id="{E913AFD2-CCD9-4679-B12F-50343B106C30}"/>
                </a:ext>
              </a:extLst>
            </p:cNvPr>
            <p:cNvSpPr/>
            <p:nvPr/>
          </p:nvSpPr>
          <p:spPr>
            <a:xfrm>
              <a:off x="4633766" y="2909846"/>
              <a:ext cx="3600027" cy="550606"/>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Segoe UI Semilight" panose="020B0402040204020203" pitchFamily="34" charset="0"/>
                  <a:cs typeface="Segoe UI Semilight" panose="020B0402040204020203" pitchFamily="34" charset="0"/>
                </a:rPr>
                <a:t>Grado de cumplimiento del PAO</a:t>
              </a:r>
            </a:p>
            <a:p>
              <a:pPr algn="ctr"/>
              <a:r>
                <a:rPr lang="es-ES" sz="1200" dirty="0">
                  <a:solidFill>
                    <a:schemeClr val="bg1"/>
                  </a:solidFill>
                  <a:latin typeface="Segoe UI Semilight" panose="020B0402040204020203" pitchFamily="34" charset="0"/>
                  <a:cs typeface="Segoe UI Semilight" panose="020B0402040204020203" pitchFamily="34" charset="0"/>
                </a:rPr>
                <a:t>(Nivel operativo)</a:t>
              </a:r>
            </a:p>
          </p:txBody>
        </p:sp>
        <p:sp>
          <p:nvSpPr>
            <p:cNvPr id="27" name="Flecha: hacia abajo 26">
              <a:extLst>
                <a:ext uri="{FF2B5EF4-FFF2-40B4-BE49-F238E27FC236}">
                  <a16:creationId xmlns:a16="http://schemas.microsoft.com/office/drawing/2014/main" id="{15C612F5-8C8A-4ECF-913D-11F54D4B9B46}"/>
                </a:ext>
              </a:extLst>
            </p:cNvPr>
            <p:cNvSpPr/>
            <p:nvPr/>
          </p:nvSpPr>
          <p:spPr>
            <a:xfrm>
              <a:off x="6346722" y="2621579"/>
              <a:ext cx="304800" cy="316302"/>
            </a:xfrm>
            <a:prstGeom prst="downArrow">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Segoe UI Semilight" panose="020B0402040204020203" pitchFamily="34" charset="0"/>
                <a:cs typeface="Segoe UI Semilight" panose="020B0402040204020203" pitchFamily="34" charset="0"/>
              </a:endParaRPr>
            </a:p>
          </p:txBody>
        </p:sp>
      </p:grpSp>
      <p:sp>
        <p:nvSpPr>
          <p:cNvPr id="45" name="Rectángulo 44">
            <a:extLst>
              <a:ext uri="{FF2B5EF4-FFF2-40B4-BE49-F238E27FC236}">
                <a16:creationId xmlns:a16="http://schemas.microsoft.com/office/drawing/2014/main" id="{15BC9D0F-025B-46AE-8408-472F43E44191}"/>
              </a:ext>
            </a:extLst>
          </p:cNvPr>
          <p:cNvSpPr/>
          <p:nvPr/>
        </p:nvSpPr>
        <p:spPr>
          <a:xfrm>
            <a:off x="605406" y="1225825"/>
            <a:ext cx="3436375" cy="356917"/>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Segoe UI Semilight" panose="020B0402040204020203" pitchFamily="34" charset="0"/>
                <a:cs typeface="Segoe UI Semilight" panose="020B0402040204020203" pitchFamily="34" charset="0"/>
              </a:rPr>
              <a:t>PEI</a:t>
            </a:r>
          </a:p>
        </p:txBody>
      </p:sp>
      <p:grpSp>
        <p:nvGrpSpPr>
          <p:cNvPr id="11" name="Grupo 10">
            <a:extLst>
              <a:ext uri="{FF2B5EF4-FFF2-40B4-BE49-F238E27FC236}">
                <a16:creationId xmlns:a16="http://schemas.microsoft.com/office/drawing/2014/main" id="{1A3F025F-1A85-459A-B5F9-35155EEE2EEC}"/>
              </a:ext>
            </a:extLst>
          </p:cNvPr>
          <p:cNvGrpSpPr/>
          <p:nvPr/>
        </p:nvGrpSpPr>
        <p:grpSpPr>
          <a:xfrm>
            <a:off x="629437" y="4750276"/>
            <a:ext cx="4015122" cy="1440419"/>
            <a:chOff x="629437" y="4750276"/>
            <a:chExt cx="4015122" cy="1440419"/>
          </a:xfrm>
        </p:grpSpPr>
        <p:sp>
          <p:nvSpPr>
            <p:cNvPr id="12" name="Rectángulo 11">
              <a:extLst>
                <a:ext uri="{FF2B5EF4-FFF2-40B4-BE49-F238E27FC236}">
                  <a16:creationId xmlns:a16="http://schemas.microsoft.com/office/drawing/2014/main" id="{8E3FF8EC-F110-4AF1-BA85-B1C13F6E8D26}"/>
                </a:ext>
              </a:extLst>
            </p:cNvPr>
            <p:cNvSpPr/>
            <p:nvPr/>
          </p:nvSpPr>
          <p:spPr>
            <a:xfrm>
              <a:off x="629437" y="4750276"/>
              <a:ext cx="3460231" cy="1440419"/>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Alajuela: 	50 casos terminados </a:t>
              </a:r>
            </a:p>
            <a:p>
              <a:pPr marL="171450" indent="-1714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Nicoya: 	15 casos terminados </a:t>
              </a:r>
            </a:p>
            <a:p>
              <a:pPr marL="171450" indent="-1714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Sarapiquí: 	  8 casos terminados </a:t>
              </a:r>
            </a:p>
            <a:p>
              <a:pPr marL="171450" indent="-1714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Batán: 	  	 10 casos terminados </a:t>
              </a:r>
            </a:p>
            <a:p>
              <a:pPr marL="171450" indent="-171450">
                <a:buFont typeface="Wingdings" panose="05000000000000000000" pitchFamily="2" charset="2"/>
                <a:buChar char="§"/>
              </a:pPr>
              <a:r>
                <a:rPr lang="es-ES" sz="1100" b="1" dirty="0">
                  <a:solidFill>
                    <a:schemeClr val="bg1"/>
                  </a:solidFill>
                  <a:latin typeface="Segoe UI Semilight" panose="020B0402040204020203" pitchFamily="34" charset="0"/>
                  <a:cs typeface="Segoe UI Semilight" panose="020B0402040204020203" pitchFamily="34" charset="0"/>
                </a:rPr>
                <a:t>TOTAL:			83 casos terminados</a:t>
              </a:r>
              <a:endParaRPr lang="es-ES" sz="1400" b="1" dirty="0">
                <a:solidFill>
                  <a:schemeClr val="bg1"/>
                </a:solidFill>
                <a:latin typeface="Segoe UI Semilight" panose="020B0402040204020203" pitchFamily="34" charset="0"/>
                <a:cs typeface="Segoe UI Semilight" panose="020B0402040204020203" pitchFamily="34" charset="0"/>
              </a:endParaRPr>
            </a:p>
            <a:p>
              <a:pPr marL="171450" indent="-171450">
                <a:buFont typeface="Wingdings" panose="05000000000000000000" pitchFamily="2" charset="2"/>
                <a:buChar char="§"/>
              </a:pPr>
              <a:endParaRPr lang="es-ES" sz="1400" b="1" u="sng" dirty="0">
                <a:solidFill>
                  <a:schemeClr val="tx1"/>
                </a:solidFill>
                <a:latin typeface="Segoe UI Semilight" panose="020B0402040204020203" pitchFamily="34" charset="0"/>
                <a:cs typeface="Segoe UI Semilight" panose="020B0402040204020203" pitchFamily="34" charset="0"/>
              </a:endParaRPr>
            </a:p>
          </p:txBody>
        </p:sp>
        <p:sp>
          <p:nvSpPr>
            <p:cNvPr id="47" name="CuadroTexto 46">
              <a:extLst>
                <a:ext uri="{FF2B5EF4-FFF2-40B4-BE49-F238E27FC236}">
                  <a16:creationId xmlns:a16="http://schemas.microsoft.com/office/drawing/2014/main" id="{6619A2AF-5AEF-479E-B999-E86E08FDACDF}"/>
                </a:ext>
              </a:extLst>
            </p:cNvPr>
            <p:cNvSpPr txBox="1"/>
            <p:nvPr/>
          </p:nvSpPr>
          <p:spPr>
            <a:xfrm>
              <a:off x="840659" y="5864327"/>
              <a:ext cx="3116489" cy="307777"/>
            </a:xfrm>
            <a:prstGeom prst="rect">
              <a:avLst/>
            </a:prstGeom>
            <a:noFill/>
          </p:spPr>
          <p:txBody>
            <a:bodyPr wrap="square" rtlCol="0">
              <a:spAutoFit/>
            </a:bodyPr>
            <a:lstStyle/>
            <a:p>
              <a:r>
                <a:rPr lang="es-ES" sz="1400" b="1" dirty="0">
                  <a:solidFill>
                    <a:schemeClr val="bg1"/>
                  </a:solidFill>
                  <a:latin typeface="Segoe UI Semilight" panose="020B0402040204020203" pitchFamily="34" charset="0"/>
                  <a:cs typeface="Segoe UI Semilight" panose="020B0402040204020203" pitchFamily="34" charset="0"/>
                </a:rPr>
                <a:t>Grado de cumplimiento:	75 %</a:t>
              </a:r>
            </a:p>
          </p:txBody>
        </p:sp>
        <p:grpSp>
          <p:nvGrpSpPr>
            <p:cNvPr id="9" name="Grupo 8">
              <a:extLst>
                <a:ext uri="{FF2B5EF4-FFF2-40B4-BE49-F238E27FC236}">
                  <a16:creationId xmlns:a16="http://schemas.microsoft.com/office/drawing/2014/main" id="{7D50A234-71E5-45A0-9366-C035C141E142}"/>
                </a:ext>
              </a:extLst>
            </p:cNvPr>
            <p:cNvGrpSpPr/>
            <p:nvPr/>
          </p:nvGrpSpPr>
          <p:grpSpPr>
            <a:xfrm>
              <a:off x="3957148" y="5202315"/>
              <a:ext cx="687411" cy="609541"/>
              <a:chOff x="3957148" y="5202315"/>
              <a:chExt cx="687411" cy="609541"/>
            </a:xfrm>
          </p:grpSpPr>
          <p:cxnSp>
            <p:nvCxnSpPr>
              <p:cNvPr id="18" name="Conector recto 17">
                <a:extLst>
                  <a:ext uri="{FF2B5EF4-FFF2-40B4-BE49-F238E27FC236}">
                    <a16:creationId xmlns:a16="http://schemas.microsoft.com/office/drawing/2014/main" id="{9B7D64DA-FBA1-48C0-B0D9-C09654EB9F6B}"/>
                  </a:ext>
                </a:extLst>
              </p:cNvPr>
              <p:cNvCxnSpPr>
                <a:cxnSpLocks/>
              </p:cNvCxnSpPr>
              <p:nvPr/>
            </p:nvCxnSpPr>
            <p:spPr>
              <a:xfrm flipH="1">
                <a:off x="4369066" y="5202315"/>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369BF5-E9C2-48DB-B8BF-E5A1662160B8}"/>
                  </a:ext>
                </a:extLst>
              </p:cNvPr>
              <p:cNvCxnSpPr>
                <a:cxnSpLocks/>
              </p:cNvCxnSpPr>
              <p:nvPr/>
            </p:nvCxnSpPr>
            <p:spPr>
              <a:xfrm flipH="1">
                <a:off x="4369066" y="5399103"/>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A06D9606-D1F0-472A-AF04-6246D7B9BA37}"/>
                  </a:ext>
                </a:extLst>
              </p:cNvPr>
              <p:cNvCxnSpPr>
                <a:cxnSpLocks/>
              </p:cNvCxnSpPr>
              <p:nvPr/>
            </p:nvCxnSpPr>
            <p:spPr>
              <a:xfrm flipH="1">
                <a:off x="4379860" y="5585534"/>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7686BD7-1774-4026-AA62-3BAC3A208228}"/>
                  </a:ext>
                </a:extLst>
              </p:cNvPr>
              <p:cNvCxnSpPr>
                <a:cxnSpLocks/>
              </p:cNvCxnSpPr>
              <p:nvPr/>
            </p:nvCxnSpPr>
            <p:spPr>
              <a:xfrm flipH="1">
                <a:off x="4379859" y="5763087"/>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CACB030-2405-4E38-8D26-65B22B3C5A88}"/>
                  </a:ext>
                </a:extLst>
              </p:cNvPr>
              <p:cNvCxnSpPr>
                <a:cxnSpLocks/>
              </p:cNvCxnSpPr>
              <p:nvPr/>
            </p:nvCxnSpPr>
            <p:spPr>
              <a:xfrm>
                <a:off x="4369066" y="5202315"/>
                <a:ext cx="10793" cy="60954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B78056F1-3E1D-431C-A5DD-B8C10E7A0BF0}"/>
                  </a:ext>
                </a:extLst>
              </p:cNvPr>
              <p:cNvCxnSpPr>
                <a:cxnSpLocks/>
              </p:cNvCxnSpPr>
              <p:nvPr/>
            </p:nvCxnSpPr>
            <p:spPr>
              <a:xfrm flipH="1">
                <a:off x="3957148" y="5810376"/>
                <a:ext cx="411918" cy="148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 name="Grupo 1">
            <a:extLst>
              <a:ext uri="{FF2B5EF4-FFF2-40B4-BE49-F238E27FC236}">
                <a16:creationId xmlns:a16="http://schemas.microsoft.com/office/drawing/2014/main" id="{6C41EB40-25CC-4D68-BD61-D81A0704E0CC}"/>
              </a:ext>
            </a:extLst>
          </p:cNvPr>
          <p:cNvGrpSpPr/>
          <p:nvPr/>
        </p:nvGrpSpPr>
        <p:grpSpPr>
          <a:xfrm>
            <a:off x="3870664" y="1216104"/>
            <a:ext cx="4363128" cy="1377439"/>
            <a:chOff x="3870664" y="1216104"/>
            <a:chExt cx="4363128" cy="1377439"/>
          </a:xfrm>
        </p:grpSpPr>
        <p:sp>
          <p:nvSpPr>
            <p:cNvPr id="7" name="Rectángulo 6">
              <a:extLst>
                <a:ext uri="{FF2B5EF4-FFF2-40B4-BE49-F238E27FC236}">
                  <a16:creationId xmlns:a16="http://schemas.microsoft.com/office/drawing/2014/main" id="{3FBBAABF-385B-4582-8A9F-85B535C0C15E}"/>
                </a:ext>
              </a:extLst>
            </p:cNvPr>
            <p:cNvSpPr/>
            <p:nvPr/>
          </p:nvSpPr>
          <p:spPr>
            <a:xfrm>
              <a:off x="4633765" y="1610318"/>
              <a:ext cx="3600027" cy="983225"/>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latin typeface="Segoe UI Semilight" panose="020B0402040204020203" pitchFamily="34" charset="0"/>
                  <a:cs typeface="Segoe UI Semilight" panose="020B0402040204020203" pitchFamily="34" charset="0"/>
                </a:rPr>
                <a:t>Meta Anual por cada oficina que tramita la materia X:</a:t>
              </a:r>
            </a:p>
            <a:p>
              <a:pPr marL="285750" indent="-2857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Alajuela: 	50 casos terminados.</a:t>
              </a:r>
            </a:p>
            <a:p>
              <a:pPr marL="285750" indent="-2857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Nicoya: 	45 casos terminados.</a:t>
              </a:r>
            </a:p>
            <a:p>
              <a:pPr marL="285750" indent="-2857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Sarapiquí: 	10 casos terminados.</a:t>
              </a:r>
            </a:p>
            <a:p>
              <a:pPr marL="285750" indent="-285750">
                <a:buFont typeface="Wingdings" panose="05000000000000000000" pitchFamily="2" charset="2"/>
                <a:buChar char="§"/>
              </a:pPr>
              <a:r>
                <a:rPr lang="es-ES" sz="1100" dirty="0">
                  <a:solidFill>
                    <a:schemeClr val="bg1"/>
                  </a:solidFill>
                  <a:latin typeface="Segoe UI Semilight" panose="020B0402040204020203" pitchFamily="34" charset="0"/>
                  <a:cs typeface="Segoe UI Semilight" panose="020B0402040204020203" pitchFamily="34" charset="0"/>
                </a:rPr>
                <a:t>Juzgado X de Batán: 	  5 casos terminados.</a:t>
              </a:r>
            </a:p>
          </p:txBody>
        </p:sp>
        <p:sp>
          <p:nvSpPr>
            <p:cNvPr id="46" name="Rectángulo 45">
              <a:extLst>
                <a:ext uri="{FF2B5EF4-FFF2-40B4-BE49-F238E27FC236}">
                  <a16:creationId xmlns:a16="http://schemas.microsoft.com/office/drawing/2014/main" id="{947320D6-B973-4732-AE74-877BBADEE130}"/>
                </a:ext>
              </a:extLst>
            </p:cNvPr>
            <p:cNvSpPr/>
            <p:nvPr/>
          </p:nvSpPr>
          <p:spPr>
            <a:xfrm>
              <a:off x="4633765" y="1216104"/>
              <a:ext cx="3600027" cy="356917"/>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Segoe UI Semilight" panose="020B0402040204020203" pitchFamily="34" charset="0"/>
                  <a:cs typeface="Segoe UI Semilight" panose="020B0402040204020203" pitchFamily="34" charset="0"/>
                </a:rPr>
                <a:t>PAO</a:t>
              </a:r>
            </a:p>
          </p:txBody>
        </p:sp>
        <p:cxnSp>
          <p:nvCxnSpPr>
            <p:cNvPr id="40" name="Conector recto 39">
              <a:extLst>
                <a:ext uri="{FF2B5EF4-FFF2-40B4-BE49-F238E27FC236}">
                  <a16:creationId xmlns:a16="http://schemas.microsoft.com/office/drawing/2014/main" id="{B77B258F-8C18-4747-958C-822BB0E22AFB}"/>
                </a:ext>
              </a:extLst>
            </p:cNvPr>
            <p:cNvCxnSpPr>
              <a:cxnSpLocks/>
            </p:cNvCxnSpPr>
            <p:nvPr/>
          </p:nvCxnSpPr>
          <p:spPr>
            <a:xfrm flipH="1">
              <a:off x="4439650" y="1934050"/>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EFCACDB-D9C9-4B05-9554-9AA961FD3F1F}"/>
                </a:ext>
              </a:extLst>
            </p:cNvPr>
            <p:cNvCxnSpPr>
              <a:cxnSpLocks/>
            </p:cNvCxnSpPr>
            <p:nvPr/>
          </p:nvCxnSpPr>
          <p:spPr>
            <a:xfrm flipH="1">
              <a:off x="4439649" y="2101930"/>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1D99E935-49AE-43D9-97C7-B7391B16C46B}"/>
                </a:ext>
              </a:extLst>
            </p:cNvPr>
            <p:cNvCxnSpPr>
              <a:cxnSpLocks/>
            </p:cNvCxnSpPr>
            <p:nvPr/>
          </p:nvCxnSpPr>
          <p:spPr>
            <a:xfrm flipH="1">
              <a:off x="4439649" y="2284047"/>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5EC2E865-3740-4839-946C-19B2F6A3E1A7}"/>
                </a:ext>
              </a:extLst>
            </p:cNvPr>
            <p:cNvCxnSpPr>
              <a:cxnSpLocks/>
            </p:cNvCxnSpPr>
            <p:nvPr/>
          </p:nvCxnSpPr>
          <p:spPr>
            <a:xfrm flipH="1">
              <a:off x="4439649" y="2441557"/>
              <a:ext cx="26469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56E7A378-45FB-4A69-A006-3A5A6457C951}"/>
                </a:ext>
              </a:extLst>
            </p:cNvPr>
            <p:cNvCxnSpPr>
              <a:cxnSpLocks/>
            </p:cNvCxnSpPr>
            <p:nvPr/>
          </p:nvCxnSpPr>
          <p:spPr>
            <a:xfrm>
              <a:off x="4433123" y="1951806"/>
              <a:ext cx="0" cy="489751"/>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19676963-E0DB-41E6-B1E9-51606603AC24}"/>
                </a:ext>
              </a:extLst>
            </p:cNvPr>
            <p:cNvCxnSpPr>
              <a:cxnSpLocks/>
            </p:cNvCxnSpPr>
            <p:nvPr/>
          </p:nvCxnSpPr>
          <p:spPr>
            <a:xfrm flipH="1">
              <a:off x="3870664" y="1995493"/>
              <a:ext cx="562459"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 name="Grupo 82">
            <a:extLst>
              <a:ext uri="{FF2B5EF4-FFF2-40B4-BE49-F238E27FC236}">
                <a16:creationId xmlns:a16="http://schemas.microsoft.com/office/drawing/2014/main" id="{7FEFFF64-2F3B-4745-ACEF-C12A1C79BBF7}"/>
              </a:ext>
            </a:extLst>
          </p:cNvPr>
          <p:cNvGrpSpPr/>
          <p:nvPr/>
        </p:nvGrpSpPr>
        <p:grpSpPr>
          <a:xfrm>
            <a:off x="1677878" y="3564796"/>
            <a:ext cx="5788240" cy="1087754"/>
            <a:chOff x="1571348" y="3608865"/>
            <a:chExt cx="5788240" cy="1087754"/>
          </a:xfrm>
        </p:grpSpPr>
        <p:cxnSp>
          <p:nvCxnSpPr>
            <p:cNvPr id="61" name="Conector recto 60">
              <a:extLst>
                <a:ext uri="{FF2B5EF4-FFF2-40B4-BE49-F238E27FC236}">
                  <a16:creationId xmlns:a16="http://schemas.microsoft.com/office/drawing/2014/main" id="{73B6754B-F163-41B9-B36A-2BA8F8F040AD}"/>
                </a:ext>
              </a:extLst>
            </p:cNvPr>
            <p:cNvCxnSpPr>
              <a:cxnSpLocks/>
            </p:cNvCxnSpPr>
            <p:nvPr/>
          </p:nvCxnSpPr>
          <p:spPr>
            <a:xfrm>
              <a:off x="5354411" y="3878078"/>
              <a:ext cx="887137" cy="359458"/>
            </a:xfrm>
            <a:prstGeom prst="line">
              <a:avLst/>
            </a:prstGeom>
            <a:ln w="28575">
              <a:solidFill>
                <a:srgbClr val="C6D3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FDC3A967-B3A3-4BCC-8528-76B551DA7D12}"/>
                </a:ext>
              </a:extLst>
            </p:cNvPr>
            <p:cNvCxnSpPr>
              <a:cxnSpLocks/>
            </p:cNvCxnSpPr>
            <p:nvPr/>
          </p:nvCxnSpPr>
          <p:spPr>
            <a:xfrm flipV="1">
              <a:off x="6237398" y="3619141"/>
              <a:ext cx="1122190" cy="618395"/>
            </a:xfrm>
            <a:prstGeom prst="straightConnector1">
              <a:avLst/>
            </a:prstGeom>
            <a:ln w="28575">
              <a:solidFill>
                <a:srgbClr val="C6D3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5AA74D9-C986-4AC5-B786-23AF2E75B2FD}"/>
                </a:ext>
              </a:extLst>
            </p:cNvPr>
            <p:cNvCxnSpPr>
              <a:cxnSpLocks/>
            </p:cNvCxnSpPr>
            <p:nvPr/>
          </p:nvCxnSpPr>
          <p:spPr>
            <a:xfrm flipV="1">
              <a:off x="1571348" y="4030614"/>
              <a:ext cx="1305014" cy="666005"/>
            </a:xfrm>
            <a:prstGeom prst="line">
              <a:avLst/>
            </a:prstGeom>
            <a:ln w="28575">
              <a:solidFill>
                <a:srgbClr val="C6D3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7E6038E4-8F22-4BB4-9BDC-D16CA2B8C6C3}"/>
                </a:ext>
              </a:extLst>
            </p:cNvPr>
            <p:cNvCxnSpPr>
              <a:cxnSpLocks/>
            </p:cNvCxnSpPr>
            <p:nvPr/>
          </p:nvCxnSpPr>
          <p:spPr>
            <a:xfrm flipV="1">
              <a:off x="3953599" y="3873654"/>
              <a:ext cx="1408511" cy="727765"/>
            </a:xfrm>
            <a:prstGeom prst="line">
              <a:avLst/>
            </a:prstGeom>
            <a:ln w="28575">
              <a:solidFill>
                <a:srgbClr val="C6D3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C89739DA-8092-4460-8735-EA50AC3A4B17}"/>
                </a:ext>
              </a:extLst>
            </p:cNvPr>
            <p:cNvCxnSpPr>
              <a:cxnSpLocks/>
            </p:cNvCxnSpPr>
            <p:nvPr/>
          </p:nvCxnSpPr>
          <p:spPr>
            <a:xfrm>
              <a:off x="2876362" y="4025639"/>
              <a:ext cx="1080786" cy="571886"/>
            </a:xfrm>
            <a:prstGeom prst="line">
              <a:avLst/>
            </a:prstGeom>
            <a:ln w="28575">
              <a:solidFill>
                <a:srgbClr val="C6D300"/>
              </a:solidFill>
              <a:prstDash val="sysDash"/>
            </a:ln>
          </p:spPr>
          <p:style>
            <a:lnRef idx="1">
              <a:schemeClr val="accent1"/>
            </a:lnRef>
            <a:fillRef idx="0">
              <a:schemeClr val="accent1"/>
            </a:fillRef>
            <a:effectRef idx="0">
              <a:schemeClr val="accent1"/>
            </a:effectRef>
            <a:fontRef idx="minor">
              <a:schemeClr val="tx1"/>
            </a:fontRef>
          </p:style>
        </p:cxnSp>
        <p:pic>
          <p:nvPicPr>
            <p:cNvPr id="68" name="Imagen 67">
              <a:extLst>
                <a:ext uri="{FF2B5EF4-FFF2-40B4-BE49-F238E27FC236}">
                  <a16:creationId xmlns:a16="http://schemas.microsoft.com/office/drawing/2014/main" id="{37E8A6AE-4471-4AD9-BC11-824E64A36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761" y="3783117"/>
              <a:ext cx="182400" cy="216000"/>
            </a:xfrm>
            <a:prstGeom prst="rect">
              <a:avLst/>
            </a:prstGeom>
          </p:spPr>
        </p:pic>
        <p:pic>
          <p:nvPicPr>
            <p:cNvPr id="69" name="Imagen 68">
              <a:extLst>
                <a:ext uri="{FF2B5EF4-FFF2-40B4-BE49-F238E27FC236}">
                  <a16:creationId xmlns:a16="http://schemas.microsoft.com/office/drawing/2014/main" id="{CF226E89-B579-4DFA-83EC-A3157947E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411" y="3608865"/>
              <a:ext cx="182400" cy="216000"/>
            </a:xfrm>
            <a:prstGeom prst="rect">
              <a:avLst/>
            </a:prstGeom>
          </p:spPr>
        </p:pic>
      </p:grpSp>
    </p:spTree>
    <p:extLst>
      <p:ext uri="{BB962C8B-B14F-4D97-AF65-F5344CB8AC3E}">
        <p14:creationId xmlns:p14="http://schemas.microsoft.com/office/powerpoint/2010/main" val="801787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AF397AE5-0DC6-4B0D-BCD2-75411935C668}"/>
              </a:ext>
            </a:extLst>
          </p:cNvPr>
          <p:cNvSpPr/>
          <p:nvPr/>
        </p:nvSpPr>
        <p:spPr>
          <a:xfrm>
            <a:off x="199931" y="2394088"/>
            <a:ext cx="8744137" cy="27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R" sz="1400" b="1" dirty="0">
              <a:solidFill>
                <a:schemeClr val="bg1"/>
              </a:solidFill>
              <a:latin typeface="Segoe UI Semilight" panose="020B0402040204020203" pitchFamily="34" charset="0"/>
              <a:cs typeface="Segoe UI Semilight" panose="020B0402040204020203" pitchFamily="34" charset="0"/>
            </a:endParaRPr>
          </a:p>
        </p:txBody>
      </p:sp>
      <p:sp>
        <p:nvSpPr>
          <p:cNvPr id="9" name="Rectángulo 8">
            <a:extLst>
              <a:ext uri="{FF2B5EF4-FFF2-40B4-BE49-F238E27FC236}">
                <a16:creationId xmlns:a16="http://schemas.microsoft.com/office/drawing/2014/main" id="{9E3C7CCE-C7EC-4D64-B4FB-EE8C6680699A}"/>
              </a:ext>
            </a:extLst>
          </p:cNvPr>
          <p:cNvSpPr/>
          <p:nvPr/>
        </p:nvSpPr>
        <p:spPr>
          <a:xfrm>
            <a:off x="0" y="338465"/>
            <a:ext cx="91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b="1"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PEI</a:t>
            </a:r>
          </a:p>
        </p:txBody>
      </p:sp>
      <p:sp>
        <p:nvSpPr>
          <p:cNvPr id="6" name="Rectángulo 5">
            <a:extLst>
              <a:ext uri="{FF2B5EF4-FFF2-40B4-BE49-F238E27FC236}">
                <a16:creationId xmlns:a16="http://schemas.microsoft.com/office/drawing/2014/main" id="{67D9ED05-183A-404A-AA92-1A8E696DEF9D}"/>
              </a:ext>
            </a:extLst>
          </p:cNvPr>
          <p:cNvSpPr/>
          <p:nvPr/>
        </p:nvSpPr>
        <p:spPr>
          <a:xfrm>
            <a:off x="230947" y="2544216"/>
            <a:ext cx="2124000" cy="2520000"/>
          </a:xfrm>
          <a:prstGeom prst="rect">
            <a:avLst/>
          </a:prstGeom>
        </p:spPr>
        <p:txBody>
          <a:bodyPr wrap="square">
            <a:noAutofit/>
          </a:bodyPr>
          <a:lstStyle/>
          <a:p>
            <a:pPr algn="just"/>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Son los grandes temas en los que se divide el </a:t>
            </a:r>
            <a:r>
              <a:rPr lang="es-ES" b="1" dirty="0">
                <a:solidFill>
                  <a:schemeClr val="tx1">
                    <a:lumMod val="65000"/>
                    <a:lumOff val="35000"/>
                  </a:schemeClr>
                </a:solidFill>
                <a:latin typeface="Segoe UI Semilight" panose="020B0402040204020203" pitchFamily="34" charset="0"/>
                <a:cs typeface="Segoe UI Semilight" panose="020B0402040204020203" pitchFamily="34" charset="0"/>
              </a:rPr>
              <a:t>quehacer judicial</a:t>
            </a:r>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 y tienen como objetivo, asegurar la cobertura estratégica de manera holística de los ámbitos institucionales que conforman el Poder Judicial, con el fin de asegurar la integración de los esfuerzos y recursos hacia el cumplimiento de la misión y visión institucional.</a:t>
            </a:r>
          </a:p>
        </p:txBody>
      </p:sp>
      <p:sp>
        <p:nvSpPr>
          <p:cNvPr id="7" name="Rectángulo 6">
            <a:extLst>
              <a:ext uri="{FF2B5EF4-FFF2-40B4-BE49-F238E27FC236}">
                <a16:creationId xmlns:a16="http://schemas.microsoft.com/office/drawing/2014/main" id="{BCAD592A-15D7-4D23-AA49-B2D5145C8912}"/>
              </a:ext>
            </a:extLst>
          </p:cNvPr>
          <p:cNvSpPr/>
          <p:nvPr/>
        </p:nvSpPr>
        <p:spPr>
          <a:xfrm>
            <a:off x="2416981" y="2544216"/>
            <a:ext cx="2124000" cy="2520000"/>
          </a:xfrm>
          <a:prstGeom prst="rect">
            <a:avLst/>
          </a:prstGeom>
        </p:spPr>
        <p:txBody>
          <a:bodyPr wrap="square">
            <a:noAutofit/>
          </a:bodyPr>
          <a:lstStyle/>
          <a:p>
            <a:pPr algn="just"/>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Son los </a:t>
            </a:r>
            <a:r>
              <a:rPr lang="es-ES" b="1" dirty="0">
                <a:solidFill>
                  <a:schemeClr val="tx1">
                    <a:lumMod val="65000"/>
                    <a:lumOff val="35000"/>
                  </a:schemeClr>
                </a:solidFill>
                <a:latin typeface="Segoe UI Semilight" panose="020B0402040204020203" pitchFamily="34" charset="0"/>
                <a:cs typeface="Segoe UI Semilight" panose="020B0402040204020203" pitchFamily="34" charset="0"/>
              </a:rPr>
              <a:t>logros</a:t>
            </a:r>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 </a:t>
            </a:r>
            <a:r>
              <a:rPr lang="es-ES" b="1" dirty="0">
                <a:solidFill>
                  <a:schemeClr val="tx1">
                    <a:lumMod val="65000"/>
                    <a:lumOff val="35000"/>
                  </a:schemeClr>
                </a:solidFill>
                <a:latin typeface="Segoe UI Semilight" panose="020B0402040204020203" pitchFamily="34" charset="0"/>
                <a:cs typeface="Segoe UI Semilight" panose="020B0402040204020203" pitchFamily="34" charset="0"/>
              </a:rPr>
              <a:t>que la institución espera </a:t>
            </a:r>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concretar en un plazo determinado, para el cumplimiento de su misión y visión de forma eficiente y eficaz. Surgen como respuesta a: • ¿Qué debemos lograr en el mediano y largo plazo, para tener un accionar coherente con la misión y orientación hacia el cumplimiento de la visión?</a:t>
            </a:r>
          </a:p>
        </p:txBody>
      </p:sp>
      <p:sp>
        <p:nvSpPr>
          <p:cNvPr id="8" name="Rectángulo 7">
            <a:extLst>
              <a:ext uri="{FF2B5EF4-FFF2-40B4-BE49-F238E27FC236}">
                <a16:creationId xmlns:a16="http://schemas.microsoft.com/office/drawing/2014/main" id="{934B9147-440D-434B-8D18-3AEDFCEAEF9C}"/>
              </a:ext>
            </a:extLst>
          </p:cNvPr>
          <p:cNvSpPr/>
          <p:nvPr/>
        </p:nvSpPr>
        <p:spPr>
          <a:xfrm>
            <a:off x="4602600" y="2536185"/>
            <a:ext cx="2124000" cy="2520000"/>
          </a:xfrm>
          <a:prstGeom prst="rect">
            <a:avLst/>
          </a:prstGeom>
        </p:spPr>
        <p:txBody>
          <a:bodyPr wrap="square">
            <a:noAutofit/>
          </a:bodyPr>
          <a:lstStyle/>
          <a:p>
            <a:pPr algn="just"/>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Son las </a:t>
            </a:r>
            <a:r>
              <a:rPr lang="es-ES" b="1" dirty="0">
                <a:solidFill>
                  <a:schemeClr val="tx1">
                    <a:lumMod val="65000"/>
                    <a:lumOff val="35000"/>
                  </a:schemeClr>
                </a:solidFill>
                <a:latin typeface="Segoe UI Semilight" panose="020B0402040204020203" pitchFamily="34" charset="0"/>
                <a:cs typeface="Segoe UI Semilight" panose="020B0402040204020203" pitchFamily="34" charset="0"/>
              </a:rPr>
              <a:t>directrices</a:t>
            </a:r>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 que ayudan a elegir las acciones, a nivel estratégico, adecuadas para alcanzar los objetivos de la organización. Se caracterizan por facilitar el </a:t>
            </a:r>
            <a:r>
              <a:rPr lang="es-ES" b="1" dirty="0">
                <a:solidFill>
                  <a:schemeClr val="tx1">
                    <a:lumMod val="65000"/>
                    <a:lumOff val="35000"/>
                  </a:schemeClr>
                </a:solidFill>
                <a:latin typeface="Segoe UI Semilight" panose="020B0402040204020203" pitchFamily="34" charset="0"/>
                <a:cs typeface="Segoe UI Semilight" panose="020B0402040204020203" pitchFamily="34" charset="0"/>
              </a:rPr>
              <a:t>cierre de las brechas </a:t>
            </a:r>
            <a:r>
              <a:rPr lang="es-ES" sz="1200" dirty="0">
                <a:solidFill>
                  <a:schemeClr val="tx1">
                    <a:lumMod val="65000"/>
                    <a:lumOff val="35000"/>
                  </a:schemeClr>
                </a:solidFill>
                <a:latin typeface="Segoe UI Semilight" panose="020B0402040204020203" pitchFamily="34" charset="0"/>
                <a:cs typeface="Segoe UI Semilight" panose="020B0402040204020203" pitchFamily="34" charset="0"/>
              </a:rPr>
              <a:t>que existan entre la situación actual y la situación deseada.</a:t>
            </a:r>
          </a:p>
        </p:txBody>
      </p:sp>
      <p:sp>
        <p:nvSpPr>
          <p:cNvPr id="10" name="Rectángulo 7">
            <a:extLst>
              <a:ext uri="{FF2B5EF4-FFF2-40B4-BE49-F238E27FC236}">
                <a16:creationId xmlns:a16="http://schemas.microsoft.com/office/drawing/2014/main" id="{934B9147-440D-434B-8D18-3AEDFCEAEF9C}"/>
              </a:ext>
            </a:extLst>
          </p:cNvPr>
          <p:cNvSpPr/>
          <p:nvPr/>
        </p:nvSpPr>
        <p:spPr>
          <a:xfrm>
            <a:off x="6788219" y="2544217"/>
            <a:ext cx="2124000" cy="2520000"/>
          </a:xfrm>
          <a:prstGeom prst="rect">
            <a:avLst/>
          </a:prstGeom>
        </p:spPr>
        <p:txBody>
          <a:bodyPr wrap="square">
            <a:noAutofit/>
          </a:bodyPr>
          <a:lstStyle/>
          <a:p>
            <a:pPr algn="just"/>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Es la </a:t>
            </a:r>
            <a:r>
              <a:rPr lang="es-CR" b="1" dirty="0">
                <a:solidFill>
                  <a:schemeClr val="tx1">
                    <a:lumMod val="65000"/>
                    <a:lumOff val="35000"/>
                  </a:schemeClr>
                </a:solidFill>
                <a:latin typeface="Segoe UI Semilight" panose="020B0402040204020203" pitchFamily="34" charset="0"/>
                <a:cs typeface="Segoe UI Semilight" panose="020B0402040204020203" pitchFamily="34" charset="0"/>
              </a:rPr>
              <a:t>cuantificación del objetivo </a:t>
            </a: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que se desea alcanzar en función del tiempo y espacio determinado según el indicador; es decir, según sea la tendencia del indicador, se establecen los valores esperados a alcanzar por el periodo definido.</a:t>
            </a:r>
            <a:endParaRPr lang="es-ES" sz="1200"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algn="just"/>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 </a:t>
            </a:r>
            <a:endParaRPr lang="es-ES" sz="1200"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algn="just"/>
            <a:endParaRPr lang="es-ES" sz="140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
        <p:nvSpPr>
          <p:cNvPr id="2" name="Rectángulo 1">
            <a:extLst>
              <a:ext uri="{FF2B5EF4-FFF2-40B4-BE49-F238E27FC236}">
                <a16:creationId xmlns:a16="http://schemas.microsoft.com/office/drawing/2014/main" id="{808CD536-F835-4BF7-B414-DE81B34E0BD2}"/>
              </a:ext>
            </a:extLst>
          </p:cNvPr>
          <p:cNvSpPr/>
          <p:nvPr/>
        </p:nvSpPr>
        <p:spPr>
          <a:xfrm>
            <a:off x="199930" y="1252592"/>
            <a:ext cx="2186034" cy="1141495"/>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R" sz="1400" b="1" dirty="0">
                <a:solidFill>
                  <a:schemeClr val="bg1"/>
                </a:solidFill>
                <a:latin typeface="Segoe UI Semilight" panose="020B0402040204020203" pitchFamily="34" charset="0"/>
                <a:cs typeface="Segoe UI Semilight" panose="020B0402040204020203" pitchFamily="34" charset="0"/>
              </a:rPr>
              <a:t>TEMA ESTRATÉGICO</a:t>
            </a:r>
          </a:p>
        </p:txBody>
      </p:sp>
      <p:sp>
        <p:nvSpPr>
          <p:cNvPr id="12" name="Rectángulo 11">
            <a:extLst>
              <a:ext uri="{FF2B5EF4-FFF2-40B4-BE49-F238E27FC236}">
                <a16:creationId xmlns:a16="http://schemas.microsoft.com/office/drawing/2014/main" id="{5DF52D27-52E9-4732-9EA0-302C782AFE17}"/>
              </a:ext>
            </a:extLst>
          </p:cNvPr>
          <p:cNvSpPr/>
          <p:nvPr/>
        </p:nvSpPr>
        <p:spPr>
          <a:xfrm>
            <a:off x="2385964" y="1252592"/>
            <a:ext cx="2186034" cy="1141495"/>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R" sz="1400" b="1" dirty="0">
                <a:solidFill>
                  <a:schemeClr val="bg1"/>
                </a:solidFill>
                <a:latin typeface="Segoe UI Semilight" panose="020B0402040204020203" pitchFamily="34" charset="0"/>
                <a:cs typeface="Segoe UI Semilight" panose="020B0402040204020203" pitchFamily="34" charset="0"/>
              </a:rPr>
              <a:t>OBJETIVO ESTRATÉGICO</a:t>
            </a:r>
          </a:p>
        </p:txBody>
      </p:sp>
      <p:sp>
        <p:nvSpPr>
          <p:cNvPr id="13" name="Rectángulo 12">
            <a:extLst>
              <a:ext uri="{FF2B5EF4-FFF2-40B4-BE49-F238E27FC236}">
                <a16:creationId xmlns:a16="http://schemas.microsoft.com/office/drawing/2014/main" id="{EB9EF92B-9CA3-43B8-AC61-020FAC4BABF6}"/>
              </a:ext>
            </a:extLst>
          </p:cNvPr>
          <p:cNvSpPr/>
          <p:nvPr/>
        </p:nvSpPr>
        <p:spPr>
          <a:xfrm>
            <a:off x="4571583" y="1252592"/>
            <a:ext cx="2186034" cy="1141495"/>
          </a:xfrm>
          <a:prstGeom prst="rect">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R" sz="1400" b="1" dirty="0">
                <a:solidFill>
                  <a:schemeClr val="bg1"/>
                </a:solidFill>
                <a:latin typeface="Segoe UI Semilight" panose="020B0402040204020203" pitchFamily="34" charset="0"/>
                <a:cs typeface="Segoe UI Semilight" panose="020B0402040204020203" pitchFamily="34" charset="0"/>
              </a:rPr>
              <a:t>ACCIÓN ESTRATÉGICA</a:t>
            </a:r>
          </a:p>
        </p:txBody>
      </p:sp>
      <p:sp>
        <p:nvSpPr>
          <p:cNvPr id="14" name="Rectángulo 13">
            <a:extLst>
              <a:ext uri="{FF2B5EF4-FFF2-40B4-BE49-F238E27FC236}">
                <a16:creationId xmlns:a16="http://schemas.microsoft.com/office/drawing/2014/main" id="{C9ED96A9-1E1E-416F-9F3C-A0207D375ABC}"/>
              </a:ext>
            </a:extLst>
          </p:cNvPr>
          <p:cNvSpPr/>
          <p:nvPr/>
        </p:nvSpPr>
        <p:spPr>
          <a:xfrm>
            <a:off x="6757202" y="1252592"/>
            <a:ext cx="2186034" cy="1141495"/>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R" sz="1400" b="1" dirty="0">
                <a:solidFill>
                  <a:schemeClr val="bg1"/>
                </a:solidFill>
                <a:latin typeface="Segoe UI Semilight" panose="020B0402040204020203" pitchFamily="34" charset="0"/>
                <a:cs typeface="Segoe UI Semilight" panose="020B0402040204020203" pitchFamily="34" charset="0"/>
              </a:rPr>
              <a:t>META ESTRATÉGICA</a:t>
            </a:r>
          </a:p>
        </p:txBody>
      </p:sp>
      <p:cxnSp>
        <p:nvCxnSpPr>
          <p:cNvPr id="18" name="Conector recto 17">
            <a:extLst>
              <a:ext uri="{FF2B5EF4-FFF2-40B4-BE49-F238E27FC236}">
                <a16:creationId xmlns:a16="http://schemas.microsoft.com/office/drawing/2014/main" id="{2FCA9AB3-78E1-4731-9E5E-84824FBA3B52}"/>
              </a:ext>
            </a:extLst>
          </p:cNvPr>
          <p:cNvCxnSpPr>
            <a:cxnSpLocks/>
          </p:cNvCxnSpPr>
          <p:nvPr/>
        </p:nvCxnSpPr>
        <p:spPr>
          <a:xfrm>
            <a:off x="2385964" y="2394087"/>
            <a:ext cx="0" cy="2790473"/>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94449A6-5BF0-4FAE-A69F-43B60F5A0658}"/>
              </a:ext>
            </a:extLst>
          </p:cNvPr>
          <p:cNvCxnSpPr>
            <a:cxnSpLocks/>
          </p:cNvCxnSpPr>
          <p:nvPr/>
        </p:nvCxnSpPr>
        <p:spPr>
          <a:xfrm>
            <a:off x="4571583" y="2380279"/>
            <a:ext cx="0" cy="2790473"/>
          </a:xfrm>
          <a:prstGeom prst="line">
            <a:avLst/>
          </a:prstGeom>
          <a:ln w="28575">
            <a:solidFill>
              <a:srgbClr val="C6D3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03C7D6DF-E70C-4003-A46F-F8E4877C9AF0}"/>
              </a:ext>
            </a:extLst>
          </p:cNvPr>
          <p:cNvCxnSpPr>
            <a:cxnSpLocks/>
          </p:cNvCxnSpPr>
          <p:nvPr/>
        </p:nvCxnSpPr>
        <p:spPr>
          <a:xfrm>
            <a:off x="6757202" y="2394087"/>
            <a:ext cx="0" cy="2790473"/>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2FEC970D-8174-4542-9EE4-5E5013950F6B}"/>
              </a:ext>
            </a:extLst>
          </p:cNvPr>
          <p:cNvSpPr/>
          <p:nvPr/>
        </p:nvSpPr>
        <p:spPr>
          <a:xfrm>
            <a:off x="0" y="5446803"/>
            <a:ext cx="8959161" cy="646331"/>
          </a:xfrm>
          <a:prstGeom prst="rect">
            <a:avLst/>
          </a:prstGeom>
        </p:spPr>
        <p:txBody>
          <a:bodyPr wrap="square">
            <a:spAutoFit/>
          </a:bodyPr>
          <a:lstStyle/>
          <a:p>
            <a:pPr marL="176213" algn="just"/>
            <a:r>
              <a:rPr lang="es-CR" sz="1200" b="1" dirty="0">
                <a:solidFill>
                  <a:schemeClr val="tx1">
                    <a:lumMod val="65000"/>
                    <a:lumOff val="35000"/>
                  </a:schemeClr>
                </a:solidFill>
                <a:latin typeface="Segoe UI Semilight" panose="020B0402040204020203" pitchFamily="34" charset="0"/>
                <a:cs typeface="Segoe UI Semilight" panose="020B0402040204020203" pitchFamily="34" charset="0"/>
              </a:rPr>
              <a:t>Estos elementos definen los planes de acción, que se traducen en políticas institucionales, proyectos y planes anuales operativos; y constituyen la base para el establecimiento de las prioridades en la asignación de recursos institucionales (humanos, presupuestarios, infraestructura, tecnológicos, materiales, entre otros.)</a:t>
            </a:r>
          </a:p>
        </p:txBody>
      </p:sp>
    </p:spTree>
    <p:extLst>
      <p:ext uri="{BB962C8B-B14F-4D97-AF65-F5344CB8AC3E}">
        <p14:creationId xmlns:p14="http://schemas.microsoft.com/office/powerpoint/2010/main" val="34578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3C01E1-F3FB-4DE2-A08A-1E37181D790C}"/>
              </a:ext>
            </a:extLst>
          </p:cNvPr>
          <p:cNvPicPr>
            <a:picLocks noChangeAspect="1"/>
          </p:cNvPicPr>
          <p:nvPr/>
        </p:nvPicPr>
        <p:blipFill>
          <a:blip r:embed="rId2"/>
          <a:stretch>
            <a:fillRect/>
          </a:stretch>
        </p:blipFill>
        <p:spPr>
          <a:xfrm>
            <a:off x="722185" y="1613242"/>
            <a:ext cx="3259168" cy="3384721"/>
          </a:xfrm>
          <a:prstGeom prst="rect">
            <a:avLst/>
          </a:prstGeom>
        </p:spPr>
      </p:pic>
      <p:sp>
        <p:nvSpPr>
          <p:cNvPr id="3" name="Rectángulo 2">
            <a:extLst>
              <a:ext uri="{FF2B5EF4-FFF2-40B4-BE49-F238E27FC236}">
                <a16:creationId xmlns:a16="http://schemas.microsoft.com/office/drawing/2014/main" id="{4AD04494-DAA4-4D39-A4D4-9FAF0669EB9F}"/>
              </a:ext>
            </a:extLst>
          </p:cNvPr>
          <p:cNvSpPr/>
          <p:nvPr/>
        </p:nvSpPr>
        <p:spPr>
          <a:xfrm>
            <a:off x="4181384" y="1412776"/>
            <a:ext cx="4240432" cy="3785652"/>
          </a:xfrm>
          <a:prstGeom prst="rect">
            <a:avLst/>
          </a:prstGeom>
        </p:spPr>
        <p:txBody>
          <a:bodyPr wrap="square">
            <a:spAutoFit/>
          </a:bodyPr>
          <a:lstStyle/>
          <a:p>
            <a:pPr algn="just"/>
            <a:r>
              <a:rPr lang="es-CR" sz="2400" dirty="0">
                <a:solidFill>
                  <a:schemeClr val="tx1">
                    <a:lumMod val="65000"/>
                    <a:lumOff val="35000"/>
                  </a:schemeClr>
                </a:solidFill>
                <a:latin typeface="Segoe UI Semilight" panose="020B0402040204020203" pitchFamily="34" charset="0"/>
                <a:cs typeface="Segoe UI Semilight" panose="020B0402040204020203" pitchFamily="34" charset="0"/>
              </a:rPr>
              <a:t>El Plan Anual Operativo es una propuesta estructurada de objetivos y metas, así como de acciones que se ejecutarán por parte de la oficina en un periodo determinado, con el fin de alcanzar los objetivos propuestos, mismos que a su vez contribuyen al logro del Plan Estratégico Institucional.</a:t>
            </a:r>
          </a:p>
        </p:txBody>
      </p:sp>
    </p:spTree>
    <p:extLst>
      <p:ext uri="{BB962C8B-B14F-4D97-AF65-F5344CB8AC3E}">
        <p14:creationId xmlns:p14="http://schemas.microsoft.com/office/powerpoint/2010/main" val="868664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B49E542B-F488-4493-9122-8AB930BA0A8F}"/>
              </a:ext>
            </a:extLst>
          </p:cNvPr>
          <p:cNvGrpSpPr/>
          <p:nvPr/>
        </p:nvGrpSpPr>
        <p:grpSpPr>
          <a:xfrm>
            <a:off x="572738" y="1544619"/>
            <a:ext cx="1948520" cy="1651342"/>
            <a:chOff x="572738" y="1544619"/>
            <a:chExt cx="1948520" cy="1651342"/>
          </a:xfrm>
        </p:grpSpPr>
        <p:sp>
          <p:nvSpPr>
            <p:cNvPr id="4" name="Rectángulo 3">
              <a:extLst>
                <a:ext uri="{FF2B5EF4-FFF2-40B4-BE49-F238E27FC236}">
                  <a16:creationId xmlns:a16="http://schemas.microsoft.com/office/drawing/2014/main" id="{2576DE8A-3036-47F5-BCDC-C3A732FCBF96}"/>
                </a:ext>
              </a:extLst>
            </p:cNvPr>
            <p:cNvSpPr/>
            <p:nvPr/>
          </p:nvSpPr>
          <p:spPr>
            <a:xfrm>
              <a:off x="572738" y="1544619"/>
              <a:ext cx="1948520" cy="1651342"/>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15" name="Gráfico 14" descr="Aula">
              <a:extLst>
                <a:ext uri="{FF2B5EF4-FFF2-40B4-BE49-F238E27FC236}">
                  <a16:creationId xmlns:a16="http://schemas.microsoft.com/office/drawing/2014/main" id="{C3E3D11B-A2B3-4907-BA49-7A75AE7062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2998" y="1740076"/>
              <a:ext cx="648000" cy="648000"/>
            </a:xfrm>
            <a:prstGeom prst="rect">
              <a:avLst/>
            </a:prstGeom>
          </p:spPr>
        </p:pic>
        <p:sp>
          <p:nvSpPr>
            <p:cNvPr id="32" name="CuadroTexto 31">
              <a:extLst>
                <a:ext uri="{FF2B5EF4-FFF2-40B4-BE49-F238E27FC236}">
                  <a16:creationId xmlns:a16="http://schemas.microsoft.com/office/drawing/2014/main" id="{A5AA409C-EEF8-491C-BCCE-E7BF9D86F375}"/>
                </a:ext>
              </a:extLst>
            </p:cNvPr>
            <p:cNvSpPr txBox="1"/>
            <p:nvPr/>
          </p:nvSpPr>
          <p:spPr>
            <a:xfrm>
              <a:off x="572738" y="2488724"/>
              <a:ext cx="1948519" cy="369332"/>
            </a:xfrm>
            <a:prstGeom prst="rect">
              <a:avLst/>
            </a:prstGeom>
            <a:noFill/>
          </p:spPr>
          <p:txBody>
            <a:bodyPr wrap="square" rtlCol="0">
              <a:spAutoFit/>
            </a:bodyPr>
            <a:lstStyle/>
            <a:p>
              <a:pPr algn="ctr"/>
              <a:r>
                <a:rPr lang="es-ES" b="1" dirty="0">
                  <a:latin typeface="Segoe UI Semilight" panose="020B0402040204020203" pitchFamily="34" charset="0"/>
                  <a:cs typeface="Segoe UI Semilight" panose="020B0402040204020203" pitchFamily="34" charset="0"/>
                </a:rPr>
                <a:t>OBJETIVOS</a:t>
              </a:r>
            </a:p>
          </p:txBody>
        </p:sp>
      </p:grpSp>
      <p:grpSp>
        <p:nvGrpSpPr>
          <p:cNvPr id="7" name="Grupo 6">
            <a:extLst>
              <a:ext uri="{FF2B5EF4-FFF2-40B4-BE49-F238E27FC236}">
                <a16:creationId xmlns:a16="http://schemas.microsoft.com/office/drawing/2014/main" id="{A76466B8-BB33-4870-BE27-76AC23CD889E}"/>
              </a:ext>
            </a:extLst>
          </p:cNvPr>
          <p:cNvGrpSpPr/>
          <p:nvPr/>
        </p:nvGrpSpPr>
        <p:grpSpPr>
          <a:xfrm>
            <a:off x="3593512" y="1544619"/>
            <a:ext cx="1953817" cy="1651342"/>
            <a:chOff x="569588" y="3778814"/>
            <a:chExt cx="1953817" cy="1651342"/>
          </a:xfrm>
        </p:grpSpPr>
        <p:sp>
          <p:nvSpPr>
            <p:cNvPr id="23" name="Rectángulo 22">
              <a:extLst>
                <a:ext uri="{FF2B5EF4-FFF2-40B4-BE49-F238E27FC236}">
                  <a16:creationId xmlns:a16="http://schemas.microsoft.com/office/drawing/2014/main" id="{2C34A76F-0E9E-47DA-A17F-B32EFCB6F678}"/>
                </a:ext>
              </a:extLst>
            </p:cNvPr>
            <p:cNvSpPr/>
            <p:nvPr/>
          </p:nvSpPr>
          <p:spPr>
            <a:xfrm>
              <a:off x="574885" y="3778814"/>
              <a:ext cx="1948520" cy="1651342"/>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31" name="Gráfico 30" descr="Podio">
              <a:extLst>
                <a:ext uri="{FF2B5EF4-FFF2-40B4-BE49-F238E27FC236}">
                  <a16:creationId xmlns:a16="http://schemas.microsoft.com/office/drawing/2014/main" id="{5FE3FBFB-2D5F-42BD-9997-68A90DEC69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5145" y="4027214"/>
              <a:ext cx="648000" cy="648000"/>
            </a:xfrm>
            <a:prstGeom prst="rect">
              <a:avLst/>
            </a:prstGeom>
          </p:spPr>
        </p:pic>
        <p:sp>
          <p:nvSpPr>
            <p:cNvPr id="33" name="CuadroTexto 32">
              <a:extLst>
                <a:ext uri="{FF2B5EF4-FFF2-40B4-BE49-F238E27FC236}">
                  <a16:creationId xmlns:a16="http://schemas.microsoft.com/office/drawing/2014/main" id="{320D0F04-095F-495D-8EFE-88E5DA39BCC6}"/>
                </a:ext>
              </a:extLst>
            </p:cNvPr>
            <p:cNvSpPr txBox="1"/>
            <p:nvPr/>
          </p:nvSpPr>
          <p:spPr>
            <a:xfrm>
              <a:off x="569588" y="4800218"/>
              <a:ext cx="1951670" cy="369332"/>
            </a:xfrm>
            <a:prstGeom prst="rect">
              <a:avLst/>
            </a:prstGeom>
            <a:noFill/>
          </p:spPr>
          <p:txBody>
            <a:bodyPr wrap="square" rtlCol="0">
              <a:spAutoFit/>
            </a:bodyPr>
            <a:lstStyle/>
            <a:p>
              <a:pPr algn="ctr"/>
              <a:r>
                <a:rPr lang="es-ES" b="1" dirty="0">
                  <a:latin typeface="Segoe UI Semilight" panose="020B0402040204020203" pitchFamily="34" charset="0"/>
                  <a:cs typeface="Segoe UI Semilight" panose="020B0402040204020203" pitchFamily="34" charset="0"/>
                </a:rPr>
                <a:t>METAS</a:t>
              </a:r>
            </a:p>
          </p:txBody>
        </p:sp>
      </p:grpSp>
      <p:grpSp>
        <p:nvGrpSpPr>
          <p:cNvPr id="2" name="Grupo 1">
            <a:extLst>
              <a:ext uri="{FF2B5EF4-FFF2-40B4-BE49-F238E27FC236}">
                <a16:creationId xmlns:a16="http://schemas.microsoft.com/office/drawing/2014/main" id="{321787FD-5C72-4CEC-9AE9-4A2D545501FD}"/>
              </a:ext>
            </a:extLst>
          </p:cNvPr>
          <p:cNvGrpSpPr/>
          <p:nvPr/>
        </p:nvGrpSpPr>
        <p:grpSpPr>
          <a:xfrm>
            <a:off x="6624880" y="1615348"/>
            <a:ext cx="1950599" cy="1651342"/>
            <a:chOff x="3595661" y="1544619"/>
            <a:chExt cx="1950599" cy="1651342"/>
          </a:xfrm>
        </p:grpSpPr>
        <p:sp>
          <p:nvSpPr>
            <p:cNvPr id="24" name="Rectángulo 23">
              <a:extLst>
                <a:ext uri="{FF2B5EF4-FFF2-40B4-BE49-F238E27FC236}">
                  <a16:creationId xmlns:a16="http://schemas.microsoft.com/office/drawing/2014/main" id="{A7DFA392-F997-4145-990A-0C00512C2EDE}"/>
                </a:ext>
              </a:extLst>
            </p:cNvPr>
            <p:cNvSpPr/>
            <p:nvPr/>
          </p:nvSpPr>
          <p:spPr>
            <a:xfrm>
              <a:off x="3597740" y="1544619"/>
              <a:ext cx="1948520" cy="1651342"/>
            </a:xfrm>
            <a:prstGeom prst="rect">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21" name="Gráfico 20" descr="Tendencia alcista">
              <a:extLst>
                <a:ext uri="{FF2B5EF4-FFF2-40B4-BE49-F238E27FC236}">
                  <a16:creationId xmlns:a16="http://schemas.microsoft.com/office/drawing/2014/main" id="{397E7910-57B6-4965-8F84-4FDC3717B2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8000" y="1767359"/>
              <a:ext cx="648000" cy="648000"/>
            </a:xfrm>
            <a:prstGeom prst="rect">
              <a:avLst/>
            </a:prstGeom>
          </p:spPr>
        </p:pic>
        <p:sp>
          <p:nvSpPr>
            <p:cNvPr id="34" name="CuadroTexto 33">
              <a:extLst>
                <a:ext uri="{FF2B5EF4-FFF2-40B4-BE49-F238E27FC236}">
                  <a16:creationId xmlns:a16="http://schemas.microsoft.com/office/drawing/2014/main" id="{83F6F586-A71E-441B-B3AD-3E9651BDB503}"/>
                </a:ext>
              </a:extLst>
            </p:cNvPr>
            <p:cNvSpPr txBox="1"/>
            <p:nvPr/>
          </p:nvSpPr>
          <p:spPr>
            <a:xfrm>
              <a:off x="3595661" y="2488724"/>
              <a:ext cx="1948520" cy="338554"/>
            </a:xfrm>
            <a:prstGeom prst="rect">
              <a:avLst/>
            </a:prstGeom>
            <a:noFill/>
          </p:spPr>
          <p:txBody>
            <a:bodyPr wrap="square" rtlCol="0">
              <a:spAutoFit/>
            </a:bodyPr>
            <a:lstStyle/>
            <a:p>
              <a:pPr algn="ctr"/>
              <a:r>
                <a:rPr lang="es-ES" sz="1600" b="1" dirty="0">
                  <a:latin typeface="Segoe UI Semilight" panose="020B0402040204020203" pitchFamily="34" charset="0"/>
                  <a:cs typeface="Segoe UI Semilight" panose="020B0402040204020203" pitchFamily="34" charset="0"/>
                </a:rPr>
                <a:t>INDICADORES</a:t>
              </a:r>
            </a:p>
          </p:txBody>
        </p:sp>
      </p:grpSp>
      <p:grpSp>
        <p:nvGrpSpPr>
          <p:cNvPr id="6" name="Grupo 5">
            <a:extLst>
              <a:ext uri="{FF2B5EF4-FFF2-40B4-BE49-F238E27FC236}">
                <a16:creationId xmlns:a16="http://schemas.microsoft.com/office/drawing/2014/main" id="{26AA2C0A-1C38-415E-BE23-2F8BFAE29AB6}"/>
              </a:ext>
            </a:extLst>
          </p:cNvPr>
          <p:cNvGrpSpPr/>
          <p:nvPr/>
        </p:nvGrpSpPr>
        <p:grpSpPr>
          <a:xfrm>
            <a:off x="567440" y="3812072"/>
            <a:ext cx="1950669" cy="1651342"/>
            <a:chOff x="3593512" y="3778814"/>
            <a:chExt cx="1950669" cy="1651342"/>
          </a:xfrm>
        </p:grpSpPr>
        <p:sp>
          <p:nvSpPr>
            <p:cNvPr id="26" name="Rectángulo 25">
              <a:extLst>
                <a:ext uri="{FF2B5EF4-FFF2-40B4-BE49-F238E27FC236}">
                  <a16:creationId xmlns:a16="http://schemas.microsoft.com/office/drawing/2014/main" id="{6BCAB3D5-0DD8-4D96-9C69-D3491E93724C}"/>
                </a:ext>
              </a:extLst>
            </p:cNvPr>
            <p:cNvSpPr/>
            <p:nvPr/>
          </p:nvSpPr>
          <p:spPr>
            <a:xfrm>
              <a:off x="3595661" y="3778814"/>
              <a:ext cx="1948520" cy="1651342"/>
            </a:xfrm>
            <a:prstGeom prst="rect">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25" name="Gráfico 24" descr="Ciclismo">
              <a:extLst>
                <a:ext uri="{FF2B5EF4-FFF2-40B4-BE49-F238E27FC236}">
                  <a16:creationId xmlns:a16="http://schemas.microsoft.com/office/drawing/2014/main" id="{138E9659-B20A-4073-BC82-4DAAABE62F2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5921" y="3851375"/>
              <a:ext cx="648000" cy="648000"/>
            </a:xfrm>
            <a:prstGeom prst="rect">
              <a:avLst/>
            </a:prstGeom>
          </p:spPr>
        </p:pic>
        <p:sp>
          <p:nvSpPr>
            <p:cNvPr id="35" name="CuadroTexto 34">
              <a:extLst>
                <a:ext uri="{FF2B5EF4-FFF2-40B4-BE49-F238E27FC236}">
                  <a16:creationId xmlns:a16="http://schemas.microsoft.com/office/drawing/2014/main" id="{784AE4CE-9D51-432C-A6BD-EB595E3A2ECE}"/>
                </a:ext>
              </a:extLst>
            </p:cNvPr>
            <p:cNvSpPr txBox="1"/>
            <p:nvPr/>
          </p:nvSpPr>
          <p:spPr>
            <a:xfrm>
              <a:off x="3593512" y="4800218"/>
              <a:ext cx="1948519" cy="338554"/>
            </a:xfrm>
            <a:prstGeom prst="rect">
              <a:avLst/>
            </a:prstGeom>
            <a:noFill/>
          </p:spPr>
          <p:txBody>
            <a:bodyPr wrap="square" rtlCol="0">
              <a:spAutoFit/>
            </a:bodyPr>
            <a:lstStyle/>
            <a:p>
              <a:pPr algn="ctr"/>
              <a:r>
                <a:rPr lang="es-ES" sz="1600" b="1" dirty="0">
                  <a:latin typeface="Segoe UI Semilight" panose="020B0402040204020203" pitchFamily="34" charset="0"/>
                  <a:cs typeface="Segoe UI Semilight" panose="020B0402040204020203" pitchFamily="34" charset="0"/>
                </a:rPr>
                <a:t>ACTIVIDADES</a:t>
              </a:r>
            </a:p>
          </p:txBody>
        </p:sp>
      </p:grpSp>
      <p:grpSp>
        <p:nvGrpSpPr>
          <p:cNvPr id="3" name="Grupo 2">
            <a:extLst>
              <a:ext uri="{FF2B5EF4-FFF2-40B4-BE49-F238E27FC236}">
                <a16:creationId xmlns:a16="http://schemas.microsoft.com/office/drawing/2014/main" id="{877E4FA2-E3B0-431A-B5DD-D6352CF9D4F4}"/>
              </a:ext>
            </a:extLst>
          </p:cNvPr>
          <p:cNvGrpSpPr/>
          <p:nvPr/>
        </p:nvGrpSpPr>
        <p:grpSpPr>
          <a:xfrm>
            <a:off x="3596662" y="3812072"/>
            <a:ext cx="1948520" cy="1651342"/>
            <a:chOff x="6622742" y="1544619"/>
            <a:chExt cx="1948520" cy="1651342"/>
          </a:xfrm>
        </p:grpSpPr>
        <p:sp>
          <p:nvSpPr>
            <p:cNvPr id="28" name="Rectángulo 27">
              <a:extLst>
                <a:ext uri="{FF2B5EF4-FFF2-40B4-BE49-F238E27FC236}">
                  <a16:creationId xmlns:a16="http://schemas.microsoft.com/office/drawing/2014/main" id="{AB8D9793-5FE1-46F7-94CB-DBBE14AAD238}"/>
                </a:ext>
              </a:extLst>
            </p:cNvPr>
            <p:cNvSpPr/>
            <p:nvPr/>
          </p:nvSpPr>
          <p:spPr>
            <a:xfrm>
              <a:off x="6622742" y="1544619"/>
              <a:ext cx="1948520" cy="1651342"/>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27" name="Gráfico 26" descr="Marketing">
              <a:extLst>
                <a:ext uri="{FF2B5EF4-FFF2-40B4-BE49-F238E27FC236}">
                  <a16:creationId xmlns:a16="http://schemas.microsoft.com/office/drawing/2014/main" id="{26F96046-10DB-4156-AF43-67F3B7E1E4A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3002" y="1789763"/>
              <a:ext cx="648000" cy="648000"/>
            </a:xfrm>
            <a:prstGeom prst="rect">
              <a:avLst/>
            </a:prstGeom>
          </p:spPr>
        </p:pic>
        <p:sp>
          <p:nvSpPr>
            <p:cNvPr id="37" name="CuadroTexto 36">
              <a:extLst>
                <a:ext uri="{FF2B5EF4-FFF2-40B4-BE49-F238E27FC236}">
                  <a16:creationId xmlns:a16="http://schemas.microsoft.com/office/drawing/2014/main" id="{5CCCE953-964D-43D5-823B-A915AB98AB5B}"/>
                </a:ext>
              </a:extLst>
            </p:cNvPr>
            <p:cNvSpPr txBox="1"/>
            <p:nvPr/>
          </p:nvSpPr>
          <p:spPr>
            <a:xfrm>
              <a:off x="6622742" y="2488724"/>
              <a:ext cx="1948520" cy="584775"/>
            </a:xfrm>
            <a:prstGeom prst="rect">
              <a:avLst/>
            </a:prstGeom>
            <a:noFill/>
          </p:spPr>
          <p:txBody>
            <a:bodyPr wrap="square" rtlCol="0">
              <a:spAutoFit/>
            </a:bodyPr>
            <a:lstStyle/>
            <a:p>
              <a:pPr algn="ctr"/>
              <a:r>
                <a:rPr lang="es-ES" sz="1600" b="1" dirty="0">
                  <a:latin typeface="Segoe UI Semilight" panose="020B0402040204020203" pitchFamily="34" charset="0"/>
                  <a:cs typeface="Segoe UI Semilight" panose="020B0402040204020203" pitchFamily="34" charset="0"/>
                </a:rPr>
                <a:t>RESPONSABLES/ COORDINACIONES</a:t>
              </a:r>
            </a:p>
          </p:txBody>
        </p:sp>
      </p:grpSp>
      <p:grpSp>
        <p:nvGrpSpPr>
          <p:cNvPr id="5" name="Grupo 4">
            <a:extLst>
              <a:ext uri="{FF2B5EF4-FFF2-40B4-BE49-F238E27FC236}">
                <a16:creationId xmlns:a16="http://schemas.microsoft.com/office/drawing/2014/main" id="{AA9ECFC3-EB3E-4229-A13A-BEF51D0C8197}"/>
              </a:ext>
            </a:extLst>
          </p:cNvPr>
          <p:cNvGrpSpPr/>
          <p:nvPr/>
        </p:nvGrpSpPr>
        <p:grpSpPr>
          <a:xfrm>
            <a:off x="6623735" y="3812072"/>
            <a:ext cx="1951671" cy="1651342"/>
            <a:chOff x="6622741" y="3778814"/>
            <a:chExt cx="1951671" cy="1651342"/>
          </a:xfrm>
        </p:grpSpPr>
        <p:sp>
          <p:nvSpPr>
            <p:cNvPr id="30" name="Rectángulo 29">
              <a:extLst>
                <a:ext uri="{FF2B5EF4-FFF2-40B4-BE49-F238E27FC236}">
                  <a16:creationId xmlns:a16="http://schemas.microsoft.com/office/drawing/2014/main" id="{5D24ABB0-476C-4B05-AC9D-9A9F6CA6E3CA}"/>
                </a:ext>
              </a:extLst>
            </p:cNvPr>
            <p:cNvSpPr/>
            <p:nvPr/>
          </p:nvSpPr>
          <p:spPr>
            <a:xfrm>
              <a:off x="6625892" y="3778814"/>
              <a:ext cx="1948520" cy="1651342"/>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29" name="Gráfico 28" descr="Cabeza con engranajes">
              <a:extLst>
                <a:ext uri="{FF2B5EF4-FFF2-40B4-BE49-F238E27FC236}">
                  <a16:creationId xmlns:a16="http://schemas.microsoft.com/office/drawing/2014/main" id="{72290445-D5FE-4E29-A314-B9031EE635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76152" y="3969448"/>
              <a:ext cx="648000" cy="648000"/>
            </a:xfrm>
            <a:prstGeom prst="rect">
              <a:avLst/>
            </a:prstGeom>
          </p:spPr>
        </p:pic>
        <p:sp>
          <p:nvSpPr>
            <p:cNvPr id="38" name="CuadroTexto 37">
              <a:extLst>
                <a:ext uri="{FF2B5EF4-FFF2-40B4-BE49-F238E27FC236}">
                  <a16:creationId xmlns:a16="http://schemas.microsoft.com/office/drawing/2014/main" id="{FF9CBBA9-5ADC-48BE-ADD9-62F8CD89FB55}"/>
                </a:ext>
              </a:extLst>
            </p:cNvPr>
            <p:cNvSpPr txBox="1"/>
            <p:nvPr/>
          </p:nvSpPr>
          <p:spPr>
            <a:xfrm>
              <a:off x="6622741" y="4800218"/>
              <a:ext cx="1946373" cy="584775"/>
            </a:xfrm>
            <a:prstGeom prst="rect">
              <a:avLst/>
            </a:prstGeom>
            <a:noFill/>
          </p:spPr>
          <p:txBody>
            <a:bodyPr wrap="square" rtlCol="0">
              <a:spAutoFit/>
            </a:bodyPr>
            <a:lstStyle/>
            <a:p>
              <a:pPr algn="ctr"/>
              <a:r>
                <a:rPr lang="es-ES" sz="1600" b="1" dirty="0">
                  <a:latin typeface="Segoe UI Semilight" panose="020B0402040204020203" pitchFamily="34" charset="0"/>
                  <a:cs typeface="Segoe UI Semilight" panose="020B0402040204020203" pitchFamily="34" charset="0"/>
                </a:rPr>
                <a:t>EJES TRANSVERSALES</a:t>
              </a:r>
            </a:p>
          </p:txBody>
        </p:sp>
      </p:grpSp>
      <p:sp>
        <p:nvSpPr>
          <p:cNvPr id="22" name="Rectángulo 21">
            <a:extLst>
              <a:ext uri="{FF2B5EF4-FFF2-40B4-BE49-F238E27FC236}">
                <a16:creationId xmlns:a16="http://schemas.microsoft.com/office/drawing/2014/main" id="{5CBF918F-E9F9-4118-A7C5-83750F1BEE9D}"/>
              </a:ext>
            </a:extLst>
          </p:cNvPr>
          <p:cNvSpPr/>
          <p:nvPr/>
        </p:nvSpPr>
        <p:spPr>
          <a:xfrm>
            <a:off x="0" y="338465"/>
            <a:ext cx="91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b="1"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Tree>
    <p:extLst>
      <p:ext uri="{BB962C8B-B14F-4D97-AF65-F5344CB8AC3E}">
        <p14:creationId xmlns:p14="http://schemas.microsoft.com/office/powerpoint/2010/main" val="1189018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D4F9AE-C9DD-4D7C-9915-755F8B39285E}"/>
              </a:ext>
            </a:extLst>
          </p:cNvPr>
          <p:cNvGraphicFramePr/>
          <p:nvPr>
            <p:extLst>
              <p:ext uri="{D42A27DB-BD31-4B8C-83A1-F6EECF244321}">
                <p14:modId xmlns:p14="http://schemas.microsoft.com/office/powerpoint/2010/main" val="3520523183"/>
              </p:ext>
            </p:extLst>
          </p:nvPr>
        </p:nvGraphicFramePr>
        <p:xfrm>
          <a:off x="0" y="1150088"/>
          <a:ext cx="8856983" cy="1591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1FF9FD75-9588-4D5B-AD7E-9542F261C49B}"/>
              </a:ext>
            </a:extLst>
          </p:cNvPr>
          <p:cNvSpPr/>
          <p:nvPr/>
        </p:nvSpPr>
        <p:spPr>
          <a:xfrm>
            <a:off x="412944" y="4441721"/>
            <a:ext cx="1342105" cy="1022400"/>
          </a:xfrm>
          <a:prstGeom prst="round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8" name="Rectángulo: esquinas redondeadas 7">
            <a:extLst>
              <a:ext uri="{FF2B5EF4-FFF2-40B4-BE49-F238E27FC236}">
                <a16:creationId xmlns:a16="http://schemas.microsoft.com/office/drawing/2014/main" id="{A81A6832-FA20-4EC6-9549-EC2FA81C967C}"/>
              </a:ext>
            </a:extLst>
          </p:cNvPr>
          <p:cNvSpPr/>
          <p:nvPr/>
        </p:nvSpPr>
        <p:spPr>
          <a:xfrm>
            <a:off x="1828797" y="4447867"/>
            <a:ext cx="1342105" cy="1022400"/>
          </a:xfrm>
          <a:prstGeom prst="round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0" name="Rectángulo: esquinas redondeadas 9">
            <a:extLst>
              <a:ext uri="{FF2B5EF4-FFF2-40B4-BE49-F238E27FC236}">
                <a16:creationId xmlns:a16="http://schemas.microsoft.com/office/drawing/2014/main" id="{912C670C-3127-48CE-92E1-0BFC0FEB4B84}"/>
              </a:ext>
            </a:extLst>
          </p:cNvPr>
          <p:cNvSpPr/>
          <p:nvPr/>
        </p:nvSpPr>
        <p:spPr>
          <a:xfrm>
            <a:off x="3229895" y="4429433"/>
            <a:ext cx="1342105" cy="1022400"/>
          </a:xfrm>
          <a:prstGeom prst="roundRect">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1" name="Rectángulo: esquinas redondeadas 10">
            <a:extLst>
              <a:ext uri="{FF2B5EF4-FFF2-40B4-BE49-F238E27FC236}">
                <a16:creationId xmlns:a16="http://schemas.microsoft.com/office/drawing/2014/main" id="{EEEC78AC-3E0F-47AE-845A-DF624F0B4EF6}"/>
              </a:ext>
            </a:extLst>
          </p:cNvPr>
          <p:cNvSpPr/>
          <p:nvPr/>
        </p:nvSpPr>
        <p:spPr>
          <a:xfrm>
            <a:off x="4622994" y="4415914"/>
            <a:ext cx="1342105" cy="1022400"/>
          </a:xfrm>
          <a:prstGeom prst="roundRect">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2" name="Rectángulo: esquinas redondeadas 11">
            <a:extLst>
              <a:ext uri="{FF2B5EF4-FFF2-40B4-BE49-F238E27FC236}">
                <a16:creationId xmlns:a16="http://schemas.microsoft.com/office/drawing/2014/main" id="{308A326B-3543-41F1-9886-D166637DFA28}"/>
              </a:ext>
            </a:extLst>
          </p:cNvPr>
          <p:cNvSpPr/>
          <p:nvPr/>
        </p:nvSpPr>
        <p:spPr>
          <a:xfrm>
            <a:off x="6039462" y="4415914"/>
            <a:ext cx="1342105" cy="1022400"/>
          </a:xfrm>
          <a:prstGeom prst="round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3" name="Rectángulo: esquinas redondeadas 12">
            <a:extLst>
              <a:ext uri="{FF2B5EF4-FFF2-40B4-BE49-F238E27FC236}">
                <a16:creationId xmlns:a16="http://schemas.microsoft.com/office/drawing/2014/main" id="{246F0515-F10C-4E5D-984A-0F84C89ECB1B}"/>
              </a:ext>
            </a:extLst>
          </p:cNvPr>
          <p:cNvSpPr/>
          <p:nvPr/>
        </p:nvSpPr>
        <p:spPr>
          <a:xfrm>
            <a:off x="7428263" y="4419601"/>
            <a:ext cx="1342105" cy="1022400"/>
          </a:xfrm>
          <a:prstGeom prst="round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pic>
        <p:nvPicPr>
          <p:cNvPr id="14" name="Gráfico 13" descr="Aula">
            <a:extLst>
              <a:ext uri="{FF2B5EF4-FFF2-40B4-BE49-F238E27FC236}">
                <a16:creationId xmlns:a16="http://schemas.microsoft.com/office/drawing/2014/main" id="{3C068BBA-F8F4-47A1-82BF-A8C40884F7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378" y="4485290"/>
            <a:ext cx="425236" cy="425236"/>
          </a:xfrm>
          <a:prstGeom prst="rect">
            <a:avLst/>
          </a:prstGeom>
        </p:spPr>
      </p:pic>
      <p:pic>
        <p:nvPicPr>
          <p:cNvPr id="15" name="Gráfico 14" descr="Tendencia alcista">
            <a:extLst>
              <a:ext uri="{FF2B5EF4-FFF2-40B4-BE49-F238E27FC236}">
                <a16:creationId xmlns:a16="http://schemas.microsoft.com/office/drawing/2014/main" id="{FB0B2A98-94B1-4275-AAA3-125CCFDD8A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6588" y="4513549"/>
            <a:ext cx="368718" cy="368718"/>
          </a:xfrm>
          <a:prstGeom prst="rect">
            <a:avLst/>
          </a:prstGeom>
        </p:spPr>
      </p:pic>
      <p:pic>
        <p:nvPicPr>
          <p:cNvPr id="16" name="Gráfico 15" descr="Ciclismo">
            <a:extLst>
              <a:ext uri="{FF2B5EF4-FFF2-40B4-BE49-F238E27FC236}">
                <a16:creationId xmlns:a16="http://schemas.microsoft.com/office/drawing/2014/main" id="{DF0A0580-DD8F-4EDD-B4CA-4D87A5E9A37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65446" y="4469308"/>
            <a:ext cx="457200" cy="457200"/>
          </a:xfrm>
          <a:prstGeom prst="rect">
            <a:avLst/>
          </a:prstGeom>
        </p:spPr>
      </p:pic>
      <p:pic>
        <p:nvPicPr>
          <p:cNvPr id="17" name="Gráfico 16" descr="Marketing">
            <a:extLst>
              <a:ext uri="{FF2B5EF4-FFF2-40B4-BE49-F238E27FC236}">
                <a16:creationId xmlns:a16="http://schemas.microsoft.com/office/drawing/2014/main" id="{14825327-F279-450C-8898-590A1538595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04039" y="4491433"/>
            <a:ext cx="412951" cy="412951"/>
          </a:xfrm>
          <a:prstGeom prst="rect">
            <a:avLst/>
          </a:prstGeom>
        </p:spPr>
      </p:pic>
      <p:pic>
        <p:nvPicPr>
          <p:cNvPr id="18" name="Gráfico 17" descr="Cabeza con engranajes">
            <a:extLst>
              <a:ext uri="{FF2B5EF4-FFF2-40B4-BE49-F238E27FC236}">
                <a16:creationId xmlns:a16="http://schemas.microsoft.com/office/drawing/2014/main" id="{855E25AF-3671-418B-BD32-7C08505B6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16799" y="4515392"/>
            <a:ext cx="365033" cy="365033"/>
          </a:xfrm>
          <a:prstGeom prst="rect">
            <a:avLst/>
          </a:prstGeom>
        </p:spPr>
      </p:pic>
      <p:pic>
        <p:nvPicPr>
          <p:cNvPr id="19" name="Gráfico 18" descr="Podio">
            <a:extLst>
              <a:ext uri="{FF2B5EF4-FFF2-40B4-BE49-F238E27FC236}">
                <a16:creationId xmlns:a16="http://schemas.microsoft.com/office/drawing/2014/main" id="{43B1CB3D-3F06-4734-A5EC-967210E1484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61422" y="4459481"/>
            <a:ext cx="476854" cy="476854"/>
          </a:xfrm>
          <a:prstGeom prst="rect">
            <a:avLst/>
          </a:prstGeom>
        </p:spPr>
      </p:pic>
      <p:sp>
        <p:nvSpPr>
          <p:cNvPr id="20" name="CuadroTexto 19">
            <a:extLst>
              <a:ext uri="{FF2B5EF4-FFF2-40B4-BE49-F238E27FC236}">
                <a16:creationId xmlns:a16="http://schemas.microsoft.com/office/drawing/2014/main" id="{16982954-1106-48E5-B55E-AD5C64E8EC91}"/>
              </a:ext>
            </a:extLst>
          </p:cNvPr>
          <p:cNvSpPr txBox="1"/>
          <p:nvPr/>
        </p:nvSpPr>
        <p:spPr>
          <a:xfrm>
            <a:off x="410495" y="5022319"/>
            <a:ext cx="1325526" cy="307777"/>
          </a:xfrm>
          <a:prstGeom prst="rect">
            <a:avLst/>
          </a:prstGeom>
          <a:noFill/>
        </p:spPr>
        <p:txBody>
          <a:bodyPr wrap="square" rtlCol="0">
            <a:spAutoFit/>
          </a:bodyPr>
          <a:lstStyle/>
          <a:p>
            <a:pPr algn="ctr"/>
            <a:r>
              <a:rPr lang="es-ES" sz="1400" b="1" dirty="0">
                <a:latin typeface="Segoe UI Semilight" panose="020B0402040204020203" pitchFamily="34" charset="0"/>
                <a:cs typeface="Segoe UI Semilight" panose="020B0402040204020203" pitchFamily="34" charset="0"/>
              </a:rPr>
              <a:t>OBJETIVOS</a:t>
            </a:r>
          </a:p>
        </p:txBody>
      </p:sp>
      <p:sp>
        <p:nvSpPr>
          <p:cNvPr id="21" name="CuadroTexto 20">
            <a:extLst>
              <a:ext uri="{FF2B5EF4-FFF2-40B4-BE49-F238E27FC236}">
                <a16:creationId xmlns:a16="http://schemas.microsoft.com/office/drawing/2014/main" id="{C498657A-7583-4BA7-84E7-DE5A19E85601}"/>
              </a:ext>
            </a:extLst>
          </p:cNvPr>
          <p:cNvSpPr txBox="1"/>
          <p:nvPr/>
        </p:nvSpPr>
        <p:spPr>
          <a:xfrm>
            <a:off x="1826347" y="5022319"/>
            <a:ext cx="1329184" cy="307777"/>
          </a:xfrm>
          <a:prstGeom prst="rect">
            <a:avLst/>
          </a:prstGeom>
          <a:noFill/>
        </p:spPr>
        <p:txBody>
          <a:bodyPr wrap="square" rtlCol="0">
            <a:spAutoFit/>
          </a:bodyPr>
          <a:lstStyle/>
          <a:p>
            <a:pPr algn="ctr"/>
            <a:r>
              <a:rPr lang="es-ES" sz="1400" b="1" dirty="0">
                <a:latin typeface="Segoe UI Semilight" panose="020B0402040204020203" pitchFamily="34" charset="0"/>
                <a:cs typeface="Segoe UI Semilight" panose="020B0402040204020203" pitchFamily="34" charset="0"/>
              </a:rPr>
              <a:t>METAS</a:t>
            </a:r>
          </a:p>
        </p:txBody>
      </p:sp>
      <p:sp>
        <p:nvSpPr>
          <p:cNvPr id="22" name="CuadroTexto 21">
            <a:extLst>
              <a:ext uri="{FF2B5EF4-FFF2-40B4-BE49-F238E27FC236}">
                <a16:creationId xmlns:a16="http://schemas.microsoft.com/office/drawing/2014/main" id="{1B7F7A24-2056-4A31-AE1C-2137CD5BFA72}"/>
              </a:ext>
            </a:extLst>
          </p:cNvPr>
          <p:cNvSpPr txBox="1"/>
          <p:nvPr/>
        </p:nvSpPr>
        <p:spPr>
          <a:xfrm>
            <a:off x="3229894" y="5037708"/>
            <a:ext cx="1342105" cy="276999"/>
          </a:xfrm>
          <a:prstGeom prst="rect">
            <a:avLst/>
          </a:prstGeom>
          <a:noFill/>
        </p:spPr>
        <p:txBody>
          <a:bodyPr wrap="square" rtlCol="0">
            <a:spAutoFit/>
          </a:bodyPr>
          <a:lstStyle/>
          <a:p>
            <a:pPr algn="ctr"/>
            <a:r>
              <a:rPr lang="es-ES" sz="1200" b="1" dirty="0">
                <a:latin typeface="Segoe UI Semilight" panose="020B0402040204020203" pitchFamily="34" charset="0"/>
                <a:cs typeface="Segoe UI Semilight" panose="020B0402040204020203" pitchFamily="34" charset="0"/>
              </a:rPr>
              <a:t>INDICADORES</a:t>
            </a:r>
          </a:p>
        </p:txBody>
      </p:sp>
      <p:sp>
        <p:nvSpPr>
          <p:cNvPr id="23" name="CuadroTexto 22">
            <a:extLst>
              <a:ext uri="{FF2B5EF4-FFF2-40B4-BE49-F238E27FC236}">
                <a16:creationId xmlns:a16="http://schemas.microsoft.com/office/drawing/2014/main" id="{9CFADD6A-6BB3-4772-A1F1-D702C9E8FF77}"/>
              </a:ext>
            </a:extLst>
          </p:cNvPr>
          <p:cNvSpPr txBox="1"/>
          <p:nvPr/>
        </p:nvSpPr>
        <p:spPr>
          <a:xfrm>
            <a:off x="4620544" y="5037708"/>
            <a:ext cx="1342105" cy="276999"/>
          </a:xfrm>
          <a:prstGeom prst="rect">
            <a:avLst/>
          </a:prstGeom>
          <a:noFill/>
        </p:spPr>
        <p:txBody>
          <a:bodyPr wrap="square" rtlCol="0">
            <a:spAutoFit/>
          </a:bodyPr>
          <a:lstStyle/>
          <a:p>
            <a:pPr algn="ctr"/>
            <a:r>
              <a:rPr lang="es-ES" sz="1200" b="1" dirty="0">
                <a:latin typeface="Segoe UI Semilight" panose="020B0402040204020203" pitchFamily="34" charset="0"/>
                <a:cs typeface="Segoe UI Semilight" panose="020B0402040204020203" pitchFamily="34" charset="0"/>
              </a:rPr>
              <a:t>ACTIVIDADES</a:t>
            </a:r>
          </a:p>
        </p:txBody>
      </p:sp>
      <p:sp>
        <p:nvSpPr>
          <p:cNvPr id="24" name="CuadroTexto 23">
            <a:extLst>
              <a:ext uri="{FF2B5EF4-FFF2-40B4-BE49-F238E27FC236}">
                <a16:creationId xmlns:a16="http://schemas.microsoft.com/office/drawing/2014/main" id="{3D7D8440-1FFC-4FCC-9A72-D229A6812324}"/>
              </a:ext>
            </a:extLst>
          </p:cNvPr>
          <p:cNvSpPr txBox="1"/>
          <p:nvPr/>
        </p:nvSpPr>
        <p:spPr>
          <a:xfrm>
            <a:off x="6037335" y="4960764"/>
            <a:ext cx="1342105" cy="430887"/>
          </a:xfrm>
          <a:prstGeom prst="rect">
            <a:avLst/>
          </a:prstGeom>
          <a:noFill/>
        </p:spPr>
        <p:txBody>
          <a:bodyPr wrap="square" rtlCol="0">
            <a:spAutoFit/>
          </a:bodyPr>
          <a:lstStyle/>
          <a:p>
            <a:pPr algn="ctr"/>
            <a:r>
              <a:rPr lang="es-ES" sz="1050" b="1" dirty="0">
                <a:latin typeface="Segoe UI Semilight" panose="020B0402040204020203" pitchFamily="34" charset="0"/>
                <a:cs typeface="Segoe UI Semilight" panose="020B0402040204020203" pitchFamily="34" charset="0"/>
              </a:rPr>
              <a:t>RESPONSABLES/ COORDINACIONES</a:t>
            </a:r>
          </a:p>
        </p:txBody>
      </p:sp>
      <p:sp>
        <p:nvSpPr>
          <p:cNvPr id="25" name="CuadroTexto 24">
            <a:extLst>
              <a:ext uri="{FF2B5EF4-FFF2-40B4-BE49-F238E27FC236}">
                <a16:creationId xmlns:a16="http://schemas.microsoft.com/office/drawing/2014/main" id="{99B6DC18-FAC6-48BA-BCC0-EDD1E4C1EC64}"/>
              </a:ext>
            </a:extLst>
          </p:cNvPr>
          <p:cNvSpPr txBox="1"/>
          <p:nvPr/>
        </p:nvSpPr>
        <p:spPr>
          <a:xfrm>
            <a:off x="7443018" y="4960764"/>
            <a:ext cx="1327350" cy="430887"/>
          </a:xfrm>
          <a:prstGeom prst="rect">
            <a:avLst/>
          </a:prstGeom>
          <a:noFill/>
        </p:spPr>
        <p:txBody>
          <a:bodyPr wrap="square" rtlCol="0">
            <a:spAutoFit/>
          </a:bodyPr>
          <a:lstStyle/>
          <a:p>
            <a:pPr algn="ctr"/>
            <a:r>
              <a:rPr lang="es-ES" sz="1050" b="1" dirty="0">
                <a:latin typeface="Segoe UI Semilight" panose="020B0402040204020203" pitchFamily="34" charset="0"/>
                <a:cs typeface="Segoe UI Semilight" panose="020B0402040204020203" pitchFamily="34" charset="0"/>
              </a:rPr>
              <a:t>EJES TRANSVERSALES</a:t>
            </a:r>
          </a:p>
        </p:txBody>
      </p:sp>
      <p:sp>
        <p:nvSpPr>
          <p:cNvPr id="28" name="Rectángulo 27">
            <a:extLst>
              <a:ext uri="{FF2B5EF4-FFF2-40B4-BE49-F238E27FC236}">
                <a16:creationId xmlns:a16="http://schemas.microsoft.com/office/drawing/2014/main" id="{CFDCDDDD-4D9A-49E8-AC15-0FFCA4D305AD}"/>
              </a:ext>
            </a:extLst>
          </p:cNvPr>
          <p:cNvSpPr/>
          <p:nvPr/>
        </p:nvSpPr>
        <p:spPr>
          <a:xfrm>
            <a:off x="0" y="338465"/>
            <a:ext cx="91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b="1"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PEI</a:t>
            </a:r>
          </a:p>
        </p:txBody>
      </p:sp>
      <p:sp>
        <p:nvSpPr>
          <p:cNvPr id="29" name="Rectángulo 28">
            <a:extLst>
              <a:ext uri="{FF2B5EF4-FFF2-40B4-BE49-F238E27FC236}">
                <a16:creationId xmlns:a16="http://schemas.microsoft.com/office/drawing/2014/main" id="{399AD2F4-DE0B-4A67-B133-F8530D343102}"/>
              </a:ext>
            </a:extLst>
          </p:cNvPr>
          <p:cNvSpPr/>
          <p:nvPr/>
        </p:nvSpPr>
        <p:spPr>
          <a:xfrm>
            <a:off x="0" y="3302002"/>
            <a:ext cx="91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b="1" dirty="0">
                <a:solidFill>
                  <a:schemeClr val="tx1"/>
                </a:solidFill>
                <a:latin typeface="Segoe UI Semilight" panose="020B0402040204020203" pitchFamily="34" charset="0"/>
                <a:cs typeface="Segoe UI Semilight" panose="020B0402040204020203" pitchFamily="34" charset="0"/>
              </a:rPr>
              <a:t>Elementos del PAO</a:t>
            </a:r>
          </a:p>
        </p:txBody>
      </p:sp>
      <p:cxnSp>
        <p:nvCxnSpPr>
          <p:cNvPr id="3" name="Conector recto 2">
            <a:extLst>
              <a:ext uri="{FF2B5EF4-FFF2-40B4-BE49-F238E27FC236}">
                <a16:creationId xmlns:a16="http://schemas.microsoft.com/office/drawing/2014/main" id="{3763E54B-4122-40DB-AF4E-51DFECFC6612}"/>
              </a:ext>
            </a:extLst>
          </p:cNvPr>
          <p:cNvCxnSpPr/>
          <p:nvPr/>
        </p:nvCxnSpPr>
        <p:spPr>
          <a:xfrm>
            <a:off x="8016536" y="2388093"/>
            <a:ext cx="0" cy="639192"/>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BC365D6-DF4C-478A-B67A-1C90B33E040A}"/>
              </a:ext>
            </a:extLst>
          </p:cNvPr>
          <p:cNvCxnSpPr>
            <a:cxnSpLocks/>
          </p:cNvCxnSpPr>
          <p:nvPr/>
        </p:nvCxnSpPr>
        <p:spPr>
          <a:xfrm flipH="1">
            <a:off x="1083995" y="3027285"/>
            <a:ext cx="6932544" cy="0"/>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255B1714-D623-499B-959A-E97B9259F6E9}"/>
              </a:ext>
            </a:extLst>
          </p:cNvPr>
          <p:cNvCxnSpPr>
            <a:cxnSpLocks/>
            <a:endCxn id="14" idx="0"/>
          </p:cNvCxnSpPr>
          <p:nvPr/>
        </p:nvCxnSpPr>
        <p:spPr>
          <a:xfrm>
            <a:off x="1083995" y="3027285"/>
            <a:ext cx="1" cy="1458005"/>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38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7934522-733D-4963-8390-846E4A6019CA}"/>
              </a:ext>
            </a:extLst>
          </p:cNvPr>
          <p:cNvSpPr/>
          <p:nvPr/>
        </p:nvSpPr>
        <p:spPr>
          <a:xfrm>
            <a:off x="4871733" y="1413063"/>
            <a:ext cx="3509983" cy="4031873"/>
          </a:xfrm>
          <a:prstGeom prst="rect">
            <a:avLst/>
          </a:prstGeom>
        </p:spPr>
        <p:txBody>
          <a:bodyPr wrap="square">
            <a:spAutoFit/>
          </a:bodyPr>
          <a:lstStyle/>
          <a:p>
            <a:pPr algn="just"/>
            <a:r>
              <a:rPr lang="es-CR" sz="1600" b="1" dirty="0">
                <a:solidFill>
                  <a:srgbClr val="FF7F00"/>
                </a:solidFill>
                <a:latin typeface="Segoe UI Semilight" panose="020B0402040204020203" pitchFamily="34" charset="0"/>
                <a:cs typeface="Segoe UI Semilight" panose="020B0402040204020203" pitchFamily="34" charset="0"/>
              </a:rPr>
              <a:t>Características: </a:t>
            </a:r>
          </a:p>
          <a:p>
            <a:pPr marL="285750" indent="-285750" algn="just">
              <a:buClr>
                <a:srgbClr val="FF7F00"/>
              </a:buClr>
              <a:buFont typeface="Arial" panose="020B0604020202020204" pitchFamily="34" charset="0"/>
              <a:buChar char="•"/>
            </a:pP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Redactarse en verbo Infinitivo (terminación en ar, </a:t>
            </a:r>
            <a:r>
              <a:rPr lang="es-CR" sz="1600" dirty="0" err="1">
                <a:solidFill>
                  <a:schemeClr val="tx1">
                    <a:lumMod val="65000"/>
                    <a:lumOff val="35000"/>
                  </a:schemeClr>
                </a:solidFill>
                <a:latin typeface="Segoe UI Semilight" panose="020B0402040204020203" pitchFamily="34" charset="0"/>
                <a:cs typeface="Segoe UI Semilight" panose="020B0402040204020203" pitchFamily="34" charset="0"/>
              </a:rPr>
              <a:t>er</a:t>
            </a: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 ir) + ¿Qué? + ¿Cómo? + ¿Para qué?”. </a:t>
            </a:r>
          </a:p>
          <a:p>
            <a:pPr marL="285750" indent="-285750" algn="just">
              <a:buClr>
                <a:srgbClr val="FF7F00"/>
              </a:buClr>
              <a:buFont typeface="Arial" panose="020B0604020202020204" pitchFamily="34" charset="0"/>
              <a:buChar char="•"/>
            </a:pP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Consecuentes con los recursos presupuestarios.</a:t>
            </a:r>
          </a:p>
          <a:p>
            <a:pPr marL="285750" indent="-285750" algn="just">
              <a:buClr>
                <a:srgbClr val="FF7F00"/>
              </a:buClr>
              <a:buFont typeface="Arial" panose="020B0604020202020204" pitchFamily="34" charset="0"/>
              <a:buChar char="•"/>
            </a:pP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Alineado a un Temas Estratégicos, Objetivos Estratégicos y Acciones Estratégicas.</a:t>
            </a:r>
          </a:p>
          <a:p>
            <a:pPr marL="285750" indent="-285750" algn="just">
              <a:buClr>
                <a:srgbClr val="FF7F00"/>
              </a:buClr>
              <a:buFont typeface="Arial" panose="020B0604020202020204" pitchFamily="34" charset="0"/>
              <a:buChar char="•"/>
            </a:pP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Definidos en conjunto por el personal del despacho y la jefatura. </a:t>
            </a:r>
          </a:p>
          <a:p>
            <a:pPr marL="285750" indent="-285750" algn="just">
              <a:buClr>
                <a:srgbClr val="FF7F00"/>
              </a:buClr>
              <a:buFont typeface="Arial" panose="020B0604020202020204" pitchFamily="34" charset="0"/>
              <a:buChar char="•"/>
            </a:pPr>
            <a:r>
              <a:rPr lang="es-CR" sz="1600" dirty="0">
                <a:solidFill>
                  <a:schemeClr val="tx1">
                    <a:lumMod val="65000"/>
                    <a:lumOff val="35000"/>
                  </a:schemeClr>
                </a:solidFill>
                <a:latin typeface="Segoe UI Semilight" panose="020B0402040204020203" pitchFamily="34" charset="0"/>
                <a:cs typeface="Segoe UI Semilight" panose="020B0402040204020203" pitchFamily="34" charset="0"/>
              </a:rPr>
              <a:t>Factibles de alcanzar y que le permitan mejorar su accionar o cumplir con los requerimientos del entorno.</a:t>
            </a:r>
          </a:p>
        </p:txBody>
      </p:sp>
      <p:sp>
        <p:nvSpPr>
          <p:cNvPr id="7" name="Rectángulo 6">
            <a:extLst>
              <a:ext uri="{FF2B5EF4-FFF2-40B4-BE49-F238E27FC236}">
                <a16:creationId xmlns:a16="http://schemas.microsoft.com/office/drawing/2014/main" id="{047ACEB7-7666-4FA0-B762-5F33C11B9682}"/>
              </a:ext>
            </a:extLst>
          </p:cNvPr>
          <p:cNvSpPr/>
          <p:nvPr/>
        </p:nvSpPr>
        <p:spPr>
          <a:xfrm>
            <a:off x="698231" y="1148726"/>
            <a:ext cx="3873769" cy="4560546"/>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Segoe UI Semilight" panose="020B0402040204020203" pitchFamily="34" charset="0"/>
              <a:cs typeface="Segoe UI Semilight" panose="020B0402040204020203" pitchFamily="34" charset="0"/>
            </a:endParaRPr>
          </a:p>
        </p:txBody>
      </p:sp>
      <p:pic>
        <p:nvPicPr>
          <p:cNvPr id="8" name="Gráfico 7" descr="Aula">
            <a:extLst>
              <a:ext uri="{FF2B5EF4-FFF2-40B4-BE49-F238E27FC236}">
                <a16:creationId xmlns:a16="http://schemas.microsoft.com/office/drawing/2014/main" id="{687C24FE-74CF-4274-B27D-4E200F3095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953" y="1246545"/>
            <a:ext cx="828667" cy="828667"/>
          </a:xfrm>
          <a:prstGeom prst="rect">
            <a:avLst/>
          </a:prstGeom>
        </p:spPr>
      </p:pic>
      <p:sp>
        <p:nvSpPr>
          <p:cNvPr id="10" name="CuadroTexto 9">
            <a:extLst>
              <a:ext uri="{FF2B5EF4-FFF2-40B4-BE49-F238E27FC236}">
                <a16:creationId xmlns:a16="http://schemas.microsoft.com/office/drawing/2014/main" id="{26CD5FDE-137A-44AA-83FC-96FA686A07AB}"/>
              </a:ext>
            </a:extLst>
          </p:cNvPr>
          <p:cNvSpPr txBox="1"/>
          <p:nvPr/>
        </p:nvSpPr>
        <p:spPr>
          <a:xfrm>
            <a:off x="1845534" y="1463678"/>
            <a:ext cx="1579162" cy="369332"/>
          </a:xfrm>
          <a:prstGeom prst="rect">
            <a:avLst/>
          </a:prstGeom>
          <a:noFill/>
        </p:spPr>
        <p:txBody>
          <a:bodyPr wrap="square" rtlCol="0">
            <a:spAutoFit/>
          </a:bodyPr>
          <a:lstStyle/>
          <a:p>
            <a:r>
              <a:rPr lang="es-ES" b="1" dirty="0">
                <a:solidFill>
                  <a:schemeClr val="bg1"/>
                </a:solidFill>
                <a:latin typeface="Segoe UI Semilight" panose="020B0402040204020203" pitchFamily="34" charset="0"/>
                <a:cs typeface="Segoe UI Semilight" panose="020B0402040204020203" pitchFamily="34" charset="0"/>
              </a:rPr>
              <a:t>OBJETIVOS</a:t>
            </a:r>
          </a:p>
        </p:txBody>
      </p:sp>
      <p:sp>
        <p:nvSpPr>
          <p:cNvPr id="11" name="Rectángulo 10">
            <a:extLst>
              <a:ext uri="{FF2B5EF4-FFF2-40B4-BE49-F238E27FC236}">
                <a16:creationId xmlns:a16="http://schemas.microsoft.com/office/drawing/2014/main" id="{2195D2FB-47A3-4828-A3AF-17613538A426}"/>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
        <p:nvSpPr>
          <p:cNvPr id="6" name="Rectángulo 5">
            <a:extLst>
              <a:ext uri="{FF2B5EF4-FFF2-40B4-BE49-F238E27FC236}">
                <a16:creationId xmlns:a16="http://schemas.microsoft.com/office/drawing/2014/main" id="{F306D0C9-4F07-4B65-B6E5-9E2790F2AC26}"/>
              </a:ext>
            </a:extLst>
          </p:cNvPr>
          <p:cNvSpPr/>
          <p:nvPr/>
        </p:nvSpPr>
        <p:spPr>
          <a:xfrm>
            <a:off x="896014" y="2175573"/>
            <a:ext cx="3478202" cy="3416320"/>
          </a:xfrm>
          <a:prstGeom prst="rect">
            <a:avLst/>
          </a:prstGeom>
        </p:spPr>
        <p:txBody>
          <a:bodyPr wrap="square">
            <a:spAutoFit/>
          </a:bodyPr>
          <a:lstStyle/>
          <a:p>
            <a:pPr algn="just"/>
            <a:r>
              <a:rPr lang="es-ES" sz="1600" dirty="0">
                <a:solidFill>
                  <a:schemeClr val="bg1"/>
                </a:solidFill>
                <a:latin typeface="Segoe UI Semilight" panose="020B0402040204020203" pitchFamily="34" charset="0"/>
                <a:cs typeface="Segoe UI Semilight" panose="020B0402040204020203" pitchFamily="34" charset="0"/>
              </a:rPr>
              <a:t>Los objetivos operativos son los </a:t>
            </a:r>
            <a:r>
              <a:rPr lang="es-ES" sz="2400" b="1" dirty="0">
                <a:solidFill>
                  <a:schemeClr val="bg1"/>
                </a:solidFill>
                <a:latin typeface="Segoe UI Semilight" panose="020B0402040204020203" pitchFamily="34" charset="0"/>
                <a:cs typeface="Segoe UI Semilight" panose="020B0402040204020203" pitchFamily="34" charset="0"/>
              </a:rPr>
              <a:t>logros</a:t>
            </a:r>
            <a:r>
              <a:rPr lang="es-ES" sz="1600" dirty="0">
                <a:solidFill>
                  <a:schemeClr val="bg1"/>
                </a:solidFill>
                <a:latin typeface="Segoe UI Semilight" panose="020B0402040204020203" pitchFamily="34" charset="0"/>
                <a:cs typeface="Segoe UI Semilight" panose="020B0402040204020203" pitchFamily="34" charset="0"/>
              </a:rPr>
              <a:t> que la Oficina o Despacho espera concretar en un plazo determinado, para el cumplimiento de la misión y visión de la Institución. Están alineados y vinculados al objetivo y acción estratégicos. Surgen como respuesta a: </a:t>
            </a:r>
          </a:p>
          <a:p>
            <a:pPr algn="just"/>
            <a:r>
              <a:rPr lang="es-ES" sz="1600" dirty="0">
                <a:solidFill>
                  <a:schemeClr val="bg1"/>
                </a:solidFill>
                <a:latin typeface="Segoe UI Semilight" panose="020B0402040204020203" pitchFamily="34" charset="0"/>
                <a:cs typeface="Segoe UI Semilight" panose="020B0402040204020203" pitchFamily="34" charset="0"/>
              </a:rPr>
              <a:t>¿Qué debemos lograr en el corto plazo, para contribuir con el desarrollo de la misión y visión de la Institución, así como del Programa al que pertenece la oficina?</a:t>
            </a:r>
          </a:p>
        </p:txBody>
      </p:sp>
    </p:spTree>
    <p:extLst>
      <p:ext uri="{BB962C8B-B14F-4D97-AF65-F5344CB8AC3E}">
        <p14:creationId xmlns:p14="http://schemas.microsoft.com/office/powerpoint/2010/main" val="2643667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7934522-733D-4963-8390-846E4A6019CA}"/>
              </a:ext>
            </a:extLst>
          </p:cNvPr>
          <p:cNvSpPr/>
          <p:nvPr/>
        </p:nvSpPr>
        <p:spPr>
          <a:xfrm>
            <a:off x="4871733" y="1413063"/>
            <a:ext cx="3509983" cy="3539430"/>
          </a:xfrm>
          <a:prstGeom prst="rect">
            <a:avLst/>
          </a:prstGeom>
        </p:spPr>
        <p:txBody>
          <a:bodyPr wrap="square">
            <a:spAutoFit/>
          </a:bodyPr>
          <a:lstStyle/>
          <a:p>
            <a:pPr algn="just"/>
            <a:r>
              <a:rPr lang="es-CR" sz="1600" b="1" dirty="0">
                <a:solidFill>
                  <a:srgbClr val="FF7F00"/>
                </a:solidFill>
                <a:latin typeface="Segoe UI Semilight" panose="020B0402040204020203" pitchFamily="34" charset="0"/>
                <a:cs typeface="Segoe UI Semilight" panose="020B0402040204020203" pitchFamily="34" charset="0"/>
              </a:rPr>
              <a:t>Características: </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Describir lo que se desea alcanzar considerando valores numéricos específicos (puede especificarse en números o porcentajes), de manera que la meta pueda ser medible en un determinado periodo de tiempo.</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Explicar claramente: ¿qué se quiere?, ¿cuánto se quiere? y ¿para cuándo se quiere? </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Para cada objetivo operativo es necesario establecer una o varias metas.</a:t>
            </a:r>
          </a:p>
        </p:txBody>
      </p:sp>
      <p:sp>
        <p:nvSpPr>
          <p:cNvPr id="7" name="Rectángulo 6">
            <a:extLst>
              <a:ext uri="{FF2B5EF4-FFF2-40B4-BE49-F238E27FC236}">
                <a16:creationId xmlns:a16="http://schemas.microsoft.com/office/drawing/2014/main" id="{047ACEB7-7666-4FA0-B762-5F33C11B9682}"/>
              </a:ext>
            </a:extLst>
          </p:cNvPr>
          <p:cNvSpPr/>
          <p:nvPr/>
        </p:nvSpPr>
        <p:spPr>
          <a:xfrm>
            <a:off x="698231" y="1148726"/>
            <a:ext cx="3873769" cy="4560546"/>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Segoe UI Semilight" panose="020B0402040204020203" pitchFamily="34" charset="0"/>
              <a:cs typeface="Segoe UI Semilight" panose="020B0402040204020203" pitchFamily="34" charset="0"/>
            </a:endParaRPr>
          </a:p>
        </p:txBody>
      </p:sp>
      <p:sp>
        <p:nvSpPr>
          <p:cNvPr id="10" name="CuadroTexto 9">
            <a:extLst>
              <a:ext uri="{FF2B5EF4-FFF2-40B4-BE49-F238E27FC236}">
                <a16:creationId xmlns:a16="http://schemas.microsoft.com/office/drawing/2014/main" id="{26CD5FDE-137A-44AA-83FC-96FA686A07AB}"/>
              </a:ext>
            </a:extLst>
          </p:cNvPr>
          <p:cNvSpPr txBox="1"/>
          <p:nvPr/>
        </p:nvSpPr>
        <p:spPr>
          <a:xfrm>
            <a:off x="1845534" y="1463678"/>
            <a:ext cx="1579162" cy="369332"/>
          </a:xfrm>
          <a:prstGeom prst="rect">
            <a:avLst/>
          </a:prstGeom>
          <a:noFill/>
        </p:spPr>
        <p:txBody>
          <a:bodyPr wrap="square" rtlCol="0">
            <a:spAutoFit/>
          </a:bodyPr>
          <a:lstStyle/>
          <a:p>
            <a:r>
              <a:rPr lang="es-ES" b="1" dirty="0">
                <a:solidFill>
                  <a:schemeClr val="bg1"/>
                </a:solidFill>
                <a:latin typeface="Segoe UI Semilight" panose="020B0402040204020203" pitchFamily="34" charset="0"/>
                <a:cs typeface="Segoe UI Semilight" panose="020B0402040204020203" pitchFamily="34" charset="0"/>
              </a:rPr>
              <a:t>METAS</a:t>
            </a:r>
          </a:p>
        </p:txBody>
      </p:sp>
      <p:sp>
        <p:nvSpPr>
          <p:cNvPr id="11" name="Rectángulo 10">
            <a:extLst>
              <a:ext uri="{FF2B5EF4-FFF2-40B4-BE49-F238E27FC236}">
                <a16:creationId xmlns:a16="http://schemas.microsoft.com/office/drawing/2014/main" id="{2195D2FB-47A3-4828-A3AF-17613538A426}"/>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
        <p:nvSpPr>
          <p:cNvPr id="6" name="Rectángulo 5">
            <a:extLst>
              <a:ext uri="{FF2B5EF4-FFF2-40B4-BE49-F238E27FC236}">
                <a16:creationId xmlns:a16="http://schemas.microsoft.com/office/drawing/2014/main" id="{F306D0C9-4F07-4B65-B6E5-9E2790F2AC26}"/>
              </a:ext>
            </a:extLst>
          </p:cNvPr>
          <p:cNvSpPr/>
          <p:nvPr/>
        </p:nvSpPr>
        <p:spPr>
          <a:xfrm>
            <a:off x="896014" y="2175573"/>
            <a:ext cx="3478202" cy="1323439"/>
          </a:xfrm>
          <a:prstGeom prst="rect">
            <a:avLst/>
          </a:prstGeom>
        </p:spPr>
        <p:txBody>
          <a:bodyPr wrap="square">
            <a:spAutoFit/>
          </a:bodyPr>
          <a:lstStyle/>
          <a:p>
            <a:pPr algn="just"/>
            <a:r>
              <a:rPr lang="es-ES" sz="1600" dirty="0">
                <a:solidFill>
                  <a:schemeClr val="bg1"/>
                </a:solidFill>
                <a:latin typeface="Segoe UI Semilight" panose="020B0402040204020203" pitchFamily="34" charset="0"/>
                <a:cs typeface="Segoe UI Semilight" panose="020B0402040204020203" pitchFamily="34" charset="0"/>
              </a:rPr>
              <a:t>La meta es la </a:t>
            </a:r>
            <a:r>
              <a:rPr lang="es-ES" sz="2400" b="1" dirty="0">
                <a:solidFill>
                  <a:schemeClr val="bg1"/>
                </a:solidFill>
                <a:latin typeface="Segoe UI Semilight" panose="020B0402040204020203" pitchFamily="34" charset="0"/>
                <a:cs typeface="Segoe UI Semilight" panose="020B0402040204020203" pitchFamily="34" charset="0"/>
              </a:rPr>
              <a:t>cuantificación del objetivo</a:t>
            </a:r>
            <a:r>
              <a:rPr lang="es-ES" sz="1600" dirty="0">
                <a:solidFill>
                  <a:schemeClr val="bg1"/>
                </a:solidFill>
                <a:latin typeface="Segoe UI Semilight" panose="020B0402040204020203" pitchFamily="34" charset="0"/>
                <a:cs typeface="Segoe UI Semilight" panose="020B0402040204020203" pitchFamily="34" charset="0"/>
              </a:rPr>
              <a:t> que se desea alcanzar en función del espacio y periodo definido.</a:t>
            </a:r>
          </a:p>
        </p:txBody>
      </p:sp>
      <p:pic>
        <p:nvPicPr>
          <p:cNvPr id="9" name="Gráfico 8" descr="Podio">
            <a:extLst>
              <a:ext uri="{FF2B5EF4-FFF2-40B4-BE49-F238E27FC236}">
                <a16:creationId xmlns:a16="http://schemas.microsoft.com/office/drawing/2014/main" id="{6200BF62-680B-4B63-8680-BFC732938E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270" y="1234344"/>
            <a:ext cx="828000" cy="828000"/>
          </a:xfrm>
          <a:prstGeom prst="rect">
            <a:avLst/>
          </a:prstGeom>
        </p:spPr>
      </p:pic>
    </p:spTree>
    <p:extLst>
      <p:ext uri="{BB962C8B-B14F-4D97-AF65-F5344CB8AC3E}">
        <p14:creationId xmlns:p14="http://schemas.microsoft.com/office/powerpoint/2010/main" val="378868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descr="Tendencia alcista">
            <a:extLst>
              <a:ext uri="{FF2B5EF4-FFF2-40B4-BE49-F238E27FC236}">
                <a16:creationId xmlns:a16="http://schemas.microsoft.com/office/drawing/2014/main" id="{445D17D2-F812-432C-9F75-84EF071641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064" y="1200764"/>
            <a:ext cx="795506" cy="795506"/>
          </a:xfrm>
          <a:prstGeom prst="rect">
            <a:avLst/>
          </a:prstGeom>
        </p:spPr>
      </p:pic>
      <p:sp>
        <p:nvSpPr>
          <p:cNvPr id="10" name="CuadroTexto 9">
            <a:extLst>
              <a:ext uri="{FF2B5EF4-FFF2-40B4-BE49-F238E27FC236}">
                <a16:creationId xmlns:a16="http://schemas.microsoft.com/office/drawing/2014/main" id="{D1250429-C8F6-4B34-8EB5-A79F65145A4C}"/>
              </a:ext>
            </a:extLst>
          </p:cNvPr>
          <p:cNvSpPr txBox="1"/>
          <p:nvPr/>
        </p:nvSpPr>
        <p:spPr>
          <a:xfrm>
            <a:off x="1665266" y="1396973"/>
            <a:ext cx="2147709" cy="461665"/>
          </a:xfrm>
          <a:prstGeom prst="rect">
            <a:avLst/>
          </a:prstGeom>
          <a:noFill/>
        </p:spPr>
        <p:txBody>
          <a:bodyPr wrap="square" rtlCol="0">
            <a:spAutoFit/>
          </a:bodyPr>
          <a:lstStyle/>
          <a:p>
            <a:pPr algn="ctr"/>
            <a:r>
              <a:rPr lang="es-ES" sz="2400" b="1" dirty="0">
                <a:solidFill>
                  <a:srgbClr val="C6D300"/>
                </a:solidFill>
                <a:latin typeface="Segoe UI Semilight" panose="020B0402040204020203" pitchFamily="34" charset="0"/>
                <a:cs typeface="Segoe UI Semilight" panose="020B0402040204020203" pitchFamily="34" charset="0"/>
              </a:rPr>
              <a:t>INDICADORES</a:t>
            </a:r>
          </a:p>
        </p:txBody>
      </p:sp>
      <p:grpSp>
        <p:nvGrpSpPr>
          <p:cNvPr id="12" name="Group 92">
            <a:extLst>
              <a:ext uri="{FF2B5EF4-FFF2-40B4-BE49-F238E27FC236}">
                <a16:creationId xmlns:a16="http://schemas.microsoft.com/office/drawing/2014/main" id="{42EBA52C-7931-40CE-B6A4-286ACDBFBDC3}"/>
              </a:ext>
            </a:extLst>
          </p:cNvPr>
          <p:cNvGrpSpPr/>
          <p:nvPr/>
        </p:nvGrpSpPr>
        <p:grpSpPr>
          <a:xfrm>
            <a:off x="282737" y="2252865"/>
            <a:ext cx="2289200" cy="2422974"/>
            <a:chOff x="1923612" y="2662023"/>
            <a:chExt cx="3671825" cy="2456298"/>
          </a:xfrm>
        </p:grpSpPr>
        <p:sp>
          <p:nvSpPr>
            <p:cNvPr id="13" name="Text Box 10">
              <a:extLst>
                <a:ext uri="{FF2B5EF4-FFF2-40B4-BE49-F238E27FC236}">
                  <a16:creationId xmlns:a16="http://schemas.microsoft.com/office/drawing/2014/main" id="{27BBDEDE-CA3E-4718-91F8-BCF3985B644E}"/>
                </a:ext>
              </a:extLst>
            </p:cNvPr>
            <p:cNvSpPr txBox="1">
              <a:spLocks noChangeArrowheads="1"/>
            </p:cNvSpPr>
            <p:nvPr/>
          </p:nvSpPr>
          <p:spPr bwMode="auto">
            <a:xfrm>
              <a:off x="1923612" y="3410062"/>
              <a:ext cx="3671825" cy="1708259"/>
            </a:xfrm>
            <a:prstGeom prst="rect">
              <a:avLst/>
            </a:prstGeom>
            <a:noFill/>
            <a:ln w="9525">
              <a:noFill/>
              <a:miter lim="800000"/>
              <a:headEnd/>
              <a:tailEnd/>
            </a:ln>
          </p:spPr>
          <p:txBody>
            <a:bodyPr wrap="square" lIns="22866" tIns="11433" rIns="22866" bIns="11433">
              <a:spAutoFit/>
            </a:bodyPr>
            <a:lstStyle/>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Es una unidad de medida que permite dar el seguimiento y control a los despachos.</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Permite evaluación periódica de las variables clave de los despachos u oficinas.</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Mediante su comparación en el tiempo con los referentes internos y externos.</a:t>
              </a:r>
            </a:p>
          </p:txBody>
        </p:sp>
        <p:sp>
          <p:nvSpPr>
            <p:cNvPr id="14" name="Rectangle 94">
              <a:extLst>
                <a:ext uri="{FF2B5EF4-FFF2-40B4-BE49-F238E27FC236}">
                  <a16:creationId xmlns:a16="http://schemas.microsoft.com/office/drawing/2014/main" id="{AAB20467-1773-4B3E-A8FA-B9BC308308AC}"/>
                </a:ext>
              </a:extLst>
            </p:cNvPr>
            <p:cNvSpPr/>
            <p:nvPr/>
          </p:nvSpPr>
          <p:spPr>
            <a:xfrm>
              <a:off x="2053679" y="2662023"/>
              <a:ext cx="1980149" cy="374412"/>
            </a:xfrm>
            <a:prstGeom prst="rect">
              <a:avLst/>
            </a:prstGeom>
            <a:noFill/>
          </p:spPr>
          <p:txBody>
            <a:bodyPr wrap="square">
              <a:spAutoFit/>
            </a:bodyPr>
            <a:lstStyle/>
            <a:p>
              <a:pPr algn="ctr" defTabSz="544248"/>
              <a:r>
                <a:rPr lang="en-US" b="1" dirty="0" err="1">
                  <a:solidFill>
                    <a:srgbClr val="01B9DF"/>
                  </a:solidFill>
                  <a:latin typeface="Segoe UI Semilight" panose="020B0402040204020203" pitchFamily="34" charset="0"/>
                  <a:ea typeface="Open Sans" pitchFamily="34" charset="0"/>
                  <a:cs typeface="Segoe UI Semilight" panose="020B0402040204020203" pitchFamily="34" charset="0"/>
                </a:rPr>
                <a:t>Concepto</a:t>
              </a:r>
              <a:endParaRPr lang="en-US" b="1" dirty="0">
                <a:solidFill>
                  <a:srgbClr val="01B9DF"/>
                </a:solidFill>
                <a:latin typeface="Segoe UI Semilight" panose="020B0402040204020203" pitchFamily="34" charset="0"/>
                <a:ea typeface="Open Sans" pitchFamily="34" charset="0"/>
                <a:cs typeface="Segoe UI Semilight" panose="020B0402040204020203" pitchFamily="34" charset="0"/>
              </a:endParaRPr>
            </a:p>
          </p:txBody>
        </p:sp>
      </p:grpSp>
      <p:grpSp>
        <p:nvGrpSpPr>
          <p:cNvPr id="15" name="Group 97">
            <a:extLst>
              <a:ext uri="{FF2B5EF4-FFF2-40B4-BE49-F238E27FC236}">
                <a16:creationId xmlns:a16="http://schemas.microsoft.com/office/drawing/2014/main" id="{4511B0E7-2A7A-4E01-B028-E9B36AAA5169}"/>
              </a:ext>
            </a:extLst>
          </p:cNvPr>
          <p:cNvGrpSpPr/>
          <p:nvPr/>
        </p:nvGrpSpPr>
        <p:grpSpPr>
          <a:xfrm>
            <a:off x="6221393" y="2137617"/>
            <a:ext cx="2627805" cy="3632144"/>
            <a:chOff x="1923611" y="2496864"/>
            <a:chExt cx="4532158" cy="3682114"/>
          </a:xfrm>
        </p:grpSpPr>
        <p:sp>
          <p:nvSpPr>
            <p:cNvPr id="16" name="Text Box 10">
              <a:extLst>
                <a:ext uri="{FF2B5EF4-FFF2-40B4-BE49-F238E27FC236}">
                  <a16:creationId xmlns:a16="http://schemas.microsoft.com/office/drawing/2014/main" id="{24B3EE7A-8C1D-4EB1-9666-7D899CA00FD8}"/>
                </a:ext>
              </a:extLst>
            </p:cNvPr>
            <p:cNvSpPr txBox="1">
              <a:spLocks noChangeArrowheads="1"/>
            </p:cNvSpPr>
            <p:nvPr/>
          </p:nvSpPr>
          <p:spPr bwMode="auto">
            <a:xfrm>
              <a:off x="1923611" y="3347474"/>
              <a:ext cx="4532158" cy="2831504"/>
            </a:xfrm>
            <a:prstGeom prst="rect">
              <a:avLst/>
            </a:prstGeom>
            <a:noFill/>
            <a:ln w="9525">
              <a:noFill/>
              <a:miter lim="800000"/>
              <a:headEnd/>
              <a:tailEnd/>
            </a:ln>
          </p:spPr>
          <p:txBody>
            <a:bodyPr wrap="square" lIns="22866" tIns="11433" rIns="22866" bIns="11433">
              <a:spAutoFit/>
            </a:bodyPr>
            <a:lstStyle/>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Para poder interpretar lo que está ocurriendo.</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Definir la necesidad de introducir cambios y/o mejoras y evaluar sus consecuencias en el menor tiempo posible</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Analizar la tendencia histórica y apreciar el rendimiento  a través del tiempo</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Medir la situación de riesgo del despacho</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Facilitar la toma de decisiones</a:t>
              </a:r>
            </a:p>
            <a:p>
              <a:pPr marL="171496" indent="-171496" algn="just">
                <a:buClr>
                  <a:srgbClr val="C6D300"/>
                </a:buClr>
                <a:buFont typeface="Arial" panose="020B0604020202020204" pitchFamily="34" charset="0"/>
                <a:buChar char="•"/>
              </a:pPr>
              <a:r>
                <a:rPr lang="es-CR" sz="1200" dirty="0">
                  <a:solidFill>
                    <a:schemeClr val="tx1">
                      <a:lumMod val="65000"/>
                      <a:lumOff val="35000"/>
                    </a:schemeClr>
                  </a:solidFill>
                  <a:latin typeface="Segoe UI Semilight" panose="020B0402040204020203" pitchFamily="34" charset="0"/>
                  <a:cs typeface="Segoe UI Semilight" panose="020B0402040204020203" pitchFamily="34" charset="0"/>
                </a:rPr>
                <a:t>Información del cumplimiento de los objetivos institucionales</a:t>
              </a:r>
            </a:p>
            <a:p>
              <a:pPr marL="171496" indent="-171496">
                <a:buFont typeface="Wingdings" panose="05000000000000000000" pitchFamily="2" charset="2"/>
                <a:buChar char="Ø"/>
              </a:pPr>
              <a:endParaRPr lang="es-CR" sz="1200" dirty="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17" name="Rectangle 99">
              <a:extLst>
                <a:ext uri="{FF2B5EF4-FFF2-40B4-BE49-F238E27FC236}">
                  <a16:creationId xmlns:a16="http://schemas.microsoft.com/office/drawing/2014/main" id="{109437FB-C19A-4725-8A67-246C420959CF}"/>
                </a:ext>
              </a:extLst>
            </p:cNvPr>
            <p:cNvSpPr/>
            <p:nvPr/>
          </p:nvSpPr>
          <p:spPr>
            <a:xfrm>
              <a:off x="2790459" y="2496864"/>
              <a:ext cx="3222209" cy="343212"/>
            </a:xfrm>
            <a:prstGeom prst="rect">
              <a:avLst/>
            </a:prstGeom>
            <a:noFill/>
          </p:spPr>
          <p:txBody>
            <a:bodyPr wrap="square">
              <a:spAutoFit/>
            </a:bodyPr>
            <a:lstStyle/>
            <a:p>
              <a:pPr algn="ctr" defTabSz="544248"/>
              <a:r>
                <a:rPr lang="en-US" sz="1600" b="1" dirty="0">
                  <a:solidFill>
                    <a:srgbClr val="FF7F00"/>
                  </a:solidFill>
                  <a:latin typeface="Segoe UI Semilight" panose="020B0402040204020203" pitchFamily="34" charset="0"/>
                  <a:ea typeface="Open Sans" pitchFamily="34" charset="0"/>
                  <a:cs typeface="Segoe UI Semilight" panose="020B0402040204020203" pitchFamily="34" charset="0"/>
                </a:rPr>
                <a:t>¿Para </a:t>
              </a:r>
              <a:r>
                <a:rPr lang="en-US" sz="1600" b="1" dirty="0" err="1">
                  <a:solidFill>
                    <a:srgbClr val="FF7F00"/>
                  </a:solidFill>
                  <a:latin typeface="Segoe UI Semilight" panose="020B0402040204020203" pitchFamily="34" charset="0"/>
                  <a:ea typeface="Open Sans" pitchFamily="34" charset="0"/>
                  <a:cs typeface="Segoe UI Semilight" panose="020B0402040204020203" pitchFamily="34" charset="0"/>
                </a:rPr>
                <a:t>qué</a:t>
              </a:r>
              <a:r>
                <a:rPr lang="en-US" sz="1600" b="1" dirty="0">
                  <a:solidFill>
                    <a:srgbClr val="FF7F00"/>
                  </a:solidFill>
                  <a:latin typeface="Segoe UI Semilight" panose="020B0402040204020203" pitchFamily="34" charset="0"/>
                  <a:ea typeface="Open Sans" pitchFamily="34" charset="0"/>
                  <a:cs typeface="Segoe UI Semilight" panose="020B0402040204020203" pitchFamily="34" charset="0"/>
                </a:rPr>
                <a:t> </a:t>
              </a:r>
              <a:r>
                <a:rPr lang="en-US" sz="1600" b="1" dirty="0" err="1">
                  <a:solidFill>
                    <a:srgbClr val="FF7F00"/>
                  </a:solidFill>
                  <a:latin typeface="Segoe UI Semilight" panose="020B0402040204020203" pitchFamily="34" charset="0"/>
                  <a:ea typeface="Open Sans" pitchFamily="34" charset="0"/>
                  <a:cs typeface="Segoe UI Semilight" panose="020B0402040204020203" pitchFamily="34" charset="0"/>
                </a:rPr>
                <a:t>medir</a:t>
              </a:r>
              <a:r>
                <a:rPr lang="en-US" sz="1600" b="1" dirty="0">
                  <a:solidFill>
                    <a:srgbClr val="FF7F00"/>
                  </a:solidFill>
                  <a:latin typeface="Segoe UI Semilight" panose="020B0402040204020203" pitchFamily="34" charset="0"/>
                  <a:ea typeface="Open Sans" pitchFamily="34" charset="0"/>
                  <a:cs typeface="Segoe UI Semilight" panose="020B0402040204020203" pitchFamily="34" charset="0"/>
                </a:rPr>
                <a:t>?</a:t>
              </a:r>
            </a:p>
          </p:txBody>
        </p:sp>
      </p:grpSp>
      <p:grpSp>
        <p:nvGrpSpPr>
          <p:cNvPr id="2" name="Grupo 1">
            <a:extLst>
              <a:ext uri="{FF2B5EF4-FFF2-40B4-BE49-F238E27FC236}">
                <a16:creationId xmlns:a16="http://schemas.microsoft.com/office/drawing/2014/main" id="{8BFC4EB0-9532-4777-954A-8A2509D56CA1}"/>
              </a:ext>
            </a:extLst>
          </p:cNvPr>
          <p:cNvGrpSpPr/>
          <p:nvPr/>
        </p:nvGrpSpPr>
        <p:grpSpPr>
          <a:xfrm>
            <a:off x="2848713" y="2168463"/>
            <a:ext cx="3233501" cy="2884777"/>
            <a:chOff x="2722253" y="3315482"/>
            <a:chExt cx="3233501" cy="2884777"/>
          </a:xfrm>
        </p:grpSpPr>
        <p:sp>
          <p:nvSpPr>
            <p:cNvPr id="18" name="Rectangle 104">
              <a:extLst>
                <a:ext uri="{FF2B5EF4-FFF2-40B4-BE49-F238E27FC236}">
                  <a16:creationId xmlns:a16="http://schemas.microsoft.com/office/drawing/2014/main" id="{0A3ABC25-3350-48CA-AB0C-86596C2217C2}"/>
                </a:ext>
              </a:extLst>
            </p:cNvPr>
            <p:cNvSpPr/>
            <p:nvPr/>
          </p:nvSpPr>
          <p:spPr>
            <a:xfrm>
              <a:off x="3280118" y="3315482"/>
              <a:ext cx="1892731" cy="400110"/>
            </a:xfrm>
            <a:prstGeom prst="rect">
              <a:avLst/>
            </a:prstGeom>
            <a:noFill/>
          </p:spPr>
          <p:txBody>
            <a:bodyPr wrap="square">
              <a:spAutoFit/>
            </a:bodyPr>
            <a:lstStyle/>
            <a:p>
              <a:pPr algn="ctr" defTabSz="544248"/>
              <a:r>
                <a:rPr lang="en-US" sz="2000" b="1" dirty="0">
                  <a:latin typeface="Segoe UI Semilight" panose="020B0402040204020203" pitchFamily="34" charset="0"/>
                  <a:ea typeface="Open Sans" pitchFamily="34" charset="0"/>
                  <a:cs typeface="Segoe UI Semilight" panose="020B0402040204020203" pitchFamily="34" charset="0"/>
                </a:rPr>
                <a:t>¿</a:t>
              </a:r>
              <a:r>
                <a:rPr lang="en-US" sz="2000" b="1" dirty="0" err="1">
                  <a:latin typeface="Segoe UI Semilight" panose="020B0402040204020203" pitchFamily="34" charset="0"/>
                  <a:ea typeface="Open Sans" pitchFamily="34" charset="0"/>
                  <a:cs typeface="Segoe UI Semilight" panose="020B0402040204020203" pitchFamily="34" charset="0"/>
                </a:rPr>
                <a:t>Porqué</a:t>
              </a:r>
              <a:r>
                <a:rPr lang="en-US" sz="2000" b="1" dirty="0">
                  <a:latin typeface="Segoe UI Semilight" panose="020B0402040204020203" pitchFamily="34" charset="0"/>
                  <a:ea typeface="Open Sans" pitchFamily="34" charset="0"/>
                  <a:cs typeface="Segoe UI Semilight" panose="020B0402040204020203" pitchFamily="34" charset="0"/>
                </a:rPr>
                <a:t> </a:t>
              </a:r>
              <a:r>
                <a:rPr lang="en-US" sz="2000" b="1" dirty="0" err="1">
                  <a:latin typeface="Segoe UI Semilight" panose="020B0402040204020203" pitchFamily="34" charset="0"/>
                  <a:ea typeface="Open Sans" pitchFamily="34" charset="0"/>
                  <a:cs typeface="Segoe UI Semilight" panose="020B0402040204020203" pitchFamily="34" charset="0"/>
                </a:rPr>
                <a:t>medir</a:t>
              </a:r>
              <a:r>
                <a:rPr lang="en-US" sz="2000" b="1" dirty="0">
                  <a:latin typeface="Segoe UI Semilight" panose="020B0402040204020203" pitchFamily="34" charset="0"/>
                  <a:ea typeface="Open Sans" pitchFamily="34" charset="0"/>
                  <a:cs typeface="Segoe UI Semilight" panose="020B0402040204020203" pitchFamily="34" charset="0"/>
                </a:rPr>
                <a:t>?</a:t>
              </a:r>
            </a:p>
          </p:txBody>
        </p:sp>
        <p:grpSp>
          <p:nvGrpSpPr>
            <p:cNvPr id="55" name="Grupo 54">
              <a:extLst>
                <a:ext uri="{FF2B5EF4-FFF2-40B4-BE49-F238E27FC236}">
                  <a16:creationId xmlns:a16="http://schemas.microsoft.com/office/drawing/2014/main" id="{EB539399-3B6D-4F2D-B868-1D9393346F42}"/>
                </a:ext>
              </a:extLst>
            </p:cNvPr>
            <p:cNvGrpSpPr/>
            <p:nvPr/>
          </p:nvGrpSpPr>
          <p:grpSpPr>
            <a:xfrm>
              <a:off x="2722253" y="4221105"/>
              <a:ext cx="3233501" cy="1979154"/>
              <a:chOff x="8296102" y="8324498"/>
              <a:chExt cx="8620428" cy="5276370"/>
            </a:xfrm>
          </p:grpSpPr>
          <p:sp>
            <p:nvSpPr>
              <p:cNvPr id="56" name="Freeform 173">
                <a:extLst>
                  <a:ext uri="{FF2B5EF4-FFF2-40B4-BE49-F238E27FC236}">
                    <a16:creationId xmlns:a16="http://schemas.microsoft.com/office/drawing/2014/main" id="{8707BD9F-C596-4439-ACE6-6179C26D32A4}"/>
                  </a:ext>
                </a:extLst>
              </p:cNvPr>
              <p:cNvSpPr>
                <a:spLocks/>
              </p:cNvSpPr>
              <p:nvPr/>
            </p:nvSpPr>
            <p:spPr bwMode="auto">
              <a:xfrm rot="580646">
                <a:off x="13585513" y="8907909"/>
                <a:ext cx="1942990" cy="1540063"/>
              </a:xfrm>
              <a:custGeom>
                <a:avLst/>
                <a:gdLst>
                  <a:gd name="T0" fmla="*/ 887 w 1370"/>
                  <a:gd name="T1" fmla="*/ 1087 h 1087"/>
                  <a:gd name="T2" fmla="*/ 877 w 1370"/>
                  <a:gd name="T3" fmla="*/ 1018 h 1087"/>
                  <a:gd name="T4" fmla="*/ 872 w 1370"/>
                  <a:gd name="T5" fmla="*/ 981 h 1087"/>
                  <a:gd name="T6" fmla="*/ 869 w 1370"/>
                  <a:gd name="T7" fmla="*/ 961 h 1087"/>
                  <a:gd name="T8" fmla="*/ 866 w 1370"/>
                  <a:gd name="T9" fmla="*/ 943 h 1087"/>
                  <a:gd name="T10" fmla="*/ 850 w 1370"/>
                  <a:gd name="T11" fmla="*/ 866 h 1087"/>
                  <a:gd name="T12" fmla="*/ 820 w 1370"/>
                  <a:gd name="T13" fmla="*/ 766 h 1087"/>
                  <a:gd name="T14" fmla="*/ 775 w 1370"/>
                  <a:gd name="T15" fmla="*/ 656 h 1087"/>
                  <a:gd name="T16" fmla="*/ 713 w 1370"/>
                  <a:gd name="T17" fmla="*/ 541 h 1087"/>
                  <a:gd name="T18" fmla="*/ 634 w 1370"/>
                  <a:gd name="T19" fmla="*/ 430 h 1087"/>
                  <a:gd name="T20" fmla="*/ 589 w 1370"/>
                  <a:gd name="T21" fmla="*/ 377 h 1087"/>
                  <a:gd name="T22" fmla="*/ 542 w 1370"/>
                  <a:gd name="T23" fmla="*/ 326 h 1087"/>
                  <a:gd name="T24" fmla="*/ 491 w 1370"/>
                  <a:gd name="T25" fmla="*/ 278 h 1087"/>
                  <a:gd name="T26" fmla="*/ 466 w 1370"/>
                  <a:gd name="T27" fmla="*/ 255 h 1087"/>
                  <a:gd name="T28" fmla="*/ 465 w 1370"/>
                  <a:gd name="T29" fmla="*/ 253 h 1087"/>
                  <a:gd name="T30" fmla="*/ 468 w 1370"/>
                  <a:gd name="T31" fmla="*/ 255 h 1087"/>
                  <a:gd name="T32" fmla="*/ 467 w 1370"/>
                  <a:gd name="T33" fmla="*/ 255 h 1087"/>
                  <a:gd name="T34" fmla="*/ 467 w 1370"/>
                  <a:gd name="T35" fmla="*/ 254 h 1087"/>
                  <a:gd name="T36" fmla="*/ 463 w 1370"/>
                  <a:gd name="T37" fmla="*/ 251 h 1087"/>
                  <a:gd name="T38" fmla="*/ 456 w 1370"/>
                  <a:gd name="T39" fmla="*/ 246 h 1087"/>
                  <a:gd name="T40" fmla="*/ 441 w 1370"/>
                  <a:gd name="T41" fmla="*/ 235 h 1087"/>
                  <a:gd name="T42" fmla="*/ 385 w 1370"/>
                  <a:gd name="T43" fmla="*/ 193 h 1087"/>
                  <a:gd name="T44" fmla="*/ 358 w 1370"/>
                  <a:gd name="T45" fmla="*/ 173 h 1087"/>
                  <a:gd name="T46" fmla="*/ 332 w 1370"/>
                  <a:gd name="T47" fmla="*/ 156 h 1087"/>
                  <a:gd name="T48" fmla="*/ 232 w 1370"/>
                  <a:gd name="T49" fmla="*/ 97 h 1087"/>
                  <a:gd name="T50" fmla="*/ 140 w 1370"/>
                  <a:gd name="T51" fmla="*/ 52 h 1087"/>
                  <a:gd name="T52" fmla="*/ 66 w 1370"/>
                  <a:gd name="T53" fmla="*/ 23 h 1087"/>
                  <a:gd name="T54" fmla="*/ 0 w 1370"/>
                  <a:gd name="T55" fmla="*/ 0 h 1087"/>
                  <a:gd name="T56" fmla="*/ 70 w 1370"/>
                  <a:gd name="T57" fmla="*/ 2 h 1087"/>
                  <a:gd name="T58" fmla="*/ 152 w 1370"/>
                  <a:gd name="T59" fmla="*/ 6 h 1087"/>
                  <a:gd name="T60" fmla="*/ 257 w 1370"/>
                  <a:gd name="T61" fmla="*/ 21 h 1087"/>
                  <a:gd name="T62" fmla="*/ 383 w 1370"/>
                  <a:gd name="T63" fmla="*/ 50 h 1087"/>
                  <a:gd name="T64" fmla="*/ 418 w 1370"/>
                  <a:gd name="T65" fmla="*/ 59 h 1087"/>
                  <a:gd name="T66" fmla="*/ 450 w 1370"/>
                  <a:gd name="T67" fmla="*/ 70 h 1087"/>
                  <a:gd name="T68" fmla="*/ 516 w 1370"/>
                  <a:gd name="T69" fmla="*/ 94 h 1087"/>
                  <a:gd name="T70" fmla="*/ 533 w 1370"/>
                  <a:gd name="T71" fmla="*/ 100 h 1087"/>
                  <a:gd name="T72" fmla="*/ 542 w 1370"/>
                  <a:gd name="T73" fmla="*/ 103 h 1087"/>
                  <a:gd name="T74" fmla="*/ 546 w 1370"/>
                  <a:gd name="T75" fmla="*/ 105 h 1087"/>
                  <a:gd name="T76" fmla="*/ 547 w 1370"/>
                  <a:gd name="T77" fmla="*/ 105 h 1087"/>
                  <a:gd name="T78" fmla="*/ 548 w 1370"/>
                  <a:gd name="T79" fmla="*/ 105 h 1087"/>
                  <a:gd name="T80" fmla="*/ 552 w 1370"/>
                  <a:gd name="T81" fmla="*/ 107 h 1087"/>
                  <a:gd name="T82" fmla="*/ 554 w 1370"/>
                  <a:gd name="T83" fmla="*/ 108 h 1087"/>
                  <a:gd name="T84" fmla="*/ 589 w 1370"/>
                  <a:gd name="T85" fmla="*/ 125 h 1087"/>
                  <a:gd name="T86" fmla="*/ 661 w 1370"/>
                  <a:gd name="T87" fmla="*/ 159 h 1087"/>
                  <a:gd name="T88" fmla="*/ 732 w 1370"/>
                  <a:gd name="T89" fmla="*/ 199 h 1087"/>
                  <a:gd name="T90" fmla="*/ 803 w 1370"/>
                  <a:gd name="T91" fmla="*/ 242 h 1087"/>
                  <a:gd name="T92" fmla="*/ 937 w 1370"/>
                  <a:gd name="T93" fmla="*/ 342 h 1087"/>
                  <a:gd name="T94" fmla="*/ 1056 w 1370"/>
                  <a:gd name="T95" fmla="*/ 455 h 1087"/>
                  <a:gd name="T96" fmla="*/ 1157 w 1370"/>
                  <a:gd name="T97" fmla="*/ 574 h 1087"/>
                  <a:gd name="T98" fmla="*/ 1239 w 1370"/>
                  <a:gd name="T99" fmla="*/ 690 h 1087"/>
                  <a:gd name="T100" fmla="*/ 1302 w 1370"/>
                  <a:gd name="T101" fmla="*/ 802 h 1087"/>
                  <a:gd name="T102" fmla="*/ 1314 w 1370"/>
                  <a:gd name="T103" fmla="*/ 826 h 1087"/>
                  <a:gd name="T104" fmla="*/ 1323 w 1370"/>
                  <a:gd name="T105" fmla="*/ 845 h 1087"/>
                  <a:gd name="T106" fmla="*/ 1339 w 1370"/>
                  <a:gd name="T107" fmla="*/ 878 h 1087"/>
                  <a:gd name="T108" fmla="*/ 1370 w 1370"/>
                  <a:gd name="T109" fmla="*/ 941 h 1087"/>
                  <a:gd name="T110" fmla="*/ 887 w 1370"/>
                  <a:gd name="T111"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0" h="1087">
                    <a:moveTo>
                      <a:pt x="887" y="1087"/>
                    </a:moveTo>
                    <a:cubicBezTo>
                      <a:pt x="887" y="1087"/>
                      <a:pt x="883" y="1062"/>
                      <a:pt x="877" y="1018"/>
                    </a:cubicBezTo>
                    <a:cubicBezTo>
                      <a:pt x="876" y="1007"/>
                      <a:pt x="874" y="995"/>
                      <a:pt x="872" y="981"/>
                    </a:cubicBezTo>
                    <a:cubicBezTo>
                      <a:pt x="871" y="975"/>
                      <a:pt x="870" y="968"/>
                      <a:pt x="869" y="961"/>
                    </a:cubicBezTo>
                    <a:cubicBezTo>
                      <a:pt x="868" y="953"/>
                      <a:pt x="867" y="950"/>
                      <a:pt x="866" y="943"/>
                    </a:cubicBezTo>
                    <a:cubicBezTo>
                      <a:pt x="861" y="921"/>
                      <a:pt x="856" y="895"/>
                      <a:pt x="850" y="866"/>
                    </a:cubicBezTo>
                    <a:cubicBezTo>
                      <a:pt x="843" y="836"/>
                      <a:pt x="831" y="802"/>
                      <a:pt x="820" y="766"/>
                    </a:cubicBezTo>
                    <a:cubicBezTo>
                      <a:pt x="808" y="730"/>
                      <a:pt x="790" y="695"/>
                      <a:pt x="775" y="656"/>
                    </a:cubicBezTo>
                    <a:cubicBezTo>
                      <a:pt x="757" y="618"/>
                      <a:pt x="734" y="581"/>
                      <a:pt x="713" y="541"/>
                    </a:cubicBezTo>
                    <a:cubicBezTo>
                      <a:pt x="688" y="505"/>
                      <a:pt x="663" y="466"/>
                      <a:pt x="634" y="430"/>
                    </a:cubicBezTo>
                    <a:lnTo>
                      <a:pt x="589" y="377"/>
                    </a:lnTo>
                    <a:cubicBezTo>
                      <a:pt x="574" y="359"/>
                      <a:pt x="559" y="341"/>
                      <a:pt x="542" y="326"/>
                    </a:cubicBezTo>
                    <a:cubicBezTo>
                      <a:pt x="525" y="310"/>
                      <a:pt x="508" y="294"/>
                      <a:pt x="491" y="278"/>
                    </a:cubicBezTo>
                    <a:lnTo>
                      <a:pt x="466" y="255"/>
                    </a:lnTo>
                    <a:lnTo>
                      <a:pt x="465" y="253"/>
                    </a:lnTo>
                    <a:cubicBezTo>
                      <a:pt x="472" y="257"/>
                      <a:pt x="466" y="254"/>
                      <a:pt x="468" y="255"/>
                    </a:cubicBezTo>
                    <a:lnTo>
                      <a:pt x="467" y="255"/>
                    </a:lnTo>
                    <a:lnTo>
                      <a:pt x="467" y="254"/>
                    </a:lnTo>
                    <a:lnTo>
                      <a:pt x="463" y="251"/>
                    </a:lnTo>
                    <a:lnTo>
                      <a:pt x="456" y="246"/>
                    </a:lnTo>
                    <a:lnTo>
                      <a:pt x="441" y="235"/>
                    </a:lnTo>
                    <a:cubicBezTo>
                      <a:pt x="422" y="221"/>
                      <a:pt x="404" y="207"/>
                      <a:pt x="385" y="193"/>
                    </a:cubicBezTo>
                    <a:cubicBezTo>
                      <a:pt x="376" y="186"/>
                      <a:pt x="367" y="179"/>
                      <a:pt x="358" y="173"/>
                    </a:cubicBezTo>
                    <a:cubicBezTo>
                      <a:pt x="349" y="167"/>
                      <a:pt x="341" y="162"/>
                      <a:pt x="332" y="156"/>
                    </a:cubicBezTo>
                    <a:cubicBezTo>
                      <a:pt x="297" y="136"/>
                      <a:pt x="265" y="113"/>
                      <a:pt x="232" y="97"/>
                    </a:cubicBezTo>
                    <a:cubicBezTo>
                      <a:pt x="198" y="79"/>
                      <a:pt x="167" y="65"/>
                      <a:pt x="140" y="52"/>
                    </a:cubicBezTo>
                    <a:cubicBezTo>
                      <a:pt x="112" y="38"/>
                      <a:pt x="87" y="31"/>
                      <a:pt x="66" y="23"/>
                    </a:cubicBezTo>
                    <a:cubicBezTo>
                      <a:pt x="24" y="8"/>
                      <a:pt x="0" y="0"/>
                      <a:pt x="0" y="0"/>
                    </a:cubicBezTo>
                    <a:cubicBezTo>
                      <a:pt x="0" y="0"/>
                      <a:pt x="26" y="1"/>
                      <a:pt x="70" y="2"/>
                    </a:cubicBezTo>
                    <a:cubicBezTo>
                      <a:pt x="93" y="3"/>
                      <a:pt x="120" y="2"/>
                      <a:pt x="152" y="6"/>
                    </a:cubicBezTo>
                    <a:cubicBezTo>
                      <a:pt x="183" y="11"/>
                      <a:pt x="218" y="16"/>
                      <a:pt x="257" y="21"/>
                    </a:cubicBezTo>
                    <a:cubicBezTo>
                      <a:pt x="296" y="27"/>
                      <a:pt x="338" y="39"/>
                      <a:pt x="383" y="50"/>
                    </a:cubicBezTo>
                    <a:cubicBezTo>
                      <a:pt x="394" y="53"/>
                      <a:pt x="406" y="56"/>
                      <a:pt x="418" y="59"/>
                    </a:cubicBezTo>
                    <a:cubicBezTo>
                      <a:pt x="428" y="63"/>
                      <a:pt x="439" y="67"/>
                      <a:pt x="450" y="70"/>
                    </a:cubicBezTo>
                    <a:cubicBezTo>
                      <a:pt x="472" y="78"/>
                      <a:pt x="494" y="86"/>
                      <a:pt x="516" y="94"/>
                    </a:cubicBezTo>
                    <a:lnTo>
                      <a:pt x="533" y="100"/>
                    </a:lnTo>
                    <a:lnTo>
                      <a:pt x="542" y="103"/>
                    </a:lnTo>
                    <a:lnTo>
                      <a:pt x="546" y="105"/>
                    </a:lnTo>
                    <a:lnTo>
                      <a:pt x="547" y="105"/>
                    </a:lnTo>
                    <a:lnTo>
                      <a:pt x="548" y="105"/>
                    </a:lnTo>
                    <a:cubicBezTo>
                      <a:pt x="549" y="106"/>
                      <a:pt x="544" y="103"/>
                      <a:pt x="552" y="107"/>
                    </a:cubicBezTo>
                    <a:lnTo>
                      <a:pt x="554" y="108"/>
                    </a:lnTo>
                    <a:cubicBezTo>
                      <a:pt x="566" y="114"/>
                      <a:pt x="577" y="119"/>
                      <a:pt x="589" y="125"/>
                    </a:cubicBezTo>
                    <a:cubicBezTo>
                      <a:pt x="613" y="136"/>
                      <a:pt x="637" y="148"/>
                      <a:pt x="661" y="159"/>
                    </a:cubicBezTo>
                    <a:cubicBezTo>
                      <a:pt x="686" y="170"/>
                      <a:pt x="708" y="185"/>
                      <a:pt x="732" y="199"/>
                    </a:cubicBezTo>
                    <a:cubicBezTo>
                      <a:pt x="755" y="213"/>
                      <a:pt x="779" y="228"/>
                      <a:pt x="803" y="242"/>
                    </a:cubicBezTo>
                    <a:cubicBezTo>
                      <a:pt x="848" y="273"/>
                      <a:pt x="893" y="308"/>
                      <a:pt x="937" y="342"/>
                    </a:cubicBezTo>
                    <a:cubicBezTo>
                      <a:pt x="977" y="380"/>
                      <a:pt x="1019" y="416"/>
                      <a:pt x="1056" y="455"/>
                    </a:cubicBezTo>
                    <a:cubicBezTo>
                      <a:pt x="1091" y="496"/>
                      <a:pt x="1127" y="534"/>
                      <a:pt x="1157" y="574"/>
                    </a:cubicBezTo>
                    <a:cubicBezTo>
                      <a:pt x="1186" y="614"/>
                      <a:pt x="1214" y="651"/>
                      <a:pt x="1239" y="690"/>
                    </a:cubicBezTo>
                    <a:cubicBezTo>
                      <a:pt x="1262" y="730"/>
                      <a:pt x="1283" y="768"/>
                      <a:pt x="1302" y="802"/>
                    </a:cubicBezTo>
                    <a:cubicBezTo>
                      <a:pt x="1306" y="810"/>
                      <a:pt x="1311" y="820"/>
                      <a:pt x="1314" y="826"/>
                    </a:cubicBezTo>
                    <a:cubicBezTo>
                      <a:pt x="1317" y="833"/>
                      <a:pt x="1320" y="839"/>
                      <a:pt x="1323" y="845"/>
                    </a:cubicBezTo>
                    <a:cubicBezTo>
                      <a:pt x="1329" y="857"/>
                      <a:pt x="1335" y="868"/>
                      <a:pt x="1339" y="878"/>
                    </a:cubicBezTo>
                    <a:cubicBezTo>
                      <a:pt x="1359" y="918"/>
                      <a:pt x="1370" y="941"/>
                      <a:pt x="1370" y="941"/>
                    </a:cubicBezTo>
                    <a:lnTo>
                      <a:pt x="887" y="1087"/>
                    </a:lnTo>
                    <a:close/>
                  </a:path>
                </a:pathLst>
              </a:custGeom>
              <a:solidFill>
                <a:srgbClr val="C6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57" name="Freeform 174">
                <a:extLst>
                  <a:ext uri="{FF2B5EF4-FFF2-40B4-BE49-F238E27FC236}">
                    <a16:creationId xmlns:a16="http://schemas.microsoft.com/office/drawing/2014/main" id="{83855848-27D8-4454-B80D-CD3D0FF0633A}"/>
                  </a:ext>
                </a:extLst>
              </p:cNvPr>
              <p:cNvSpPr>
                <a:spLocks/>
              </p:cNvSpPr>
              <p:nvPr/>
            </p:nvSpPr>
            <p:spPr bwMode="auto">
              <a:xfrm>
                <a:off x="14345447" y="10281268"/>
                <a:ext cx="1468433" cy="1289355"/>
              </a:xfrm>
              <a:custGeom>
                <a:avLst/>
                <a:gdLst>
                  <a:gd name="T0" fmla="*/ 164 w 164"/>
                  <a:gd name="T1" fmla="*/ 0 h 144"/>
                  <a:gd name="T2" fmla="*/ 84 w 164"/>
                  <a:gd name="T3" fmla="*/ 144 h 144"/>
                  <a:gd name="T4" fmla="*/ 0 w 164"/>
                  <a:gd name="T5" fmla="*/ 2 h 144"/>
                  <a:gd name="T6" fmla="*/ 164 w 164"/>
                  <a:gd name="T7" fmla="*/ 0 h 144"/>
                </a:gdLst>
                <a:ahLst/>
                <a:cxnLst>
                  <a:cxn ang="0">
                    <a:pos x="T0" y="T1"/>
                  </a:cxn>
                  <a:cxn ang="0">
                    <a:pos x="T2" y="T3"/>
                  </a:cxn>
                  <a:cxn ang="0">
                    <a:pos x="T4" y="T5"/>
                  </a:cxn>
                  <a:cxn ang="0">
                    <a:pos x="T6" y="T7"/>
                  </a:cxn>
                </a:cxnLst>
                <a:rect l="0" t="0" r="r" b="b"/>
                <a:pathLst>
                  <a:path w="164" h="144">
                    <a:moveTo>
                      <a:pt x="164" y="0"/>
                    </a:moveTo>
                    <a:lnTo>
                      <a:pt x="84" y="144"/>
                    </a:lnTo>
                    <a:lnTo>
                      <a:pt x="0" y="2"/>
                    </a:lnTo>
                    <a:lnTo>
                      <a:pt x="164" y="0"/>
                    </a:lnTo>
                    <a:close/>
                  </a:path>
                </a:pathLst>
              </a:custGeom>
              <a:solidFill>
                <a:srgbClr val="C6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58" name="Freeform 175">
                <a:extLst>
                  <a:ext uri="{FF2B5EF4-FFF2-40B4-BE49-F238E27FC236}">
                    <a16:creationId xmlns:a16="http://schemas.microsoft.com/office/drawing/2014/main" id="{F2B1C3D0-C4BC-43FA-97B9-9B3A033E3398}"/>
                  </a:ext>
                </a:extLst>
              </p:cNvPr>
              <p:cNvSpPr>
                <a:spLocks/>
              </p:cNvSpPr>
              <p:nvPr/>
            </p:nvSpPr>
            <p:spPr bwMode="auto">
              <a:xfrm rot="923877">
                <a:off x="11968659" y="12287760"/>
                <a:ext cx="2166833" cy="1253540"/>
              </a:xfrm>
              <a:custGeom>
                <a:avLst/>
                <a:gdLst>
                  <a:gd name="T0" fmla="*/ 99 w 1529"/>
                  <a:gd name="T1" fmla="*/ 372 h 883"/>
                  <a:gd name="T2" fmla="*/ 170 w 1529"/>
                  <a:gd name="T3" fmla="*/ 397 h 883"/>
                  <a:gd name="T4" fmla="*/ 205 w 1529"/>
                  <a:gd name="T5" fmla="*/ 410 h 883"/>
                  <a:gd name="T6" fmla="*/ 238 w 1529"/>
                  <a:gd name="T7" fmla="*/ 420 h 883"/>
                  <a:gd name="T8" fmla="*/ 275 w 1529"/>
                  <a:gd name="T9" fmla="*/ 432 h 883"/>
                  <a:gd name="T10" fmla="*/ 323 w 1529"/>
                  <a:gd name="T11" fmla="*/ 443 h 883"/>
                  <a:gd name="T12" fmla="*/ 376 w 1529"/>
                  <a:gd name="T13" fmla="*/ 453 h 883"/>
                  <a:gd name="T14" fmla="*/ 433 w 1529"/>
                  <a:gd name="T15" fmla="*/ 461 h 883"/>
                  <a:gd name="T16" fmla="*/ 494 w 1529"/>
                  <a:gd name="T17" fmla="*/ 466 h 883"/>
                  <a:gd name="T18" fmla="*/ 560 w 1529"/>
                  <a:gd name="T19" fmla="*/ 469 h 883"/>
                  <a:gd name="T20" fmla="*/ 698 w 1529"/>
                  <a:gd name="T21" fmla="*/ 460 h 883"/>
                  <a:gd name="T22" fmla="*/ 770 w 1529"/>
                  <a:gd name="T23" fmla="*/ 450 h 883"/>
                  <a:gd name="T24" fmla="*/ 842 w 1529"/>
                  <a:gd name="T25" fmla="*/ 436 h 883"/>
                  <a:gd name="T26" fmla="*/ 913 w 1529"/>
                  <a:gd name="T27" fmla="*/ 416 h 883"/>
                  <a:gd name="T28" fmla="*/ 983 w 1529"/>
                  <a:gd name="T29" fmla="*/ 392 h 883"/>
                  <a:gd name="T30" fmla="*/ 1018 w 1529"/>
                  <a:gd name="T31" fmla="*/ 380 h 883"/>
                  <a:gd name="T32" fmla="*/ 1051 w 1529"/>
                  <a:gd name="T33" fmla="*/ 365 h 883"/>
                  <a:gd name="T34" fmla="*/ 1117 w 1529"/>
                  <a:gd name="T35" fmla="*/ 334 h 883"/>
                  <a:gd name="T36" fmla="*/ 1237 w 1529"/>
                  <a:gd name="T37" fmla="*/ 264 h 883"/>
                  <a:gd name="T38" fmla="*/ 1291 w 1529"/>
                  <a:gd name="T39" fmla="*/ 227 h 883"/>
                  <a:gd name="T40" fmla="*/ 1339 w 1529"/>
                  <a:gd name="T41" fmla="*/ 189 h 883"/>
                  <a:gd name="T42" fmla="*/ 1420 w 1529"/>
                  <a:gd name="T43" fmla="*/ 117 h 883"/>
                  <a:gd name="T44" fmla="*/ 1453 w 1529"/>
                  <a:gd name="T45" fmla="*/ 86 h 883"/>
                  <a:gd name="T46" fmla="*/ 1479 w 1529"/>
                  <a:gd name="T47" fmla="*/ 57 h 883"/>
                  <a:gd name="T48" fmla="*/ 1529 w 1529"/>
                  <a:gd name="T49" fmla="*/ 0 h 883"/>
                  <a:gd name="T50" fmla="*/ 1497 w 1529"/>
                  <a:gd name="T51" fmla="*/ 69 h 883"/>
                  <a:gd name="T52" fmla="*/ 1481 w 1529"/>
                  <a:gd name="T53" fmla="*/ 105 h 883"/>
                  <a:gd name="T54" fmla="*/ 1458 w 1529"/>
                  <a:gd name="T55" fmla="*/ 146 h 883"/>
                  <a:gd name="T56" fmla="*/ 1398 w 1529"/>
                  <a:gd name="T57" fmla="*/ 243 h 883"/>
                  <a:gd name="T58" fmla="*/ 1361 w 1529"/>
                  <a:gd name="T59" fmla="*/ 297 h 883"/>
                  <a:gd name="T60" fmla="*/ 1317 w 1529"/>
                  <a:gd name="T61" fmla="*/ 352 h 883"/>
                  <a:gd name="T62" fmla="*/ 1213 w 1529"/>
                  <a:gd name="T63" fmla="*/ 466 h 883"/>
                  <a:gd name="T64" fmla="*/ 1152 w 1529"/>
                  <a:gd name="T65" fmla="*/ 521 h 883"/>
                  <a:gd name="T66" fmla="*/ 1121 w 1529"/>
                  <a:gd name="T67" fmla="*/ 549 h 883"/>
                  <a:gd name="T68" fmla="*/ 1087 w 1529"/>
                  <a:gd name="T69" fmla="*/ 574 h 883"/>
                  <a:gd name="T70" fmla="*/ 1016 w 1529"/>
                  <a:gd name="T71" fmla="*/ 626 h 883"/>
                  <a:gd name="T72" fmla="*/ 942 w 1529"/>
                  <a:gd name="T73" fmla="*/ 673 h 883"/>
                  <a:gd name="T74" fmla="*/ 863 w 1529"/>
                  <a:gd name="T75" fmla="*/ 716 h 883"/>
                  <a:gd name="T76" fmla="*/ 783 w 1529"/>
                  <a:gd name="T77" fmla="*/ 754 h 883"/>
                  <a:gd name="T78" fmla="*/ 618 w 1529"/>
                  <a:gd name="T79" fmla="*/ 816 h 883"/>
                  <a:gd name="T80" fmla="*/ 537 w 1529"/>
                  <a:gd name="T81" fmla="*/ 838 h 883"/>
                  <a:gd name="T82" fmla="*/ 457 w 1529"/>
                  <a:gd name="T83" fmla="*/ 856 h 883"/>
                  <a:gd name="T84" fmla="*/ 380 w 1529"/>
                  <a:gd name="T85" fmla="*/ 869 h 883"/>
                  <a:gd name="T86" fmla="*/ 308 w 1529"/>
                  <a:gd name="T87" fmla="*/ 877 h 883"/>
                  <a:gd name="T88" fmla="*/ 240 w 1529"/>
                  <a:gd name="T89" fmla="*/ 882 h 883"/>
                  <a:gd name="T90" fmla="*/ 174 w 1529"/>
                  <a:gd name="T91" fmla="*/ 883 h 883"/>
                  <a:gd name="T92" fmla="*/ 115 w 1529"/>
                  <a:gd name="T93" fmla="*/ 882 h 883"/>
                  <a:gd name="T94" fmla="*/ 75 w 1529"/>
                  <a:gd name="T95" fmla="*/ 881 h 883"/>
                  <a:gd name="T96" fmla="*/ 0 w 1529"/>
                  <a:gd name="T97" fmla="*/ 877 h 883"/>
                  <a:gd name="T98" fmla="*/ 99 w 1529"/>
                  <a:gd name="T99" fmla="*/ 37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9" h="883">
                    <a:moveTo>
                      <a:pt x="99" y="372"/>
                    </a:moveTo>
                    <a:cubicBezTo>
                      <a:pt x="99" y="372"/>
                      <a:pt x="125" y="381"/>
                      <a:pt x="170" y="397"/>
                    </a:cubicBezTo>
                    <a:cubicBezTo>
                      <a:pt x="180" y="401"/>
                      <a:pt x="192" y="405"/>
                      <a:pt x="205" y="410"/>
                    </a:cubicBezTo>
                    <a:cubicBezTo>
                      <a:pt x="215" y="413"/>
                      <a:pt x="226" y="416"/>
                      <a:pt x="238" y="420"/>
                    </a:cubicBezTo>
                    <a:cubicBezTo>
                      <a:pt x="250" y="424"/>
                      <a:pt x="262" y="428"/>
                      <a:pt x="275" y="432"/>
                    </a:cubicBezTo>
                    <a:cubicBezTo>
                      <a:pt x="290" y="436"/>
                      <a:pt x="306" y="439"/>
                      <a:pt x="323" y="443"/>
                    </a:cubicBezTo>
                    <a:cubicBezTo>
                      <a:pt x="340" y="446"/>
                      <a:pt x="357" y="451"/>
                      <a:pt x="376" y="453"/>
                    </a:cubicBezTo>
                    <a:cubicBezTo>
                      <a:pt x="394" y="456"/>
                      <a:pt x="413" y="458"/>
                      <a:pt x="433" y="461"/>
                    </a:cubicBezTo>
                    <a:cubicBezTo>
                      <a:pt x="453" y="464"/>
                      <a:pt x="473" y="465"/>
                      <a:pt x="494" y="466"/>
                    </a:cubicBezTo>
                    <a:cubicBezTo>
                      <a:pt x="515" y="467"/>
                      <a:pt x="537" y="469"/>
                      <a:pt x="560" y="469"/>
                    </a:cubicBezTo>
                    <a:cubicBezTo>
                      <a:pt x="604" y="467"/>
                      <a:pt x="651" y="467"/>
                      <a:pt x="698" y="460"/>
                    </a:cubicBezTo>
                    <a:cubicBezTo>
                      <a:pt x="722" y="458"/>
                      <a:pt x="746" y="456"/>
                      <a:pt x="770" y="450"/>
                    </a:cubicBezTo>
                    <a:cubicBezTo>
                      <a:pt x="793" y="445"/>
                      <a:pt x="818" y="442"/>
                      <a:pt x="842" y="436"/>
                    </a:cubicBezTo>
                    <a:cubicBezTo>
                      <a:pt x="866" y="429"/>
                      <a:pt x="889" y="423"/>
                      <a:pt x="913" y="416"/>
                    </a:cubicBezTo>
                    <a:cubicBezTo>
                      <a:pt x="937" y="410"/>
                      <a:pt x="960" y="400"/>
                      <a:pt x="983" y="392"/>
                    </a:cubicBezTo>
                    <a:lnTo>
                      <a:pt x="1018" y="380"/>
                    </a:lnTo>
                    <a:cubicBezTo>
                      <a:pt x="1029" y="375"/>
                      <a:pt x="1040" y="370"/>
                      <a:pt x="1051" y="365"/>
                    </a:cubicBezTo>
                    <a:cubicBezTo>
                      <a:pt x="1073" y="355"/>
                      <a:pt x="1096" y="345"/>
                      <a:pt x="1117" y="334"/>
                    </a:cubicBezTo>
                    <a:cubicBezTo>
                      <a:pt x="1158" y="311"/>
                      <a:pt x="1201" y="290"/>
                      <a:pt x="1237" y="264"/>
                    </a:cubicBezTo>
                    <a:cubicBezTo>
                      <a:pt x="1255" y="251"/>
                      <a:pt x="1274" y="239"/>
                      <a:pt x="1291" y="227"/>
                    </a:cubicBezTo>
                    <a:cubicBezTo>
                      <a:pt x="1308" y="214"/>
                      <a:pt x="1324" y="201"/>
                      <a:pt x="1339" y="189"/>
                    </a:cubicBezTo>
                    <a:cubicBezTo>
                      <a:pt x="1371" y="165"/>
                      <a:pt x="1396" y="140"/>
                      <a:pt x="1420" y="117"/>
                    </a:cubicBezTo>
                    <a:cubicBezTo>
                      <a:pt x="1432" y="106"/>
                      <a:pt x="1443" y="95"/>
                      <a:pt x="1453" y="86"/>
                    </a:cubicBezTo>
                    <a:cubicBezTo>
                      <a:pt x="1463" y="75"/>
                      <a:pt x="1471" y="66"/>
                      <a:pt x="1479" y="57"/>
                    </a:cubicBezTo>
                    <a:cubicBezTo>
                      <a:pt x="1511" y="22"/>
                      <a:pt x="1529" y="0"/>
                      <a:pt x="1529" y="0"/>
                    </a:cubicBezTo>
                    <a:cubicBezTo>
                      <a:pt x="1529" y="0"/>
                      <a:pt x="1517" y="26"/>
                      <a:pt x="1497" y="69"/>
                    </a:cubicBezTo>
                    <a:cubicBezTo>
                      <a:pt x="1492" y="80"/>
                      <a:pt x="1487" y="92"/>
                      <a:pt x="1481" y="105"/>
                    </a:cubicBezTo>
                    <a:cubicBezTo>
                      <a:pt x="1474" y="118"/>
                      <a:pt x="1466" y="132"/>
                      <a:pt x="1458" y="146"/>
                    </a:cubicBezTo>
                    <a:cubicBezTo>
                      <a:pt x="1441" y="175"/>
                      <a:pt x="1423" y="209"/>
                      <a:pt x="1398" y="243"/>
                    </a:cubicBezTo>
                    <a:cubicBezTo>
                      <a:pt x="1387" y="260"/>
                      <a:pt x="1374" y="278"/>
                      <a:pt x="1361" y="297"/>
                    </a:cubicBezTo>
                    <a:cubicBezTo>
                      <a:pt x="1347" y="315"/>
                      <a:pt x="1332" y="333"/>
                      <a:pt x="1317" y="352"/>
                    </a:cubicBezTo>
                    <a:cubicBezTo>
                      <a:pt x="1288" y="391"/>
                      <a:pt x="1251" y="426"/>
                      <a:pt x="1213" y="466"/>
                    </a:cubicBezTo>
                    <a:cubicBezTo>
                      <a:pt x="1194" y="484"/>
                      <a:pt x="1173" y="502"/>
                      <a:pt x="1152" y="521"/>
                    </a:cubicBezTo>
                    <a:cubicBezTo>
                      <a:pt x="1142" y="530"/>
                      <a:pt x="1131" y="540"/>
                      <a:pt x="1121" y="549"/>
                    </a:cubicBezTo>
                    <a:lnTo>
                      <a:pt x="1087" y="574"/>
                    </a:lnTo>
                    <a:cubicBezTo>
                      <a:pt x="1063" y="591"/>
                      <a:pt x="1041" y="610"/>
                      <a:pt x="1016" y="626"/>
                    </a:cubicBezTo>
                    <a:cubicBezTo>
                      <a:pt x="991" y="641"/>
                      <a:pt x="966" y="657"/>
                      <a:pt x="942" y="673"/>
                    </a:cubicBezTo>
                    <a:cubicBezTo>
                      <a:pt x="916" y="688"/>
                      <a:pt x="890" y="701"/>
                      <a:pt x="863" y="716"/>
                    </a:cubicBezTo>
                    <a:cubicBezTo>
                      <a:pt x="837" y="730"/>
                      <a:pt x="810" y="742"/>
                      <a:pt x="783" y="754"/>
                    </a:cubicBezTo>
                    <a:cubicBezTo>
                      <a:pt x="729" y="779"/>
                      <a:pt x="674" y="797"/>
                      <a:pt x="618" y="816"/>
                    </a:cubicBezTo>
                    <a:cubicBezTo>
                      <a:pt x="591" y="825"/>
                      <a:pt x="563" y="830"/>
                      <a:pt x="537" y="838"/>
                    </a:cubicBezTo>
                    <a:cubicBezTo>
                      <a:pt x="510" y="845"/>
                      <a:pt x="483" y="852"/>
                      <a:pt x="457" y="856"/>
                    </a:cubicBezTo>
                    <a:cubicBezTo>
                      <a:pt x="431" y="860"/>
                      <a:pt x="405" y="865"/>
                      <a:pt x="380" y="869"/>
                    </a:cubicBezTo>
                    <a:cubicBezTo>
                      <a:pt x="355" y="873"/>
                      <a:pt x="331" y="874"/>
                      <a:pt x="308" y="877"/>
                    </a:cubicBezTo>
                    <a:cubicBezTo>
                      <a:pt x="284" y="879"/>
                      <a:pt x="262" y="881"/>
                      <a:pt x="240" y="882"/>
                    </a:cubicBezTo>
                    <a:cubicBezTo>
                      <a:pt x="217" y="883"/>
                      <a:pt x="195" y="883"/>
                      <a:pt x="174" y="883"/>
                    </a:cubicBezTo>
                    <a:cubicBezTo>
                      <a:pt x="153" y="883"/>
                      <a:pt x="133" y="882"/>
                      <a:pt x="115" y="882"/>
                    </a:cubicBezTo>
                    <a:cubicBezTo>
                      <a:pt x="101" y="882"/>
                      <a:pt x="87" y="881"/>
                      <a:pt x="75" y="881"/>
                    </a:cubicBezTo>
                    <a:cubicBezTo>
                      <a:pt x="27" y="879"/>
                      <a:pt x="0" y="877"/>
                      <a:pt x="0" y="877"/>
                    </a:cubicBezTo>
                    <a:lnTo>
                      <a:pt x="99" y="3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59" name="Freeform 176">
                <a:extLst>
                  <a:ext uri="{FF2B5EF4-FFF2-40B4-BE49-F238E27FC236}">
                    <a16:creationId xmlns:a16="http://schemas.microsoft.com/office/drawing/2014/main" id="{95F90344-21E1-43F2-BD3E-AE59FE6FB085}"/>
                  </a:ext>
                </a:extLst>
              </p:cNvPr>
              <p:cNvSpPr>
                <a:spLocks/>
              </p:cNvSpPr>
              <p:nvPr/>
            </p:nvSpPr>
            <p:spPr bwMode="auto">
              <a:xfrm>
                <a:off x="10866800" y="12284649"/>
                <a:ext cx="1468433" cy="1316219"/>
              </a:xfrm>
              <a:custGeom>
                <a:avLst/>
                <a:gdLst>
                  <a:gd name="T0" fmla="*/ 90 w 164"/>
                  <a:gd name="T1" fmla="*/ 147 h 147"/>
                  <a:gd name="T2" fmla="*/ 0 w 164"/>
                  <a:gd name="T3" fmla="*/ 10 h 147"/>
                  <a:gd name="T4" fmla="*/ 164 w 164"/>
                  <a:gd name="T5" fmla="*/ 0 h 147"/>
                  <a:gd name="T6" fmla="*/ 90 w 164"/>
                  <a:gd name="T7" fmla="*/ 147 h 147"/>
                </a:gdLst>
                <a:ahLst/>
                <a:cxnLst>
                  <a:cxn ang="0">
                    <a:pos x="T0" y="T1"/>
                  </a:cxn>
                  <a:cxn ang="0">
                    <a:pos x="T2" y="T3"/>
                  </a:cxn>
                  <a:cxn ang="0">
                    <a:pos x="T4" y="T5"/>
                  </a:cxn>
                  <a:cxn ang="0">
                    <a:pos x="T6" y="T7"/>
                  </a:cxn>
                </a:cxnLst>
                <a:rect l="0" t="0" r="r" b="b"/>
                <a:pathLst>
                  <a:path w="164" h="147">
                    <a:moveTo>
                      <a:pt x="90" y="147"/>
                    </a:moveTo>
                    <a:lnTo>
                      <a:pt x="0" y="10"/>
                    </a:lnTo>
                    <a:lnTo>
                      <a:pt x="164" y="0"/>
                    </a:lnTo>
                    <a:lnTo>
                      <a:pt x="90" y="14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60" name="Freeform 177">
                <a:extLst>
                  <a:ext uri="{FF2B5EF4-FFF2-40B4-BE49-F238E27FC236}">
                    <a16:creationId xmlns:a16="http://schemas.microsoft.com/office/drawing/2014/main" id="{812BA7A7-1F33-49C7-B2CE-107942C37087}"/>
                  </a:ext>
                </a:extLst>
              </p:cNvPr>
              <p:cNvSpPr>
                <a:spLocks/>
              </p:cNvSpPr>
              <p:nvPr/>
            </p:nvSpPr>
            <p:spPr bwMode="auto">
              <a:xfrm>
                <a:off x="8888619" y="8959349"/>
                <a:ext cx="1226681" cy="2892098"/>
              </a:xfrm>
              <a:custGeom>
                <a:avLst/>
                <a:gdLst>
                  <a:gd name="T0" fmla="*/ 862 w 862"/>
                  <a:gd name="T1" fmla="*/ 429 h 2040"/>
                  <a:gd name="T2" fmla="*/ 785 w 862"/>
                  <a:gd name="T3" fmla="*/ 474 h 2040"/>
                  <a:gd name="T4" fmla="*/ 744 w 862"/>
                  <a:gd name="T5" fmla="*/ 498 h 2040"/>
                  <a:gd name="T6" fmla="*/ 710 w 862"/>
                  <a:gd name="T7" fmla="*/ 521 h 2040"/>
                  <a:gd name="T8" fmla="*/ 671 w 862"/>
                  <a:gd name="T9" fmla="*/ 546 h 2040"/>
                  <a:gd name="T10" fmla="*/ 650 w 862"/>
                  <a:gd name="T11" fmla="*/ 560 h 2040"/>
                  <a:gd name="T12" fmla="*/ 628 w 862"/>
                  <a:gd name="T13" fmla="*/ 580 h 2040"/>
                  <a:gd name="T14" fmla="*/ 580 w 862"/>
                  <a:gd name="T15" fmla="*/ 621 h 2040"/>
                  <a:gd name="T16" fmla="*/ 554 w 862"/>
                  <a:gd name="T17" fmla="*/ 644 h 2040"/>
                  <a:gd name="T18" fmla="*/ 531 w 862"/>
                  <a:gd name="T19" fmla="*/ 669 h 2040"/>
                  <a:gd name="T20" fmla="*/ 481 w 862"/>
                  <a:gd name="T21" fmla="*/ 723 h 2040"/>
                  <a:gd name="T22" fmla="*/ 474 w 862"/>
                  <a:gd name="T23" fmla="*/ 730 h 2040"/>
                  <a:gd name="T24" fmla="*/ 471 w 862"/>
                  <a:gd name="T25" fmla="*/ 734 h 2040"/>
                  <a:gd name="T26" fmla="*/ 470 w 862"/>
                  <a:gd name="T27" fmla="*/ 734 h 2040"/>
                  <a:gd name="T28" fmla="*/ 473 w 862"/>
                  <a:gd name="T29" fmla="*/ 729 h 2040"/>
                  <a:gd name="T30" fmla="*/ 473 w 862"/>
                  <a:gd name="T31" fmla="*/ 730 h 2040"/>
                  <a:gd name="T32" fmla="*/ 471 w 862"/>
                  <a:gd name="T33" fmla="*/ 732 h 2040"/>
                  <a:gd name="T34" fmla="*/ 458 w 862"/>
                  <a:gd name="T35" fmla="*/ 750 h 2040"/>
                  <a:gd name="T36" fmla="*/ 431 w 862"/>
                  <a:gd name="T37" fmla="*/ 786 h 2040"/>
                  <a:gd name="T38" fmla="*/ 418 w 862"/>
                  <a:gd name="T39" fmla="*/ 804 h 2040"/>
                  <a:gd name="T40" fmla="*/ 407 w 862"/>
                  <a:gd name="T41" fmla="*/ 820 h 2040"/>
                  <a:gd name="T42" fmla="*/ 386 w 862"/>
                  <a:gd name="T43" fmla="*/ 851 h 2040"/>
                  <a:gd name="T44" fmla="*/ 344 w 862"/>
                  <a:gd name="T45" fmla="*/ 921 h 2040"/>
                  <a:gd name="T46" fmla="*/ 272 w 862"/>
                  <a:gd name="T47" fmla="*/ 1078 h 2040"/>
                  <a:gd name="T48" fmla="*/ 223 w 862"/>
                  <a:gd name="T49" fmla="*/ 1247 h 2040"/>
                  <a:gd name="T50" fmla="*/ 199 w 862"/>
                  <a:gd name="T51" fmla="*/ 1420 h 2040"/>
                  <a:gd name="T52" fmla="*/ 198 w 862"/>
                  <a:gd name="T53" fmla="*/ 1586 h 2040"/>
                  <a:gd name="T54" fmla="*/ 205 w 862"/>
                  <a:gd name="T55" fmla="*/ 1663 h 2040"/>
                  <a:gd name="T56" fmla="*/ 216 w 862"/>
                  <a:gd name="T57" fmla="*/ 1735 h 2040"/>
                  <a:gd name="T58" fmla="*/ 245 w 862"/>
                  <a:gd name="T59" fmla="*/ 1862 h 2040"/>
                  <a:gd name="T60" fmla="*/ 276 w 862"/>
                  <a:gd name="T61" fmla="*/ 1958 h 2040"/>
                  <a:gd name="T62" fmla="*/ 310 w 862"/>
                  <a:gd name="T63" fmla="*/ 2040 h 2040"/>
                  <a:gd name="T64" fmla="*/ 255 w 862"/>
                  <a:gd name="T65" fmla="*/ 1968 h 2040"/>
                  <a:gd name="T66" fmla="*/ 199 w 862"/>
                  <a:gd name="T67" fmla="*/ 1881 h 2040"/>
                  <a:gd name="T68" fmla="*/ 136 w 862"/>
                  <a:gd name="T69" fmla="*/ 1761 h 2040"/>
                  <a:gd name="T70" fmla="*/ 104 w 862"/>
                  <a:gd name="T71" fmla="*/ 1689 h 2040"/>
                  <a:gd name="T72" fmla="*/ 75 w 862"/>
                  <a:gd name="T73" fmla="*/ 1610 h 2040"/>
                  <a:gd name="T74" fmla="*/ 28 w 862"/>
                  <a:gd name="T75" fmla="*/ 1432 h 2040"/>
                  <a:gd name="T76" fmla="*/ 3 w 862"/>
                  <a:gd name="T77" fmla="*/ 1232 h 2040"/>
                  <a:gd name="T78" fmla="*/ 7 w 862"/>
                  <a:gd name="T79" fmla="*/ 1022 h 2040"/>
                  <a:gd name="T80" fmla="*/ 41 w 862"/>
                  <a:gd name="T81" fmla="*/ 811 h 2040"/>
                  <a:gd name="T82" fmla="*/ 71 w 862"/>
                  <a:gd name="T83" fmla="*/ 706 h 2040"/>
                  <a:gd name="T84" fmla="*/ 88 w 862"/>
                  <a:gd name="T85" fmla="*/ 654 h 2040"/>
                  <a:gd name="T86" fmla="*/ 97 w 862"/>
                  <a:gd name="T87" fmla="*/ 628 h 2040"/>
                  <a:gd name="T88" fmla="*/ 106 w 862"/>
                  <a:gd name="T89" fmla="*/ 607 h 2040"/>
                  <a:gd name="T90" fmla="*/ 122 w 862"/>
                  <a:gd name="T91" fmla="*/ 565 h 2040"/>
                  <a:gd name="T92" fmla="*/ 130 w 862"/>
                  <a:gd name="T93" fmla="*/ 544 h 2040"/>
                  <a:gd name="T94" fmla="*/ 145 w 862"/>
                  <a:gd name="T95" fmla="*/ 516 h 2040"/>
                  <a:gd name="T96" fmla="*/ 190 w 862"/>
                  <a:gd name="T97" fmla="*/ 429 h 2040"/>
                  <a:gd name="T98" fmla="*/ 212 w 862"/>
                  <a:gd name="T99" fmla="*/ 387 h 2040"/>
                  <a:gd name="T100" fmla="*/ 237 w 862"/>
                  <a:gd name="T101" fmla="*/ 348 h 2040"/>
                  <a:gd name="T102" fmla="*/ 287 w 862"/>
                  <a:gd name="T103" fmla="*/ 275 h 2040"/>
                  <a:gd name="T104" fmla="*/ 310 w 862"/>
                  <a:gd name="T105" fmla="*/ 241 h 2040"/>
                  <a:gd name="T106" fmla="*/ 337 w 862"/>
                  <a:gd name="T107" fmla="*/ 208 h 2040"/>
                  <a:gd name="T108" fmla="*/ 389 w 862"/>
                  <a:gd name="T109" fmla="*/ 147 h 2040"/>
                  <a:gd name="T110" fmla="*/ 435 w 862"/>
                  <a:gd name="T111" fmla="*/ 96 h 2040"/>
                  <a:gd name="T112" fmla="*/ 468 w 862"/>
                  <a:gd name="T113" fmla="*/ 63 h 2040"/>
                  <a:gd name="T114" fmla="*/ 531 w 862"/>
                  <a:gd name="T115" fmla="*/ 0 h 2040"/>
                  <a:gd name="T116" fmla="*/ 862 w 862"/>
                  <a:gd name="T117" fmla="*/ 429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2" h="2040">
                    <a:moveTo>
                      <a:pt x="862" y="429"/>
                    </a:moveTo>
                    <a:cubicBezTo>
                      <a:pt x="862" y="429"/>
                      <a:pt x="834" y="446"/>
                      <a:pt x="785" y="474"/>
                    </a:cubicBezTo>
                    <a:cubicBezTo>
                      <a:pt x="772" y="481"/>
                      <a:pt x="759" y="489"/>
                      <a:pt x="744" y="498"/>
                    </a:cubicBezTo>
                    <a:cubicBezTo>
                      <a:pt x="730" y="506"/>
                      <a:pt x="722" y="512"/>
                      <a:pt x="710" y="521"/>
                    </a:cubicBezTo>
                    <a:cubicBezTo>
                      <a:pt x="698" y="529"/>
                      <a:pt x="685" y="537"/>
                      <a:pt x="671" y="546"/>
                    </a:cubicBezTo>
                    <a:cubicBezTo>
                      <a:pt x="664" y="551"/>
                      <a:pt x="657" y="556"/>
                      <a:pt x="650" y="560"/>
                    </a:cubicBezTo>
                    <a:cubicBezTo>
                      <a:pt x="643" y="567"/>
                      <a:pt x="635" y="573"/>
                      <a:pt x="628" y="580"/>
                    </a:cubicBezTo>
                    <a:cubicBezTo>
                      <a:pt x="612" y="593"/>
                      <a:pt x="596" y="607"/>
                      <a:pt x="580" y="621"/>
                    </a:cubicBezTo>
                    <a:cubicBezTo>
                      <a:pt x="571" y="629"/>
                      <a:pt x="562" y="636"/>
                      <a:pt x="554" y="644"/>
                    </a:cubicBezTo>
                    <a:cubicBezTo>
                      <a:pt x="547" y="652"/>
                      <a:pt x="539" y="661"/>
                      <a:pt x="531" y="669"/>
                    </a:cubicBezTo>
                    <a:cubicBezTo>
                      <a:pt x="515" y="687"/>
                      <a:pt x="498" y="705"/>
                      <a:pt x="481" y="723"/>
                    </a:cubicBezTo>
                    <a:lnTo>
                      <a:pt x="474" y="730"/>
                    </a:lnTo>
                    <a:lnTo>
                      <a:pt x="471" y="734"/>
                    </a:lnTo>
                    <a:lnTo>
                      <a:pt x="470" y="734"/>
                    </a:lnTo>
                    <a:cubicBezTo>
                      <a:pt x="467" y="740"/>
                      <a:pt x="474" y="727"/>
                      <a:pt x="473" y="729"/>
                    </a:cubicBezTo>
                    <a:lnTo>
                      <a:pt x="473" y="730"/>
                    </a:lnTo>
                    <a:lnTo>
                      <a:pt x="471" y="732"/>
                    </a:lnTo>
                    <a:lnTo>
                      <a:pt x="458" y="750"/>
                    </a:lnTo>
                    <a:cubicBezTo>
                      <a:pt x="449" y="762"/>
                      <a:pt x="440" y="774"/>
                      <a:pt x="431" y="786"/>
                    </a:cubicBezTo>
                    <a:lnTo>
                      <a:pt x="418" y="804"/>
                    </a:lnTo>
                    <a:cubicBezTo>
                      <a:pt x="413" y="811"/>
                      <a:pt x="411" y="815"/>
                      <a:pt x="407" y="820"/>
                    </a:cubicBezTo>
                    <a:cubicBezTo>
                      <a:pt x="400" y="831"/>
                      <a:pt x="393" y="841"/>
                      <a:pt x="386" y="851"/>
                    </a:cubicBezTo>
                    <a:cubicBezTo>
                      <a:pt x="371" y="871"/>
                      <a:pt x="358" y="897"/>
                      <a:pt x="344" y="921"/>
                    </a:cubicBezTo>
                    <a:cubicBezTo>
                      <a:pt x="317" y="971"/>
                      <a:pt x="293" y="1023"/>
                      <a:pt x="272" y="1078"/>
                    </a:cubicBezTo>
                    <a:cubicBezTo>
                      <a:pt x="251" y="1133"/>
                      <a:pt x="235" y="1190"/>
                      <a:pt x="223" y="1247"/>
                    </a:cubicBezTo>
                    <a:cubicBezTo>
                      <a:pt x="211" y="1305"/>
                      <a:pt x="203" y="1363"/>
                      <a:pt x="199" y="1420"/>
                    </a:cubicBezTo>
                    <a:cubicBezTo>
                      <a:pt x="195" y="1477"/>
                      <a:pt x="195" y="1533"/>
                      <a:pt x="198" y="1586"/>
                    </a:cubicBezTo>
                    <a:cubicBezTo>
                      <a:pt x="198" y="1612"/>
                      <a:pt x="203" y="1638"/>
                      <a:pt x="205" y="1663"/>
                    </a:cubicBezTo>
                    <a:cubicBezTo>
                      <a:pt x="207" y="1688"/>
                      <a:pt x="212" y="1712"/>
                      <a:pt x="216" y="1735"/>
                    </a:cubicBezTo>
                    <a:cubicBezTo>
                      <a:pt x="223" y="1782"/>
                      <a:pt x="235" y="1824"/>
                      <a:pt x="245" y="1862"/>
                    </a:cubicBezTo>
                    <a:cubicBezTo>
                      <a:pt x="256" y="1899"/>
                      <a:pt x="267" y="1931"/>
                      <a:pt x="276" y="1958"/>
                    </a:cubicBezTo>
                    <a:cubicBezTo>
                      <a:pt x="298" y="2010"/>
                      <a:pt x="310" y="2040"/>
                      <a:pt x="310" y="2040"/>
                    </a:cubicBezTo>
                    <a:cubicBezTo>
                      <a:pt x="310" y="2040"/>
                      <a:pt x="290" y="2014"/>
                      <a:pt x="255" y="1968"/>
                    </a:cubicBezTo>
                    <a:cubicBezTo>
                      <a:pt x="239" y="1945"/>
                      <a:pt x="220" y="1916"/>
                      <a:pt x="199" y="1881"/>
                    </a:cubicBezTo>
                    <a:cubicBezTo>
                      <a:pt x="179" y="1846"/>
                      <a:pt x="156" y="1807"/>
                      <a:pt x="136" y="1761"/>
                    </a:cubicBezTo>
                    <a:cubicBezTo>
                      <a:pt x="125" y="1739"/>
                      <a:pt x="113" y="1715"/>
                      <a:pt x="104" y="1689"/>
                    </a:cubicBezTo>
                    <a:cubicBezTo>
                      <a:pt x="95" y="1664"/>
                      <a:pt x="83" y="1638"/>
                      <a:pt x="75" y="1610"/>
                    </a:cubicBezTo>
                    <a:cubicBezTo>
                      <a:pt x="56" y="1555"/>
                      <a:pt x="40" y="1495"/>
                      <a:pt x="28" y="1432"/>
                    </a:cubicBezTo>
                    <a:cubicBezTo>
                      <a:pt x="16" y="1369"/>
                      <a:pt x="7" y="1302"/>
                      <a:pt x="3" y="1232"/>
                    </a:cubicBezTo>
                    <a:cubicBezTo>
                      <a:pt x="0" y="1163"/>
                      <a:pt x="0" y="1093"/>
                      <a:pt x="7" y="1022"/>
                    </a:cubicBezTo>
                    <a:cubicBezTo>
                      <a:pt x="13" y="951"/>
                      <a:pt x="25" y="880"/>
                      <a:pt x="41" y="811"/>
                    </a:cubicBezTo>
                    <a:cubicBezTo>
                      <a:pt x="50" y="776"/>
                      <a:pt x="58" y="742"/>
                      <a:pt x="71" y="706"/>
                    </a:cubicBezTo>
                    <a:cubicBezTo>
                      <a:pt x="77" y="689"/>
                      <a:pt x="83" y="671"/>
                      <a:pt x="88" y="654"/>
                    </a:cubicBezTo>
                    <a:lnTo>
                      <a:pt x="97" y="628"/>
                    </a:lnTo>
                    <a:lnTo>
                      <a:pt x="106" y="607"/>
                    </a:lnTo>
                    <a:cubicBezTo>
                      <a:pt x="111" y="593"/>
                      <a:pt x="117" y="579"/>
                      <a:pt x="122" y="565"/>
                    </a:cubicBezTo>
                    <a:lnTo>
                      <a:pt x="130" y="544"/>
                    </a:lnTo>
                    <a:lnTo>
                      <a:pt x="145" y="516"/>
                    </a:lnTo>
                    <a:cubicBezTo>
                      <a:pt x="160" y="487"/>
                      <a:pt x="175" y="458"/>
                      <a:pt x="190" y="429"/>
                    </a:cubicBezTo>
                    <a:cubicBezTo>
                      <a:pt x="197" y="415"/>
                      <a:pt x="204" y="401"/>
                      <a:pt x="212" y="387"/>
                    </a:cubicBezTo>
                    <a:cubicBezTo>
                      <a:pt x="219" y="374"/>
                      <a:pt x="228" y="361"/>
                      <a:pt x="237" y="348"/>
                    </a:cubicBezTo>
                    <a:cubicBezTo>
                      <a:pt x="254" y="323"/>
                      <a:pt x="270" y="299"/>
                      <a:pt x="287" y="275"/>
                    </a:cubicBezTo>
                    <a:cubicBezTo>
                      <a:pt x="295" y="263"/>
                      <a:pt x="302" y="252"/>
                      <a:pt x="310" y="241"/>
                    </a:cubicBezTo>
                    <a:cubicBezTo>
                      <a:pt x="319" y="229"/>
                      <a:pt x="329" y="218"/>
                      <a:pt x="337" y="208"/>
                    </a:cubicBezTo>
                    <a:cubicBezTo>
                      <a:pt x="356" y="187"/>
                      <a:pt x="373" y="166"/>
                      <a:pt x="389" y="147"/>
                    </a:cubicBezTo>
                    <a:cubicBezTo>
                      <a:pt x="405" y="129"/>
                      <a:pt x="423" y="109"/>
                      <a:pt x="435" y="96"/>
                    </a:cubicBezTo>
                    <a:cubicBezTo>
                      <a:pt x="447" y="84"/>
                      <a:pt x="458" y="73"/>
                      <a:pt x="468" y="63"/>
                    </a:cubicBezTo>
                    <a:cubicBezTo>
                      <a:pt x="508" y="23"/>
                      <a:pt x="531" y="0"/>
                      <a:pt x="531" y="0"/>
                    </a:cubicBezTo>
                    <a:lnTo>
                      <a:pt x="862" y="429"/>
                    </a:lnTo>
                    <a:close/>
                  </a:path>
                </a:pathLst>
              </a:custGeom>
              <a:solidFill>
                <a:srgbClr val="01B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61" name="Freeform 178">
                <a:extLst>
                  <a:ext uri="{FF2B5EF4-FFF2-40B4-BE49-F238E27FC236}">
                    <a16:creationId xmlns:a16="http://schemas.microsoft.com/office/drawing/2014/main" id="{B3F3A5C9-59C8-433E-B471-A128CCA747A6}"/>
                  </a:ext>
                </a:extLst>
              </p:cNvPr>
              <p:cNvSpPr>
                <a:spLocks/>
              </p:cNvSpPr>
              <p:nvPr/>
            </p:nvSpPr>
            <p:spPr bwMode="auto">
              <a:xfrm>
                <a:off x="9389274" y="8663108"/>
                <a:ext cx="1450525" cy="1369943"/>
              </a:xfrm>
              <a:custGeom>
                <a:avLst/>
                <a:gdLst>
                  <a:gd name="T0" fmla="*/ 0 w 162"/>
                  <a:gd name="T1" fmla="*/ 0 h 153"/>
                  <a:gd name="T2" fmla="*/ 162 w 162"/>
                  <a:gd name="T3" fmla="*/ 25 h 153"/>
                  <a:gd name="T4" fmla="*/ 60 w 162"/>
                  <a:gd name="T5" fmla="*/ 153 h 153"/>
                  <a:gd name="T6" fmla="*/ 0 w 162"/>
                  <a:gd name="T7" fmla="*/ 0 h 153"/>
                </a:gdLst>
                <a:ahLst/>
                <a:cxnLst>
                  <a:cxn ang="0">
                    <a:pos x="T0" y="T1"/>
                  </a:cxn>
                  <a:cxn ang="0">
                    <a:pos x="T2" y="T3"/>
                  </a:cxn>
                  <a:cxn ang="0">
                    <a:pos x="T4" y="T5"/>
                  </a:cxn>
                  <a:cxn ang="0">
                    <a:pos x="T6" y="T7"/>
                  </a:cxn>
                </a:cxnLst>
                <a:rect l="0" t="0" r="r" b="b"/>
                <a:pathLst>
                  <a:path w="162" h="153">
                    <a:moveTo>
                      <a:pt x="0" y="0"/>
                    </a:moveTo>
                    <a:lnTo>
                      <a:pt x="162" y="25"/>
                    </a:lnTo>
                    <a:lnTo>
                      <a:pt x="60" y="153"/>
                    </a:lnTo>
                    <a:lnTo>
                      <a:pt x="0" y="0"/>
                    </a:lnTo>
                    <a:close/>
                  </a:path>
                </a:pathLst>
              </a:custGeom>
              <a:solidFill>
                <a:srgbClr val="01B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US" sz="900">
                  <a:latin typeface="Segoe UI Semilight" panose="020B0402040204020203" pitchFamily="34" charset="0"/>
                  <a:cs typeface="Segoe UI Semilight" panose="020B0402040204020203" pitchFamily="34" charset="0"/>
                </a:endParaRPr>
              </a:p>
            </p:txBody>
          </p:sp>
          <p:sp>
            <p:nvSpPr>
              <p:cNvPr id="62" name="TextBox 36">
                <a:extLst>
                  <a:ext uri="{FF2B5EF4-FFF2-40B4-BE49-F238E27FC236}">
                    <a16:creationId xmlns:a16="http://schemas.microsoft.com/office/drawing/2014/main" id="{D60F5B57-3D68-4588-9A98-57111B619579}"/>
                  </a:ext>
                </a:extLst>
              </p:cNvPr>
              <p:cNvSpPr txBox="1"/>
              <p:nvPr/>
            </p:nvSpPr>
            <p:spPr>
              <a:xfrm>
                <a:off x="14386255" y="9923530"/>
                <a:ext cx="1355576" cy="1394890"/>
              </a:xfrm>
              <a:prstGeom prst="rect">
                <a:avLst/>
              </a:prstGeom>
              <a:noFill/>
            </p:spPr>
            <p:txBody>
              <a:bodyPr wrap="none" rtlCol="0" anchor="ctr">
                <a:spAutoFit/>
              </a:bodyPr>
              <a:lstStyle/>
              <a:p>
                <a:pPr algn="ctr"/>
                <a:r>
                  <a:rPr lang="en-US" sz="2800" b="1">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01</a:t>
                </a:r>
              </a:p>
            </p:txBody>
          </p:sp>
          <p:sp>
            <p:nvSpPr>
              <p:cNvPr id="63" name="TextBox 37">
                <a:extLst>
                  <a:ext uri="{FF2B5EF4-FFF2-40B4-BE49-F238E27FC236}">
                    <a16:creationId xmlns:a16="http://schemas.microsoft.com/office/drawing/2014/main" id="{3D1CA014-9CF4-41F4-97D2-8CDDE79BE971}"/>
                  </a:ext>
                </a:extLst>
              </p:cNvPr>
              <p:cNvSpPr txBox="1"/>
              <p:nvPr/>
            </p:nvSpPr>
            <p:spPr>
              <a:xfrm>
                <a:off x="10966981" y="12066782"/>
                <a:ext cx="1500876" cy="1394890"/>
              </a:xfrm>
              <a:prstGeom prst="rect">
                <a:avLst/>
              </a:prstGeom>
              <a:noFill/>
            </p:spPr>
            <p:txBody>
              <a:bodyPr wrap="none" rtlCol="0" anchor="ctr">
                <a:spAutoFit/>
              </a:bodyPr>
              <a:lstStyle/>
              <a:p>
                <a:pPr algn="ctr"/>
                <a:r>
                  <a:rPr lang="en-US" sz="2800" b="1"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02</a:t>
                </a:r>
              </a:p>
            </p:txBody>
          </p:sp>
          <p:sp>
            <p:nvSpPr>
              <p:cNvPr id="64" name="TextBox 38">
                <a:extLst>
                  <a:ext uri="{FF2B5EF4-FFF2-40B4-BE49-F238E27FC236}">
                    <a16:creationId xmlns:a16="http://schemas.microsoft.com/office/drawing/2014/main" id="{FD0C98F5-F1BB-469D-BF3D-E147867A5536}"/>
                  </a:ext>
                </a:extLst>
              </p:cNvPr>
              <p:cNvSpPr txBox="1"/>
              <p:nvPr/>
            </p:nvSpPr>
            <p:spPr>
              <a:xfrm>
                <a:off x="9270963" y="8488989"/>
                <a:ext cx="1500876" cy="1394890"/>
              </a:xfrm>
              <a:prstGeom prst="rect">
                <a:avLst/>
              </a:prstGeom>
              <a:noFill/>
            </p:spPr>
            <p:txBody>
              <a:bodyPr wrap="none" rtlCol="0" anchor="ctr">
                <a:spAutoFit/>
              </a:bodyPr>
              <a:lstStyle/>
              <a:p>
                <a:pPr algn="ctr"/>
                <a:r>
                  <a:rPr lang="en-US" sz="2800" b="1">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03</a:t>
                </a:r>
              </a:p>
            </p:txBody>
          </p:sp>
          <p:sp>
            <p:nvSpPr>
              <p:cNvPr id="65" name="Rectángulo 64">
                <a:extLst>
                  <a:ext uri="{FF2B5EF4-FFF2-40B4-BE49-F238E27FC236}">
                    <a16:creationId xmlns:a16="http://schemas.microsoft.com/office/drawing/2014/main" id="{20042163-A23F-45E0-AE93-39AB94FAB965}"/>
                  </a:ext>
                </a:extLst>
              </p:cNvPr>
              <p:cNvSpPr/>
              <p:nvPr/>
            </p:nvSpPr>
            <p:spPr>
              <a:xfrm>
                <a:off x="13694664" y="11507080"/>
                <a:ext cx="3221866" cy="1723101"/>
              </a:xfrm>
              <a:prstGeom prst="rect">
                <a:avLst/>
              </a:prstGeom>
            </p:spPr>
            <p:txBody>
              <a:bodyPr wrap="square">
                <a:spAutoFit/>
              </a:bodyPr>
              <a:lstStyle/>
              <a:p>
                <a:pPr algn="ctr"/>
                <a:r>
                  <a:rPr lang="es-CR" sz="1200" dirty="0">
                    <a:latin typeface="Segoe UI Semilight" panose="020B0402040204020203" pitchFamily="34" charset="0"/>
                    <a:cs typeface="Segoe UI Semilight" panose="020B0402040204020203" pitchFamily="34" charset="0"/>
                  </a:rPr>
                  <a:t>Si no se mide lo que se hace, no se controla </a:t>
                </a:r>
              </a:p>
            </p:txBody>
          </p:sp>
          <p:sp>
            <p:nvSpPr>
              <p:cNvPr id="66" name="Rectángulo 65">
                <a:extLst>
                  <a:ext uri="{FF2B5EF4-FFF2-40B4-BE49-F238E27FC236}">
                    <a16:creationId xmlns:a16="http://schemas.microsoft.com/office/drawing/2014/main" id="{72E28736-341E-43E0-8E61-0C68813BCA7E}"/>
                  </a:ext>
                </a:extLst>
              </p:cNvPr>
              <p:cNvSpPr/>
              <p:nvPr/>
            </p:nvSpPr>
            <p:spPr>
              <a:xfrm>
                <a:off x="8296102" y="11719345"/>
                <a:ext cx="2807681" cy="1723101"/>
              </a:xfrm>
              <a:prstGeom prst="rect">
                <a:avLst/>
              </a:prstGeom>
            </p:spPr>
            <p:txBody>
              <a:bodyPr wrap="square">
                <a:spAutoFit/>
              </a:bodyPr>
              <a:lstStyle/>
              <a:p>
                <a:pPr algn="ctr"/>
                <a:r>
                  <a:rPr lang="es-CR" sz="1200" dirty="0">
                    <a:latin typeface="Segoe UI Semilight" panose="020B0402040204020203" pitchFamily="34" charset="0"/>
                    <a:cs typeface="Segoe UI Semilight" panose="020B0402040204020203" pitchFamily="34" charset="0"/>
                  </a:rPr>
                  <a:t>Si no se controla, no se dirige</a:t>
                </a:r>
              </a:p>
            </p:txBody>
          </p:sp>
          <p:sp>
            <p:nvSpPr>
              <p:cNvPr id="67" name="Rectángulo 66">
                <a:extLst>
                  <a:ext uri="{FF2B5EF4-FFF2-40B4-BE49-F238E27FC236}">
                    <a16:creationId xmlns:a16="http://schemas.microsoft.com/office/drawing/2014/main" id="{77ECA07E-83DE-4DD9-B5FE-701452696022}"/>
                  </a:ext>
                </a:extLst>
              </p:cNvPr>
              <p:cNvSpPr/>
              <p:nvPr/>
            </p:nvSpPr>
            <p:spPr>
              <a:xfrm>
                <a:off x="10902504" y="8324498"/>
                <a:ext cx="2807678" cy="2215415"/>
              </a:xfrm>
              <a:prstGeom prst="rect">
                <a:avLst/>
              </a:prstGeom>
            </p:spPr>
            <p:txBody>
              <a:bodyPr wrap="square">
                <a:spAutoFit/>
              </a:bodyPr>
              <a:lstStyle/>
              <a:p>
                <a:pPr algn="ctr"/>
                <a:r>
                  <a:rPr lang="es-CR" sz="1200" dirty="0">
                    <a:latin typeface="Segoe UI Semilight" panose="020B0402040204020203" pitchFamily="34" charset="0"/>
                    <a:cs typeface="Segoe UI Semilight" panose="020B0402040204020203" pitchFamily="34" charset="0"/>
                  </a:rPr>
                  <a:t>Si no se dirige, no se puede mejorar </a:t>
                </a:r>
              </a:p>
            </p:txBody>
          </p:sp>
        </p:grpSp>
      </p:grpSp>
      <p:sp>
        <p:nvSpPr>
          <p:cNvPr id="68" name="Rectángulo 67">
            <a:extLst>
              <a:ext uri="{FF2B5EF4-FFF2-40B4-BE49-F238E27FC236}">
                <a16:creationId xmlns:a16="http://schemas.microsoft.com/office/drawing/2014/main" id="{CF0C5DD0-8133-4DE7-A0F8-ED5DC8A3C651}"/>
              </a:ext>
            </a:extLst>
          </p:cNvPr>
          <p:cNvSpPr/>
          <p:nvPr/>
        </p:nvSpPr>
        <p:spPr>
          <a:xfrm>
            <a:off x="8000331" y="6000204"/>
            <a:ext cx="901209" cy="230832"/>
          </a:xfrm>
          <a:prstGeom prst="rect">
            <a:avLst/>
          </a:prstGeom>
        </p:spPr>
        <p:txBody>
          <a:bodyPr wrap="none">
            <a:spAutoFit/>
          </a:bodyPr>
          <a:lstStyle/>
          <a:p>
            <a:r>
              <a:rPr lang="es-CR" sz="900" b="1" dirty="0">
                <a:solidFill>
                  <a:schemeClr val="tx1">
                    <a:lumMod val="65000"/>
                    <a:lumOff val="35000"/>
                  </a:schemeClr>
                </a:solidFill>
                <a:latin typeface="Segoe UI Semilight" panose="020B0402040204020203" pitchFamily="34" charset="0"/>
                <a:cs typeface="Segoe UI Semilight" panose="020B0402040204020203" pitchFamily="34" charset="0"/>
              </a:rPr>
              <a:t>Fuente</a:t>
            </a:r>
            <a:r>
              <a:rPr lang="es-CR" sz="900" dirty="0">
                <a:solidFill>
                  <a:schemeClr val="tx1">
                    <a:lumMod val="65000"/>
                    <a:lumOff val="35000"/>
                  </a:schemeClr>
                </a:solidFill>
                <a:latin typeface="Segoe UI Semilight" panose="020B0402040204020203" pitchFamily="34" charset="0"/>
                <a:cs typeface="Segoe UI Semilight" panose="020B0402040204020203" pitchFamily="34" charset="0"/>
              </a:rPr>
              <a:t>: CEPAL</a:t>
            </a:r>
          </a:p>
        </p:txBody>
      </p:sp>
      <p:sp>
        <p:nvSpPr>
          <p:cNvPr id="69" name="Rectángulo 68">
            <a:extLst>
              <a:ext uri="{FF2B5EF4-FFF2-40B4-BE49-F238E27FC236}">
                <a16:creationId xmlns:a16="http://schemas.microsoft.com/office/drawing/2014/main" id="{1B5556D6-B4BE-4EBD-8478-A24964163F80}"/>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cxnSp>
        <p:nvCxnSpPr>
          <p:cNvPr id="4" name="Conector recto 3">
            <a:extLst>
              <a:ext uri="{FF2B5EF4-FFF2-40B4-BE49-F238E27FC236}">
                <a16:creationId xmlns:a16="http://schemas.microsoft.com/office/drawing/2014/main" id="{B7072949-F3ED-4512-8148-D1DC1897EC18}"/>
              </a:ext>
            </a:extLst>
          </p:cNvPr>
          <p:cNvCxnSpPr>
            <a:cxnSpLocks/>
          </p:cNvCxnSpPr>
          <p:nvPr/>
        </p:nvCxnSpPr>
        <p:spPr>
          <a:xfrm>
            <a:off x="2739120" y="2487407"/>
            <a:ext cx="0" cy="328235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0E269A83-F939-4D04-A026-D75AE8ABE6E4}"/>
              </a:ext>
            </a:extLst>
          </p:cNvPr>
          <p:cNvCxnSpPr>
            <a:cxnSpLocks/>
          </p:cNvCxnSpPr>
          <p:nvPr/>
        </p:nvCxnSpPr>
        <p:spPr>
          <a:xfrm>
            <a:off x="6082214" y="2487407"/>
            <a:ext cx="0" cy="328235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33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EA937E7-620A-4DDA-9EF7-922C5A3C7E67}"/>
              </a:ext>
            </a:extLst>
          </p:cNvPr>
          <p:cNvSpPr/>
          <p:nvPr/>
        </p:nvSpPr>
        <p:spPr>
          <a:xfrm>
            <a:off x="5145607" y="2175667"/>
            <a:ext cx="2781450" cy="1718311"/>
          </a:xfrm>
          <a:prstGeom prst="rect">
            <a:avLst/>
          </a:prstGeom>
          <a:solidFill>
            <a:srgbClr val="C6D300"/>
          </a:solidFill>
          <a:ln>
            <a:noFill/>
          </a:ln>
          <a:effectLst/>
        </p:spPr>
        <p:txBody>
          <a:bodyPr vert="horz" wrap="square" lIns="60960" tIns="30480" rIns="60960" bIns="3048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Entendible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Ser reconocido fácilmente por todos aquellos que lo usan</a:t>
            </a:r>
          </a:p>
        </p:txBody>
      </p:sp>
      <p:sp>
        <p:nvSpPr>
          <p:cNvPr id="6" name="Rectángulo 5">
            <a:extLst>
              <a:ext uri="{FF2B5EF4-FFF2-40B4-BE49-F238E27FC236}">
                <a16:creationId xmlns:a16="http://schemas.microsoft.com/office/drawing/2014/main" id="{DCE6716F-E30B-4CCA-8652-DC8F5FC130A5}"/>
              </a:ext>
            </a:extLst>
          </p:cNvPr>
          <p:cNvSpPr/>
          <p:nvPr/>
        </p:nvSpPr>
        <p:spPr>
          <a:xfrm>
            <a:off x="1288436" y="4229517"/>
            <a:ext cx="2842501" cy="1790274"/>
          </a:xfrm>
          <a:prstGeom prst="rect">
            <a:avLst/>
          </a:prstGeom>
          <a:solidFill>
            <a:srgbClr val="0097CC"/>
          </a:solidFill>
          <a:ln w="9525">
            <a:noFill/>
            <a:round/>
            <a:headEnd/>
            <a:tailEn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Confiable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Los datos utilizados para la construcción del indicador deben ser fidedignos</a:t>
            </a:r>
          </a:p>
        </p:txBody>
      </p:sp>
      <p:sp>
        <p:nvSpPr>
          <p:cNvPr id="7" name="Rectángulo 6">
            <a:extLst>
              <a:ext uri="{FF2B5EF4-FFF2-40B4-BE49-F238E27FC236}">
                <a16:creationId xmlns:a16="http://schemas.microsoft.com/office/drawing/2014/main" id="{9A326EFF-DF5F-4615-894B-5A3BF5D399EF}"/>
              </a:ext>
            </a:extLst>
          </p:cNvPr>
          <p:cNvSpPr/>
          <p:nvPr/>
        </p:nvSpPr>
        <p:spPr>
          <a:xfrm>
            <a:off x="1288436" y="2197015"/>
            <a:ext cx="2842501" cy="1670011"/>
          </a:xfrm>
          <a:prstGeom prst="rect">
            <a:avLst/>
          </a:prstGeom>
          <a:solidFill>
            <a:srgbClr val="01B9DF"/>
          </a:solidFill>
          <a:ln>
            <a:noFill/>
          </a:ln>
          <a:effectLst/>
        </p:spPr>
        <p:txBody>
          <a:bodyPr vert="horz" wrap="square" lIns="60960" tIns="30480" rIns="60960" bIns="3048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Medible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Debe ser cuantificable en términos ya sea del </a:t>
            </a:r>
            <a:r>
              <a:rPr kumimoji="0" lang="es-CR" sz="24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grado</a:t>
            </a: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 o </a:t>
            </a:r>
            <a:r>
              <a:rPr kumimoji="0" lang="es-CR" sz="24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frecuencia</a:t>
            </a: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 de la cantidad</a:t>
            </a:r>
          </a:p>
        </p:txBody>
      </p:sp>
      <p:sp>
        <p:nvSpPr>
          <p:cNvPr id="8" name="Rectángulo 7">
            <a:extLst>
              <a:ext uri="{FF2B5EF4-FFF2-40B4-BE49-F238E27FC236}">
                <a16:creationId xmlns:a16="http://schemas.microsoft.com/office/drawing/2014/main" id="{C9A7D50A-7980-4A7D-8F0E-D6A4663E922E}"/>
              </a:ext>
            </a:extLst>
          </p:cNvPr>
          <p:cNvSpPr/>
          <p:nvPr/>
        </p:nvSpPr>
        <p:spPr>
          <a:xfrm>
            <a:off x="5145606" y="4229517"/>
            <a:ext cx="2781449" cy="1790274"/>
          </a:xfrm>
          <a:prstGeom prst="rect">
            <a:avLst/>
          </a:prstGeom>
          <a:solidFill>
            <a:srgbClr val="FF7F00"/>
          </a:solidFill>
          <a:ln>
            <a:noFill/>
          </a:ln>
          <a:effectLst/>
        </p:spPr>
        <p:txBody>
          <a:bodyPr vert="horz" wrap="square" lIns="60960" tIns="30480" rIns="60960" bIns="3048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b="1"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Controlable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2000" i="0" u="none" strike="noStrike" kern="0" cap="none" spc="0" normalizeH="0" baseline="0" noProof="0" dirty="0">
                <a:ln>
                  <a:noFill/>
                </a:ln>
                <a:solidFill>
                  <a:schemeClr val="bg1"/>
                </a:solidFill>
                <a:uLnTx/>
                <a:uFillTx/>
                <a:latin typeface="Segoe UI Semilight" panose="020B0402040204020203" pitchFamily="34" charset="0"/>
                <a:cs typeface="Segoe UI Semilight" panose="020B0402040204020203" pitchFamily="34" charset="0"/>
              </a:rPr>
              <a:t>Controlable dentro de la estructura de los despachos u oficinas</a:t>
            </a:r>
          </a:p>
        </p:txBody>
      </p:sp>
      <p:pic>
        <p:nvPicPr>
          <p:cNvPr id="13" name="Gráfico 12" descr="Tendencia alcista">
            <a:extLst>
              <a:ext uri="{FF2B5EF4-FFF2-40B4-BE49-F238E27FC236}">
                <a16:creationId xmlns:a16="http://schemas.microsoft.com/office/drawing/2014/main" id="{533CFE6F-9077-4EDD-9F02-AE0FB2A157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064" y="1200764"/>
            <a:ext cx="795506" cy="795506"/>
          </a:xfrm>
          <a:prstGeom prst="rect">
            <a:avLst/>
          </a:prstGeom>
        </p:spPr>
      </p:pic>
      <p:sp>
        <p:nvSpPr>
          <p:cNvPr id="14" name="CuadroTexto 13">
            <a:extLst>
              <a:ext uri="{FF2B5EF4-FFF2-40B4-BE49-F238E27FC236}">
                <a16:creationId xmlns:a16="http://schemas.microsoft.com/office/drawing/2014/main" id="{2672A446-DF18-4B05-A9C7-A55FE80FB15A}"/>
              </a:ext>
            </a:extLst>
          </p:cNvPr>
          <p:cNvSpPr txBox="1"/>
          <p:nvPr/>
        </p:nvSpPr>
        <p:spPr>
          <a:xfrm>
            <a:off x="1662695" y="1372859"/>
            <a:ext cx="5818610" cy="461665"/>
          </a:xfrm>
          <a:prstGeom prst="rect">
            <a:avLst/>
          </a:prstGeom>
          <a:noFill/>
        </p:spPr>
        <p:txBody>
          <a:bodyPr wrap="square" rtlCol="0">
            <a:spAutoFit/>
          </a:bodyPr>
          <a:lstStyle/>
          <a:p>
            <a:r>
              <a:rPr lang="es-ES" sz="2400" b="1" dirty="0">
                <a:solidFill>
                  <a:srgbClr val="C6D300"/>
                </a:solidFill>
                <a:latin typeface="Segoe UI Semilight" panose="020B0402040204020203" pitchFamily="34" charset="0"/>
                <a:cs typeface="Segoe UI Semilight" panose="020B0402040204020203" pitchFamily="34" charset="0"/>
              </a:rPr>
              <a:t>Características de los indicadores</a:t>
            </a:r>
          </a:p>
        </p:txBody>
      </p:sp>
      <p:sp>
        <p:nvSpPr>
          <p:cNvPr id="15" name="Rectángulo 14">
            <a:extLst>
              <a:ext uri="{FF2B5EF4-FFF2-40B4-BE49-F238E27FC236}">
                <a16:creationId xmlns:a16="http://schemas.microsoft.com/office/drawing/2014/main" id="{8EE22BE3-37F5-4956-BCAB-123EAB2850FF}"/>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Tree>
    <p:extLst>
      <p:ext uri="{BB962C8B-B14F-4D97-AF65-F5344CB8AC3E}">
        <p14:creationId xmlns:p14="http://schemas.microsoft.com/office/powerpoint/2010/main" val="2588432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7B210-F339-4FB7-9776-3338095EF740}"/>
              </a:ext>
            </a:extLst>
          </p:cNvPr>
          <p:cNvSpPr>
            <a:spLocks noGrp="1"/>
          </p:cNvSpPr>
          <p:nvPr>
            <p:ph type="title" idx="4294967295"/>
          </p:nvPr>
        </p:nvSpPr>
        <p:spPr>
          <a:xfrm>
            <a:off x="312080" y="3355408"/>
            <a:ext cx="3053919" cy="737199"/>
          </a:xfrm>
        </p:spPr>
        <p:txBody>
          <a:bodyPr vert="horz" lIns="91440" tIns="45720" rIns="91440" bIns="45720" rtlCol="0" anchor="ctr">
            <a:normAutofit fontScale="90000"/>
          </a:bodyPr>
          <a:lstStyle/>
          <a:p>
            <a:pPr algn="ctr"/>
            <a:r>
              <a:rPr lang="en-US" sz="2400" b="1" dirty="0" err="1">
                <a:solidFill>
                  <a:schemeClr val="tx1"/>
                </a:solidFill>
                <a:latin typeface="Segoe UI Semilight" panose="020B0402040204020203" pitchFamily="34" charset="0"/>
                <a:cs typeface="Segoe UI Semilight" panose="020B0402040204020203" pitchFamily="34" charset="0"/>
              </a:rPr>
              <a:t>Importante</a:t>
            </a:r>
            <a:r>
              <a:rPr lang="en-US" sz="2400" b="1" dirty="0">
                <a:solidFill>
                  <a:schemeClr val="tx1"/>
                </a:solidFill>
                <a:latin typeface="Segoe UI Semilight" panose="020B0402040204020203" pitchFamily="34" charset="0"/>
                <a:cs typeface="Segoe UI Semilight" panose="020B0402040204020203" pitchFamily="34" charset="0"/>
              </a:rPr>
              <a:t> </a:t>
            </a:r>
            <a:r>
              <a:rPr lang="en-US" sz="2400" b="1" dirty="0" err="1">
                <a:solidFill>
                  <a:schemeClr val="tx1"/>
                </a:solidFill>
                <a:latin typeface="Segoe UI Semilight" panose="020B0402040204020203" pitchFamily="34" charset="0"/>
                <a:cs typeface="Segoe UI Semilight" panose="020B0402040204020203" pitchFamily="34" charset="0"/>
              </a:rPr>
              <a:t>en</a:t>
            </a:r>
            <a:r>
              <a:rPr lang="en-US" sz="2400" b="1" dirty="0">
                <a:solidFill>
                  <a:schemeClr val="tx1"/>
                </a:solidFill>
                <a:latin typeface="Segoe UI Semilight" panose="020B0402040204020203" pitchFamily="34" charset="0"/>
                <a:cs typeface="Segoe UI Semilight" panose="020B0402040204020203" pitchFamily="34" charset="0"/>
              </a:rPr>
              <a:t> la </a:t>
            </a:r>
            <a:r>
              <a:rPr lang="en-US" sz="2400" b="1" dirty="0" err="1">
                <a:solidFill>
                  <a:schemeClr val="tx1"/>
                </a:solidFill>
                <a:latin typeface="Segoe UI Semilight" panose="020B0402040204020203" pitchFamily="34" charset="0"/>
                <a:cs typeface="Segoe UI Semilight" panose="020B0402040204020203" pitchFamily="34" charset="0"/>
              </a:rPr>
              <a:t>formulación</a:t>
            </a:r>
            <a:r>
              <a:rPr lang="en-US" sz="2400" b="1" dirty="0">
                <a:solidFill>
                  <a:schemeClr val="tx1"/>
                </a:solidFill>
                <a:latin typeface="Segoe UI Semilight" panose="020B0402040204020203" pitchFamily="34" charset="0"/>
                <a:cs typeface="Segoe UI Semilight" panose="020B0402040204020203" pitchFamily="34" charset="0"/>
              </a:rPr>
              <a:t> y </a:t>
            </a:r>
            <a:r>
              <a:rPr lang="en-US" sz="2400" b="1" dirty="0" err="1">
                <a:solidFill>
                  <a:schemeClr val="tx1"/>
                </a:solidFill>
                <a:latin typeface="Segoe UI Semilight" panose="020B0402040204020203" pitchFamily="34" charset="0"/>
                <a:cs typeface="Segoe UI Semilight" panose="020B0402040204020203" pitchFamily="34" charset="0"/>
              </a:rPr>
              <a:t>revisión</a:t>
            </a:r>
            <a:r>
              <a:rPr lang="en-US" sz="2400" b="1" dirty="0">
                <a:solidFill>
                  <a:schemeClr val="tx1"/>
                </a:solidFill>
                <a:latin typeface="Segoe UI Semilight" panose="020B0402040204020203" pitchFamily="34" charset="0"/>
                <a:cs typeface="Segoe UI Semilight" panose="020B0402040204020203" pitchFamily="34" charset="0"/>
              </a:rPr>
              <a:t> de PAOs</a:t>
            </a:r>
          </a:p>
        </p:txBody>
      </p:sp>
      <p:pic>
        <p:nvPicPr>
          <p:cNvPr id="5" name="Gráfico 4" descr="Advertencia">
            <a:extLst>
              <a:ext uri="{FF2B5EF4-FFF2-40B4-BE49-F238E27FC236}">
                <a16:creationId xmlns:a16="http://schemas.microsoft.com/office/drawing/2014/main" id="{6176AB0A-C6E2-4412-9918-2889C1D05C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039" y="2389456"/>
            <a:ext cx="936000" cy="936000"/>
          </a:xfrm>
          <a:prstGeom prst="rect">
            <a:avLst/>
          </a:prstGeom>
        </p:spPr>
      </p:pic>
      <p:cxnSp>
        <p:nvCxnSpPr>
          <p:cNvPr id="7" name="Conector recto 6">
            <a:extLst>
              <a:ext uri="{FF2B5EF4-FFF2-40B4-BE49-F238E27FC236}">
                <a16:creationId xmlns:a16="http://schemas.microsoft.com/office/drawing/2014/main" id="{EFF44E21-7C82-4551-B2FF-1903ABD5BDBD}"/>
              </a:ext>
            </a:extLst>
          </p:cNvPr>
          <p:cNvCxnSpPr>
            <a:cxnSpLocks/>
          </p:cNvCxnSpPr>
          <p:nvPr/>
        </p:nvCxnSpPr>
        <p:spPr>
          <a:xfrm>
            <a:off x="4080977" y="2148607"/>
            <a:ext cx="0" cy="2396971"/>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C15145C8-792D-443D-A468-01DAABCBB5C3}"/>
              </a:ext>
            </a:extLst>
          </p:cNvPr>
          <p:cNvGrpSpPr/>
          <p:nvPr/>
        </p:nvGrpSpPr>
        <p:grpSpPr>
          <a:xfrm>
            <a:off x="4325514" y="2148607"/>
            <a:ext cx="4506404" cy="1944000"/>
            <a:chOff x="4343270" y="2377768"/>
            <a:chExt cx="4506404" cy="1944000"/>
          </a:xfrm>
        </p:grpSpPr>
        <p:pic>
          <p:nvPicPr>
            <p:cNvPr id="15" name="Gráfico 14" descr="Conectado">
              <a:extLst>
                <a:ext uri="{FF2B5EF4-FFF2-40B4-BE49-F238E27FC236}">
                  <a16:creationId xmlns:a16="http://schemas.microsoft.com/office/drawing/2014/main" id="{65371294-D1E7-4D57-8F03-65329DE82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8716" y="2377768"/>
              <a:ext cx="1944000" cy="1944000"/>
            </a:xfrm>
            <a:prstGeom prst="rect">
              <a:avLst/>
            </a:prstGeom>
          </p:spPr>
        </p:pic>
        <p:sp>
          <p:nvSpPr>
            <p:cNvPr id="17" name="Rectángulo 16">
              <a:extLst>
                <a:ext uri="{FF2B5EF4-FFF2-40B4-BE49-F238E27FC236}">
                  <a16:creationId xmlns:a16="http://schemas.microsoft.com/office/drawing/2014/main" id="{0FD0E745-BB79-46CA-BA10-4A3B9A865EEB}"/>
                </a:ext>
              </a:extLst>
            </p:cNvPr>
            <p:cNvSpPr/>
            <p:nvPr/>
          </p:nvSpPr>
          <p:spPr>
            <a:xfrm>
              <a:off x="4343270" y="2539224"/>
              <a:ext cx="1474888" cy="584775"/>
            </a:xfrm>
            <a:prstGeom prst="rect">
              <a:avLst/>
            </a:prstGeom>
          </p:spPr>
          <p:txBody>
            <a:bodyPr wrap="square">
              <a:spAutoFit/>
            </a:bodyPr>
            <a:lstStyle/>
            <a:p>
              <a:pPr algn="r"/>
              <a:r>
                <a:rPr lang="en-US" sz="1600" b="1" cap="all" spc="200" dirty="0">
                  <a:latin typeface="Segoe UI Semilight" panose="020B0402040204020203" pitchFamily="34" charset="0"/>
                  <a:cs typeface="Segoe UI Semilight" panose="020B0402040204020203" pitchFamily="34" charset="0"/>
                </a:rPr>
                <a:t>META </a:t>
              </a:r>
              <a:r>
                <a:rPr lang="en-US" sz="1600" b="1" cap="all" spc="200" dirty="0" err="1">
                  <a:latin typeface="Segoe UI Semilight" panose="020B0402040204020203" pitchFamily="34" charset="0"/>
                  <a:cs typeface="Segoe UI Semilight" panose="020B0402040204020203" pitchFamily="34" charset="0"/>
                </a:rPr>
                <a:t>operativa</a:t>
              </a:r>
              <a:r>
                <a:rPr lang="en-US" sz="1600" b="1" cap="all" spc="200" dirty="0">
                  <a:latin typeface="Segoe UI Semilight" panose="020B0402040204020203" pitchFamily="34" charset="0"/>
                  <a:cs typeface="Segoe UI Semilight" panose="020B0402040204020203" pitchFamily="34" charset="0"/>
                </a:rPr>
                <a:t> </a:t>
              </a:r>
              <a:endParaRPr lang="es-CR" sz="1600" b="1" dirty="0"/>
            </a:p>
          </p:txBody>
        </p:sp>
        <p:sp>
          <p:nvSpPr>
            <p:cNvPr id="19" name="Rectángulo 18">
              <a:extLst>
                <a:ext uri="{FF2B5EF4-FFF2-40B4-BE49-F238E27FC236}">
                  <a16:creationId xmlns:a16="http://schemas.microsoft.com/office/drawing/2014/main" id="{FD417FAD-5445-426B-8B42-55D7CCA78065}"/>
                </a:ext>
              </a:extLst>
            </p:cNvPr>
            <p:cNvSpPr/>
            <p:nvPr/>
          </p:nvSpPr>
          <p:spPr>
            <a:xfrm>
              <a:off x="7039992" y="3651761"/>
              <a:ext cx="1809682" cy="584775"/>
            </a:xfrm>
            <a:prstGeom prst="rect">
              <a:avLst/>
            </a:prstGeom>
          </p:spPr>
          <p:txBody>
            <a:bodyPr wrap="square">
              <a:spAutoFit/>
            </a:bodyPr>
            <a:lstStyle/>
            <a:p>
              <a:r>
                <a:rPr lang="en-US" sz="1600" b="1" cap="all" spc="200" dirty="0">
                  <a:latin typeface="Segoe UI Semilight" panose="020B0402040204020203" pitchFamily="34" charset="0"/>
                  <a:cs typeface="Segoe UI Semilight" panose="020B0402040204020203" pitchFamily="34" charset="0"/>
                </a:rPr>
                <a:t>INDICADOR </a:t>
              </a:r>
              <a:r>
                <a:rPr lang="en-US" sz="1600" b="1" cap="all" spc="200" dirty="0" err="1">
                  <a:latin typeface="Segoe UI Semilight" panose="020B0402040204020203" pitchFamily="34" charset="0"/>
                  <a:cs typeface="Segoe UI Semilight" panose="020B0402040204020203" pitchFamily="34" charset="0"/>
                </a:rPr>
                <a:t>operativo</a:t>
              </a:r>
              <a:r>
                <a:rPr lang="en-US" sz="1600" b="1" cap="all" spc="200" dirty="0">
                  <a:latin typeface="Segoe UI Semilight" panose="020B0402040204020203" pitchFamily="34" charset="0"/>
                  <a:cs typeface="Segoe UI Semilight" panose="020B0402040204020203" pitchFamily="34" charset="0"/>
                </a:rPr>
                <a:t> </a:t>
              </a:r>
              <a:endParaRPr lang="es-CR" sz="1600" b="1" cap="all" spc="200" dirty="0">
                <a:latin typeface="Segoe UI Semilight" panose="020B0402040204020203" pitchFamily="34" charset="0"/>
                <a:cs typeface="Segoe UI Semilight" panose="020B0402040204020203" pitchFamily="34" charset="0"/>
              </a:endParaRPr>
            </a:p>
          </p:txBody>
        </p:sp>
        <p:sp>
          <p:nvSpPr>
            <p:cNvPr id="21" name="Rectángulo 20">
              <a:extLst>
                <a:ext uri="{FF2B5EF4-FFF2-40B4-BE49-F238E27FC236}">
                  <a16:creationId xmlns:a16="http://schemas.microsoft.com/office/drawing/2014/main" id="{47ADCD9C-01AE-41CD-BCE2-FBF38B578EFA}"/>
                </a:ext>
              </a:extLst>
            </p:cNvPr>
            <p:cNvSpPr/>
            <p:nvPr/>
          </p:nvSpPr>
          <p:spPr>
            <a:xfrm>
              <a:off x="6514046" y="3242046"/>
              <a:ext cx="1127232" cy="230832"/>
            </a:xfrm>
            <a:prstGeom prst="rect">
              <a:avLst/>
            </a:prstGeom>
          </p:spPr>
          <p:txBody>
            <a:bodyPr wrap="none">
              <a:spAutoFit/>
            </a:bodyPr>
            <a:lstStyle/>
            <a:p>
              <a:r>
                <a:rPr lang="en-US" sz="900" b="1" cap="all" spc="200" dirty="0">
                  <a:latin typeface="Segoe UI Semilight" panose="020B0402040204020203" pitchFamily="34" charset="0"/>
                  <a:cs typeface="Segoe UI Semilight" panose="020B0402040204020203" pitchFamily="34" charset="0"/>
                </a:rPr>
                <a:t>VINCULADOS</a:t>
              </a:r>
              <a:endParaRPr lang="es-CR" sz="900" b="1" dirty="0"/>
            </a:p>
          </p:txBody>
        </p:sp>
      </p:grpSp>
    </p:spTree>
    <p:extLst>
      <p:ext uri="{BB962C8B-B14F-4D97-AF65-F5344CB8AC3E}">
        <p14:creationId xmlns:p14="http://schemas.microsoft.com/office/powerpoint/2010/main" val="386369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815882"/>
          </a:xfrm>
          <a:prstGeom prst="rect">
            <a:avLst/>
          </a:prstGeom>
          <a:noFill/>
          <a:ln w="9525">
            <a:noFill/>
            <a:miter lim="800000"/>
            <a:headEnd/>
            <a:tailEnd/>
          </a:ln>
          <a:effectLst/>
        </p:spPr>
        <p:txBody>
          <a:bodyPr wrap="square">
            <a:spAutoFit/>
          </a:bodyPr>
          <a:lstStyle/>
          <a:p>
            <a:pPr marL="0" marR="0" lvl="0" indent="0" algn="ctr" defTabSz="762000" rtl="0" eaLnBrk="1" fontAlgn="auto" latinLnBrk="0" hangingPunct="1">
              <a:lnSpc>
                <a:spcPct val="100000"/>
              </a:lnSpc>
              <a:spcBef>
                <a:spcPct val="50000"/>
              </a:spcBef>
              <a:spcAft>
                <a:spcPts val="0"/>
              </a:spcAft>
              <a:buClrTx/>
              <a:buSzTx/>
              <a:buFontTx/>
              <a:buNone/>
              <a:tabLst/>
              <a:defRPr/>
            </a:pPr>
            <a:r>
              <a:rPr kumimoji="1" lang="es-ES" sz="3200" b="1" i="0" u="none" strike="noStrike" kern="1200" cap="none" spc="0" normalizeH="0" baseline="0" noProof="0" dirty="0">
                <a:ln>
                  <a:noFill/>
                </a:ln>
                <a:solidFill>
                  <a:schemeClr val="tx1">
                    <a:lumMod val="65000"/>
                    <a:lumOff val="35000"/>
                  </a:schemeClr>
                </a:solidFill>
                <a:effectLst/>
                <a:uLnTx/>
                <a:uFillTx/>
                <a:latin typeface="Segoe UI Semilight" panose="020B0402040204020203" pitchFamily="34" charset="0"/>
                <a:cs typeface="Segoe UI Semilight" panose="020B0402040204020203" pitchFamily="34" charset="0"/>
              </a:rPr>
              <a:t>NORMATIVA DE LA PLANIFICACIÓN INSTITUCIONAL</a:t>
            </a:r>
            <a:endParaRPr kumimoji="1" lang="es-ES_tradnl" sz="3200" b="1" i="0" u="none" strike="noStrike" kern="1200" cap="none" spc="0" normalizeH="0" baseline="0" noProof="0" dirty="0">
              <a:ln>
                <a:noFill/>
              </a:ln>
              <a:solidFill>
                <a:schemeClr val="tx1">
                  <a:lumMod val="65000"/>
                  <a:lumOff val="35000"/>
                </a:schemeClr>
              </a:solidFill>
              <a:effectLst/>
              <a:uLnTx/>
              <a:uFillTx/>
              <a:latin typeface="Segoe UI Semilight" panose="020B0402040204020203" pitchFamily="34" charset="0"/>
              <a:cs typeface="Segoe UI Semilight" panose="020B0402040204020203" pitchFamily="34" charset="0"/>
            </a:endParaRPr>
          </a:p>
          <a:p>
            <a:pPr marL="0" marR="0" lvl="0" indent="0" algn="ctr" defTabSz="762000" rtl="0" eaLnBrk="1" fontAlgn="auto" latinLnBrk="0" hangingPunct="1">
              <a:lnSpc>
                <a:spcPct val="100000"/>
              </a:lnSpc>
              <a:spcBef>
                <a:spcPct val="50000"/>
              </a:spcBef>
              <a:spcAft>
                <a:spcPts val="0"/>
              </a:spcAft>
              <a:buClrTx/>
              <a:buSzTx/>
              <a:buFontTx/>
              <a:buNone/>
              <a:tabLst/>
              <a:defRPr/>
            </a:pP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467544" y="1907759"/>
            <a:ext cx="8090072" cy="720031"/>
          </a:xfrm>
          <a:prstGeom prst="rect">
            <a:avLst/>
          </a:prstGeom>
        </p:spPr>
        <p:txBody>
          <a:bodyPr/>
          <a:lstStyle/>
          <a:p>
            <a:pPr marL="0" marR="0" lvl="0" indent="0" algn="just" defTabSz="914400" rtl="0" eaLnBrk="1" fontAlgn="base" latinLnBrk="0" hangingPunct="1">
              <a:lnSpc>
                <a:spcPct val="85000"/>
              </a:lnSpc>
              <a:spcBef>
                <a:spcPct val="0"/>
              </a:spcBef>
              <a:spcAft>
                <a:spcPct val="0"/>
              </a:spcAft>
              <a:buClrTx/>
              <a:buSzTx/>
              <a:buFont typeface="Wingdings" pitchFamily="2" charset="2"/>
              <a:buChar char="Ø"/>
              <a:tabLst/>
              <a:defRPr/>
            </a:pPr>
            <a:r>
              <a:rPr kumimoji="0" lang="es-MX" sz="2400" b="1" i="0" u="none" strike="noStrike" kern="0" cap="none" spc="0" normalizeH="0" baseline="0" noProof="0" dirty="0">
                <a:ln>
                  <a:noFill/>
                </a:ln>
                <a:solidFill>
                  <a:srgbClr val="FF7F00"/>
                </a:solidFill>
                <a:effectLst/>
                <a:uLnTx/>
                <a:uFillTx/>
                <a:latin typeface="Segoe UI Semilight" panose="020B0402040204020203" pitchFamily="34" charset="0"/>
                <a:cs typeface="Segoe UI Semilight" panose="020B0402040204020203" pitchFamily="34" charset="0"/>
              </a:rPr>
              <a:t> Ley de Administración Financiera y Presupuestos Públicos No. 8131. </a:t>
            </a:r>
            <a:r>
              <a:rPr kumimoji="0" lang="es-MX" sz="1200" b="0" i="0" u="none" strike="noStrike" kern="0" cap="none" spc="0" normalizeH="0" baseline="0" noProof="0" dirty="0">
                <a:ln>
                  <a:noFill/>
                </a:ln>
                <a:solidFill>
                  <a:schemeClr val="tx1">
                    <a:lumMod val="65000"/>
                    <a:lumOff val="35000"/>
                  </a:schemeClr>
                </a:solidFill>
                <a:effectLst/>
                <a:uLnTx/>
                <a:uFillTx/>
                <a:latin typeface="Segoe UI Semilight" panose="020B0402040204020203" pitchFamily="34" charset="0"/>
                <a:cs typeface="Segoe UI Semilight" panose="020B0402040204020203" pitchFamily="34" charset="0"/>
              </a:rPr>
              <a:t>(artículos 4, 7 y 33)</a:t>
            </a:r>
          </a:p>
          <a:p>
            <a:pPr marL="0" marR="0" lvl="0" indent="0" algn="just" defTabSz="457200" rtl="0" eaLnBrk="1" fontAlgn="auto" latinLnBrk="0" hangingPunct="1">
              <a:lnSpc>
                <a:spcPct val="85000"/>
              </a:lnSpc>
              <a:spcBef>
                <a:spcPts val="0"/>
              </a:spcBef>
              <a:spcAft>
                <a:spcPts val="0"/>
              </a:spcAft>
              <a:buClrTx/>
              <a:buSzTx/>
              <a:buFont typeface="Wingdings" pitchFamily="2" charset="2"/>
              <a:buChar char="Ø"/>
              <a:tabLst/>
              <a:defRPr/>
            </a:pPr>
            <a:endParaRPr kumimoji="0" lang="es-MX" sz="2400" b="1" i="0" u="none" strike="noStrike" kern="0" cap="none" spc="0" normalizeH="0" baseline="0" noProof="0" dirty="0">
              <a:ln>
                <a:noFill/>
              </a:ln>
              <a:solidFill>
                <a:prstClr val="black"/>
              </a:solidFill>
              <a:effectLst/>
              <a:uLnTx/>
              <a:uFillTx/>
              <a:latin typeface="+mj-lt"/>
              <a:ea typeface="+mn-ea"/>
              <a:cs typeface="Times New Roman" panose="02020603050405020304" pitchFamily="18" charset="0"/>
            </a:endParaRPr>
          </a:p>
          <a:p>
            <a:pPr lvl="0" algn="just">
              <a:defRPr/>
            </a:pPr>
            <a:r>
              <a:rPr lang="es-ES" sz="1600" dirty="0">
                <a:solidFill>
                  <a:schemeClr val="tx1">
                    <a:lumMod val="65000"/>
                    <a:lumOff val="35000"/>
                  </a:schemeClr>
                </a:solidFill>
                <a:latin typeface="+mj-lt"/>
                <a:cs typeface="Times New Roman" panose="02020603050405020304" pitchFamily="18" charset="0"/>
              </a:rPr>
              <a:t>Artículo 4°-     Sujeción   al   Plan   Nacional   de   Desarrollo.     </a:t>
            </a:r>
            <a:r>
              <a:rPr lang="es-ES" sz="1600" b="1" i="1" dirty="0">
                <a:solidFill>
                  <a:schemeClr val="tx1">
                    <a:lumMod val="65000"/>
                    <a:lumOff val="35000"/>
                  </a:schemeClr>
                </a:solidFill>
                <a:latin typeface="+mj-lt"/>
                <a:cs typeface="Times New Roman" panose="02020603050405020304" pitchFamily="18" charset="0"/>
              </a:rPr>
              <a:t> </a:t>
            </a:r>
            <a:r>
              <a:rPr lang="es-ES" sz="2000" b="1" i="1" dirty="0">
                <a:solidFill>
                  <a:srgbClr val="FF7F00"/>
                </a:solidFill>
                <a:latin typeface="+mj-lt"/>
                <a:cs typeface="Times New Roman" panose="02020603050405020304" pitchFamily="18" charset="0"/>
              </a:rPr>
              <a:t>Todo   presupuesto   público  deberá  responder  a  los  planes  operativos  institucionales  anuales,  de  mediano  y  largo   plazo, </a:t>
            </a:r>
            <a:r>
              <a:rPr lang="es-ES" sz="1400" b="1" i="1" dirty="0">
                <a:solidFill>
                  <a:srgbClr val="FF7F00"/>
                </a:solidFill>
                <a:latin typeface="+mj-lt"/>
                <a:cs typeface="Times New Roman" panose="02020603050405020304" pitchFamily="18" charset="0"/>
              </a:rPr>
              <a:t>  </a:t>
            </a:r>
            <a:r>
              <a:rPr lang="es-ES" sz="1600" dirty="0">
                <a:solidFill>
                  <a:schemeClr val="tx1">
                    <a:lumMod val="65000"/>
                    <a:lumOff val="35000"/>
                  </a:schemeClr>
                </a:solidFill>
                <a:latin typeface="+mj-lt"/>
                <a:cs typeface="Times New Roman" panose="02020603050405020304" pitchFamily="18" charset="0"/>
              </a:rPr>
              <a:t>adoptados   por   los   jerarcas   respectivos,   así   como   a   los   principios   presupuestarios   generalmente   aceptados;   además,   deberá   contener   el   financiamiento   asegurado  para  el  año  fiscal  correspondiente,  conforme  a  los  criterios  definidos  en  la  presente Ley.  El Plan Nacional de Desarrollo constituirá el marco global que orientará los planes   operativos   institucionales,   según   el   nivel   de   autonomía   que   corresponda   de   conformidad con las disposiciones legales y constitucionales pertinentes.</a:t>
            </a:r>
            <a:endParaRPr kumimoji="0" lang="es-ES" sz="1600" b="0" u="none" strike="noStrike" kern="1200" cap="none" spc="0" normalizeH="0" baseline="0" noProof="0" dirty="0">
              <a:ln>
                <a:noFill/>
              </a:ln>
              <a:solidFill>
                <a:schemeClr val="tx1">
                  <a:lumMod val="65000"/>
                  <a:lumOff val="35000"/>
                </a:schemeClr>
              </a:solidFill>
              <a:effectLst/>
              <a:uLnTx/>
              <a:uFillTx/>
              <a:latin typeface="+mj-lt"/>
              <a:cs typeface="Times New Roman" panose="02020603050405020304" pitchFamily="18" charset="0"/>
            </a:endParaRPr>
          </a:p>
          <a:p>
            <a:pPr marL="0" marR="0" lvl="0" indent="0" algn="just" defTabSz="457200" rtl="0" eaLnBrk="1" fontAlgn="auto" latinLnBrk="0" hangingPunct="1">
              <a:lnSpc>
                <a:spcPct val="85000"/>
              </a:lnSpc>
              <a:spcBef>
                <a:spcPts val="0"/>
              </a:spcBef>
              <a:spcAft>
                <a:spcPts val="0"/>
              </a:spcAft>
              <a:buClrTx/>
              <a:buSzTx/>
              <a:buFontTx/>
              <a:buNone/>
              <a:tabLst/>
              <a:defRPr/>
            </a:pPr>
            <a:endParaRPr kumimoji="0" lang="es-MX"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85000"/>
              </a:lnSpc>
              <a:spcBef>
                <a:spcPts val="0"/>
              </a:spcBef>
              <a:spcAft>
                <a:spcPts val="0"/>
              </a:spcAft>
              <a:buClrTx/>
              <a:buSzTx/>
              <a:buFontTx/>
              <a:buNone/>
              <a:tabLst/>
              <a:defRPr/>
            </a:pPr>
            <a:endParaRPr kumimoji="0" lang="es-E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5000"/>
              </a:lnSpc>
              <a:spcBef>
                <a:spcPct val="0"/>
              </a:spcBef>
              <a:spcAft>
                <a:spcPct val="0"/>
              </a:spcAft>
              <a:buClrTx/>
              <a:buSzTx/>
              <a:buFontTx/>
              <a:buNone/>
              <a:tabLst/>
              <a:defRPr/>
            </a:pPr>
            <a:endParaRPr kumimoji="0" lang="es-E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9586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2C1F435-42EE-4BA2-8CA4-C3D34F87457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A6BA8-23E1-433B-8028-CD74C502CC92}" type="slidenum">
              <a:rPr kumimoji="0" lang="es-CR" sz="1050" b="0" i="0" u="none" strike="noStrike" kern="1200" cap="none" spc="0" normalizeH="0" baseline="0" noProof="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s-CR" sz="1050" b="0" i="0" u="none" strike="noStrike" kern="1200" cap="none" spc="0" normalizeH="0" baseline="0" noProof="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endParaRPr>
          </a:p>
        </p:txBody>
      </p:sp>
      <p:sp>
        <p:nvSpPr>
          <p:cNvPr id="2" name="Título 1">
            <a:extLst>
              <a:ext uri="{FF2B5EF4-FFF2-40B4-BE49-F238E27FC236}">
                <a16:creationId xmlns:a16="http://schemas.microsoft.com/office/drawing/2014/main" id="{E0A4F3BA-011E-4D94-8AFB-53A503DA422D}"/>
              </a:ext>
            </a:extLst>
          </p:cNvPr>
          <p:cNvSpPr>
            <a:spLocks noGrp="1"/>
          </p:cNvSpPr>
          <p:nvPr>
            <p:ph type="title" idx="4294967295"/>
          </p:nvPr>
        </p:nvSpPr>
        <p:spPr>
          <a:xfrm>
            <a:off x="800100" y="251827"/>
            <a:ext cx="7543800" cy="1449387"/>
          </a:xfrm>
        </p:spPr>
        <p:txBody>
          <a:bodyPr>
            <a:normAutofit/>
          </a:bodyPr>
          <a:lstStyle/>
          <a:p>
            <a:pPr algn="ctr"/>
            <a:r>
              <a:rPr lang="es-CR" sz="3600" dirty="0">
                <a:ln w="0"/>
                <a:solidFill>
                  <a:schemeClr val="tx1">
                    <a:lumMod val="65000"/>
                    <a:lumOff val="35000"/>
                  </a:schemeClr>
                </a:solidFill>
                <a:latin typeface="Segoe UI Semilight" panose="020B0402040204020203" pitchFamily="34" charset="0"/>
                <a:cs typeface="Segoe UI Semilight" panose="020B0402040204020203" pitchFamily="34" charset="0"/>
              </a:rPr>
              <a:t>Definición del tipo de medición del Indicador en el Sistema PAO</a:t>
            </a:r>
          </a:p>
        </p:txBody>
      </p:sp>
      <p:sp>
        <p:nvSpPr>
          <p:cNvPr id="5" name="CuadroTexto 4">
            <a:extLst>
              <a:ext uri="{FF2B5EF4-FFF2-40B4-BE49-F238E27FC236}">
                <a16:creationId xmlns:a16="http://schemas.microsoft.com/office/drawing/2014/main" id="{B67E922E-F0DD-4414-9C27-E64A5EA6B6F0}"/>
              </a:ext>
            </a:extLst>
          </p:cNvPr>
          <p:cNvSpPr txBox="1"/>
          <p:nvPr/>
        </p:nvSpPr>
        <p:spPr>
          <a:xfrm>
            <a:off x="1241763" y="3429000"/>
            <a:ext cx="2617265" cy="20313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CR" sz="2100" b="0" i="0" u="none" strike="noStrike" kern="1200" cap="none" spc="0" normalizeH="0" baseline="0" noProof="0" dirty="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rPr>
              <a:t>Si ha formulado el indicador en Porcentaje debe realizar el avance en el espacio de </a:t>
            </a:r>
            <a:r>
              <a:rPr kumimoji="0" lang="es-CR" sz="2100" b="1" i="0" u="none" strike="noStrike" kern="1200" cap="none" spc="0" normalizeH="0" baseline="0" noProof="0" dirty="0">
                <a:ln>
                  <a:noFill/>
                </a:ln>
                <a:solidFill>
                  <a:srgbClr val="FF7F00"/>
                </a:solidFill>
                <a:uLnTx/>
                <a:uFillTx/>
                <a:latin typeface="Segoe UI Semilight" panose="020B0402040204020203" pitchFamily="34" charset="0"/>
                <a:cs typeface="Segoe UI Semilight" panose="020B0402040204020203" pitchFamily="34" charset="0"/>
              </a:rPr>
              <a:t>Porcentaje real</a:t>
            </a:r>
          </a:p>
        </p:txBody>
      </p:sp>
      <p:sp>
        <p:nvSpPr>
          <p:cNvPr id="6" name="CuadroTexto 5">
            <a:extLst>
              <a:ext uri="{FF2B5EF4-FFF2-40B4-BE49-F238E27FC236}">
                <a16:creationId xmlns:a16="http://schemas.microsoft.com/office/drawing/2014/main" id="{02DFEB6F-00C8-4301-B76D-EABA92ABEC67}"/>
              </a:ext>
            </a:extLst>
          </p:cNvPr>
          <p:cNvSpPr txBox="1"/>
          <p:nvPr/>
        </p:nvSpPr>
        <p:spPr>
          <a:xfrm>
            <a:off x="5284974" y="3462095"/>
            <a:ext cx="2796657" cy="20313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CR" sz="2100" b="0" i="0" u="none" strike="noStrike" kern="1200" cap="none" spc="0" normalizeH="0" baseline="0" noProof="0" dirty="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rPr>
              <a:t>Si ha formulado el indicador en Unidad de medida Cantidad, debe realizar el avance en el espacio de </a:t>
            </a:r>
            <a:r>
              <a:rPr kumimoji="0" lang="es-CR" sz="2100" b="1" i="0" u="none" strike="noStrike" kern="1200" cap="none" spc="0" normalizeH="0" baseline="0" noProof="0" dirty="0">
                <a:ln>
                  <a:noFill/>
                </a:ln>
                <a:solidFill>
                  <a:srgbClr val="C6D300"/>
                </a:solidFill>
                <a:uLnTx/>
                <a:uFillTx/>
                <a:latin typeface="Segoe UI Semilight" panose="020B0402040204020203" pitchFamily="34" charset="0"/>
                <a:cs typeface="Segoe UI Semilight" panose="020B0402040204020203" pitchFamily="34" charset="0"/>
              </a:rPr>
              <a:t>Cantidad real</a:t>
            </a:r>
          </a:p>
        </p:txBody>
      </p:sp>
      <p:sp>
        <p:nvSpPr>
          <p:cNvPr id="7" name="Flecha: a la derecha con bandas 6">
            <a:extLst>
              <a:ext uri="{FF2B5EF4-FFF2-40B4-BE49-F238E27FC236}">
                <a16:creationId xmlns:a16="http://schemas.microsoft.com/office/drawing/2014/main" id="{4C7D5F9D-4D4B-45BD-9E03-FB17EE837BC5}"/>
              </a:ext>
            </a:extLst>
          </p:cNvPr>
          <p:cNvSpPr/>
          <p:nvPr/>
        </p:nvSpPr>
        <p:spPr>
          <a:xfrm rot="3246180">
            <a:off x="5493117" y="2361662"/>
            <a:ext cx="1293829" cy="835819"/>
          </a:xfrm>
          <a:prstGeom prst="stripedRightArrow">
            <a:avLst/>
          </a:prstGeom>
          <a:solidFill>
            <a:srgbClr val="C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R" sz="1350" b="0" i="0" u="none" strike="noStrike" kern="1200" cap="none" spc="0" normalizeH="0" baseline="0" noProof="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endParaRPr>
          </a:p>
        </p:txBody>
      </p:sp>
      <p:sp>
        <p:nvSpPr>
          <p:cNvPr id="8" name="Flecha: a la derecha con bandas 7">
            <a:extLst>
              <a:ext uri="{FF2B5EF4-FFF2-40B4-BE49-F238E27FC236}">
                <a16:creationId xmlns:a16="http://schemas.microsoft.com/office/drawing/2014/main" id="{BC7AAB14-615E-46A0-987F-5C868F0C1EB3}"/>
              </a:ext>
            </a:extLst>
          </p:cNvPr>
          <p:cNvSpPr/>
          <p:nvPr/>
        </p:nvSpPr>
        <p:spPr>
          <a:xfrm rot="7445397">
            <a:off x="2372029" y="2369750"/>
            <a:ext cx="1293829" cy="835819"/>
          </a:xfrm>
          <a:prstGeom prst="stripedRightArrow">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R" sz="1350" b="0" i="0" u="none" strike="noStrike" kern="1200" cap="none" spc="0" normalizeH="0" baseline="0" noProof="0">
              <a:ln>
                <a:noFill/>
              </a:ln>
              <a:solidFill>
                <a:schemeClr val="tx1">
                  <a:lumMod val="65000"/>
                  <a:lumOff val="35000"/>
                </a:schemeClr>
              </a:solidFill>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11943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6D300"/>
          </a:solidFill>
          <a:ln>
            <a:noFill/>
          </a:ln>
        </p:spPr>
        <p:txBody>
          <a:bodyPr/>
          <a:lstStyle/>
          <a:p>
            <a:endParaRPr lang="es-ES">
              <a:solidFill>
                <a:schemeClr val="bg1"/>
              </a:solidFill>
              <a:latin typeface="Segoe UI Semilight" panose="020B0402040204020203" pitchFamily="34" charset="0"/>
              <a:cs typeface="Segoe UI Semilight" panose="020B0402040204020203" pitchFamily="34" charset="0"/>
            </a:endParaRPr>
          </a:p>
        </p:txBody>
      </p:sp>
      <p:sp>
        <p:nvSpPr>
          <p:cNvPr id="4" name="3 Marcador de número de diapositiva"/>
          <p:cNvSpPr>
            <a:spLocks noGrp="1"/>
          </p:cNvSpPr>
          <p:nvPr>
            <p:ph type="sldNum" sz="quarter" idx="12"/>
          </p:nvPr>
        </p:nvSpPr>
        <p:spPr>
          <a:solidFill>
            <a:srgbClr val="C6D300"/>
          </a:solidFill>
          <a:ln>
            <a:noFill/>
          </a:ln>
        </p:spPr>
        <p:txBody>
          <a:bodyPr/>
          <a:lstStyle/>
          <a:p>
            <a:fld id="{C10A6BA8-23E1-433B-8028-CD74C502CC92}" type="slidenum">
              <a:rPr lang="es-CR" smtClean="0">
                <a:solidFill>
                  <a:schemeClr val="bg1"/>
                </a:solidFill>
                <a:latin typeface="Segoe UI Semilight" panose="020B0402040204020203" pitchFamily="34" charset="0"/>
                <a:cs typeface="Segoe UI Semilight" panose="020B0402040204020203" pitchFamily="34" charset="0"/>
              </a:rPr>
              <a:pPr/>
              <a:t>31</a:t>
            </a:fld>
            <a:endParaRPr lang="es-CR">
              <a:solidFill>
                <a:schemeClr val="bg1"/>
              </a:solidFill>
              <a:latin typeface="Segoe UI Semilight" panose="020B0402040204020203" pitchFamily="34" charset="0"/>
              <a:cs typeface="Segoe UI Semilight" panose="020B0402040204020203" pitchFamily="34"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0" y="181651"/>
            <a:ext cx="9144000" cy="6676349"/>
          </a:xfrm>
          <a:prstGeom prst="rect">
            <a:avLst/>
          </a:prstGeom>
          <a:solidFill>
            <a:srgbClr val="C6D300"/>
          </a:solidFill>
          <a:ln w="9525">
            <a:noFill/>
            <a:miter lim="800000"/>
            <a:headEnd/>
            <a:tailEnd/>
          </a:ln>
          <a:effectLst/>
        </p:spPr>
      </p:pic>
      <p:sp>
        <p:nvSpPr>
          <p:cNvPr id="7" name="6 Rectángulo"/>
          <p:cNvSpPr/>
          <p:nvPr/>
        </p:nvSpPr>
        <p:spPr>
          <a:xfrm>
            <a:off x="94991" y="2917112"/>
            <a:ext cx="1455938" cy="1331716"/>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dirty="0">
                <a:solidFill>
                  <a:schemeClr val="bg1"/>
                </a:solidFill>
                <a:latin typeface="Segoe UI Semilight" panose="020B0402040204020203" pitchFamily="34" charset="0"/>
                <a:cs typeface="Segoe UI Semilight" panose="020B0402040204020203" pitchFamily="34" charset="0"/>
              </a:rPr>
              <a:t>Debe seleccionar si es un porcentaje o unidad</a:t>
            </a:r>
            <a:endParaRPr lang="es-ES" sz="1600" dirty="0">
              <a:solidFill>
                <a:schemeClr val="bg1"/>
              </a:solidFill>
              <a:latin typeface="Segoe UI Semilight" panose="020B0402040204020203" pitchFamily="34" charset="0"/>
              <a:cs typeface="Segoe UI Semilight" panose="020B0402040204020203" pitchFamily="34" charset="0"/>
            </a:endParaRPr>
          </a:p>
        </p:txBody>
      </p:sp>
      <p:cxnSp>
        <p:nvCxnSpPr>
          <p:cNvPr id="5" name="Conector recto 4">
            <a:extLst>
              <a:ext uri="{FF2B5EF4-FFF2-40B4-BE49-F238E27FC236}">
                <a16:creationId xmlns:a16="http://schemas.microsoft.com/office/drawing/2014/main" id="{B7F7554B-A1E5-481A-B2CD-3E5812CF563F}"/>
              </a:ext>
            </a:extLst>
          </p:cNvPr>
          <p:cNvCxnSpPr>
            <a:cxnSpLocks/>
            <a:stCxn id="7" idx="2"/>
          </p:cNvCxnSpPr>
          <p:nvPr/>
        </p:nvCxnSpPr>
        <p:spPr>
          <a:xfrm>
            <a:off x="822960" y="4248828"/>
            <a:ext cx="0" cy="314294"/>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730F7280-C195-48C0-A967-E0C2D0A259C5}"/>
              </a:ext>
            </a:extLst>
          </p:cNvPr>
          <p:cNvCxnSpPr>
            <a:cxnSpLocks/>
          </p:cNvCxnSpPr>
          <p:nvPr/>
        </p:nvCxnSpPr>
        <p:spPr>
          <a:xfrm>
            <a:off x="822960" y="4563122"/>
            <a:ext cx="4423743"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4D4B3E3-1598-4FB4-86DA-F7DF2FCB21A9}"/>
              </a:ext>
            </a:extLst>
          </p:cNvPr>
          <p:cNvCxnSpPr>
            <a:cxnSpLocks/>
          </p:cNvCxnSpPr>
          <p:nvPr/>
        </p:nvCxnSpPr>
        <p:spPr>
          <a:xfrm>
            <a:off x="5246703" y="4323425"/>
            <a:ext cx="0" cy="239697"/>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FC982B4-34AE-4FB2-B079-3018E4EF8246}"/>
              </a:ext>
            </a:extLst>
          </p:cNvPr>
          <p:cNvCxnSpPr>
            <a:cxnSpLocks/>
          </p:cNvCxnSpPr>
          <p:nvPr/>
        </p:nvCxnSpPr>
        <p:spPr>
          <a:xfrm flipH="1">
            <a:off x="5246705" y="4323425"/>
            <a:ext cx="159796" cy="0"/>
          </a:xfrm>
          <a:prstGeom prst="line">
            <a:avLst/>
          </a:prstGeom>
          <a:ln w="28575">
            <a:solidFill>
              <a:srgbClr val="FF7F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7934522-733D-4963-8390-846E4A6019CA}"/>
              </a:ext>
            </a:extLst>
          </p:cNvPr>
          <p:cNvSpPr/>
          <p:nvPr/>
        </p:nvSpPr>
        <p:spPr>
          <a:xfrm>
            <a:off x="4871733" y="1413063"/>
            <a:ext cx="3509983" cy="3724096"/>
          </a:xfrm>
          <a:prstGeom prst="rect">
            <a:avLst/>
          </a:prstGeom>
        </p:spPr>
        <p:txBody>
          <a:bodyPr wrap="square">
            <a:spAutoFit/>
          </a:bodyPr>
          <a:lstStyle/>
          <a:p>
            <a:pPr algn="just"/>
            <a:r>
              <a:rPr lang="es-CR" sz="1600" b="1" dirty="0">
                <a:solidFill>
                  <a:srgbClr val="FF7F00"/>
                </a:solidFill>
                <a:latin typeface="Segoe UI Semilight" panose="020B0402040204020203" pitchFamily="34" charset="0"/>
                <a:cs typeface="Segoe UI Semilight" panose="020B0402040204020203" pitchFamily="34" charset="0"/>
              </a:rPr>
              <a:t>Características: </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Características: </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Su redacción refleja los pasos lógicos o el camino que se debe seguir para lograr la meta.</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Responden a la pregunta: ¿qué se debe hacer? </a:t>
            </a:r>
          </a:p>
          <a:p>
            <a:pPr marL="285750" indent="-285750" algn="just">
              <a:buClr>
                <a:srgbClr val="FF7F00"/>
              </a:buClr>
              <a:buFont typeface="Arial" panose="020B0604020202020204" pitchFamily="34" charset="0"/>
              <a:buChar char="•"/>
            </a:pPr>
            <a:r>
              <a:rPr lang="es-ES" sz="1600" dirty="0">
                <a:solidFill>
                  <a:schemeClr val="tx1">
                    <a:lumMod val="65000"/>
                    <a:lumOff val="35000"/>
                  </a:schemeClr>
                </a:solidFill>
                <a:latin typeface="Segoe UI Semilight" panose="020B0402040204020203" pitchFamily="34" charset="0"/>
                <a:cs typeface="Segoe UI Semilight" panose="020B0402040204020203" pitchFamily="34" charset="0"/>
              </a:rPr>
              <a:t>Para cada una de las metas establecidas se deben identificar las actividades necesarias que posibiliten su cumplimiento por medio de una </a:t>
            </a:r>
            <a:r>
              <a:rPr lang="es-ES" sz="2000" b="1" dirty="0">
                <a:solidFill>
                  <a:schemeClr val="tx1">
                    <a:lumMod val="65000"/>
                    <a:lumOff val="35000"/>
                  </a:schemeClr>
                </a:solidFill>
                <a:latin typeface="Segoe UI Semilight" panose="020B0402040204020203" pitchFamily="34" charset="0"/>
                <a:cs typeface="Segoe UI Semilight" panose="020B0402040204020203" pitchFamily="34" charset="0"/>
              </a:rPr>
              <a:t>secuencia lógica, ordenada y cronológica.</a:t>
            </a:r>
            <a:endParaRPr lang="es-ES" sz="1600" b="1"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
        <p:nvSpPr>
          <p:cNvPr id="7" name="Rectángulo 6">
            <a:extLst>
              <a:ext uri="{FF2B5EF4-FFF2-40B4-BE49-F238E27FC236}">
                <a16:creationId xmlns:a16="http://schemas.microsoft.com/office/drawing/2014/main" id="{047ACEB7-7666-4FA0-B762-5F33C11B9682}"/>
              </a:ext>
            </a:extLst>
          </p:cNvPr>
          <p:cNvSpPr/>
          <p:nvPr/>
        </p:nvSpPr>
        <p:spPr>
          <a:xfrm>
            <a:off x="698231" y="1148726"/>
            <a:ext cx="3873769" cy="4560546"/>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0" name="CuadroTexto 9">
            <a:extLst>
              <a:ext uri="{FF2B5EF4-FFF2-40B4-BE49-F238E27FC236}">
                <a16:creationId xmlns:a16="http://schemas.microsoft.com/office/drawing/2014/main" id="{26CD5FDE-137A-44AA-83FC-96FA686A07AB}"/>
              </a:ext>
            </a:extLst>
          </p:cNvPr>
          <p:cNvSpPr txBox="1"/>
          <p:nvPr/>
        </p:nvSpPr>
        <p:spPr>
          <a:xfrm>
            <a:off x="1845534" y="1463678"/>
            <a:ext cx="1579162" cy="369332"/>
          </a:xfrm>
          <a:prstGeom prst="rect">
            <a:avLst/>
          </a:prstGeom>
          <a:noFill/>
        </p:spPr>
        <p:txBody>
          <a:bodyPr wrap="square" rtlCol="0">
            <a:spAutoFit/>
          </a:bodyPr>
          <a:lstStyle/>
          <a:p>
            <a:r>
              <a:rPr lang="es-ES" b="1" dirty="0">
                <a:latin typeface="Segoe UI Semilight" panose="020B0402040204020203" pitchFamily="34" charset="0"/>
                <a:cs typeface="Segoe UI Semilight" panose="020B0402040204020203" pitchFamily="34" charset="0"/>
              </a:rPr>
              <a:t>ACTIVIDADES</a:t>
            </a:r>
          </a:p>
        </p:txBody>
      </p:sp>
      <p:sp>
        <p:nvSpPr>
          <p:cNvPr id="11" name="Rectángulo 10">
            <a:extLst>
              <a:ext uri="{FF2B5EF4-FFF2-40B4-BE49-F238E27FC236}">
                <a16:creationId xmlns:a16="http://schemas.microsoft.com/office/drawing/2014/main" id="{2195D2FB-47A3-4828-A3AF-17613538A426}"/>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
        <p:nvSpPr>
          <p:cNvPr id="6" name="Rectángulo 5">
            <a:extLst>
              <a:ext uri="{FF2B5EF4-FFF2-40B4-BE49-F238E27FC236}">
                <a16:creationId xmlns:a16="http://schemas.microsoft.com/office/drawing/2014/main" id="{F306D0C9-4F07-4B65-B6E5-9E2790F2AC26}"/>
              </a:ext>
            </a:extLst>
          </p:cNvPr>
          <p:cNvSpPr/>
          <p:nvPr/>
        </p:nvSpPr>
        <p:spPr>
          <a:xfrm>
            <a:off x="896014" y="2175573"/>
            <a:ext cx="3478202" cy="954107"/>
          </a:xfrm>
          <a:prstGeom prst="rect">
            <a:avLst/>
          </a:prstGeom>
        </p:spPr>
        <p:txBody>
          <a:bodyPr wrap="square">
            <a:spAutoFit/>
          </a:bodyPr>
          <a:lstStyle/>
          <a:p>
            <a:pPr algn="just"/>
            <a:r>
              <a:rPr lang="es-ES" sz="1600" dirty="0">
                <a:latin typeface="Segoe UI Semilight" panose="020B0402040204020203" pitchFamily="34" charset="0"/>
                <a:cs typeface="Segoe UI Semilight" panose="020B0402040204020203" pitchFamily="34" charset="0"/>
              </a:rPr>
              <a:t>Las actividades son todas aquellas </a:t>
            </a:r>
            <a:r>
              <a:rPr lang="es-ES" sz="2400" b="1" dirty="0">
                <a:latin typeface="Segoe UI Semilight" panose="020B0402040204020203" pitchFamily="34" charset="0"/>
                <a:cs typeface="Segoe UI Semilight" panose="020B0402040204020203" pitchFamily="34" charset="0"/>
              </a:rPr>
              <a:t>tareas</a:t>
            </a:r>
            <a:r>
              <a:rPr lang="es-ES" sz="1600" dirty="0">
                <a:latin typeface="Segoe UI Semilight" panose="020B0402040204020203" pitchFamily="34" charset="0"/>
                <a:cs typeface="Segoe UI Semilight" panose="020B0402040204020203" pitchFamily="34" charset="0"/>
              </a:rPr>
              <a:t> o </a:t>
            </a:r>
            <a:r>
              <a:rPr lang="es-ES" sz="2400" b="1" dirty="0">
                <a:latin typeface="Segoe UI Semilight" panose="020B0402040204020203" pitchFamily="34" charset="0"/>
                <a:cs typeface="Segoe UI Semilight" panose="020B0402040204020203" pitchFamily="34" charset="0"/>
              </a:rPr>
              <a:t>eventos</a:t>
            </a:r>
            <a:r>
              <a:rPr lang="es-ES" sz="1600" dirty="0">
                <a:latin typeface="Segoe UI Semilight" panose="020B0402040204020203" pitchFamily="34" charset="0"/>
                <a:cs typeface="Segoe UI Semilight" panose="020B0402040204020203" pitchFamily="34" charset="0"/>
              </a:rPr>
              <a:t> destinados al cumplimiento de las metas previstas.</a:t>
            </a:r>
          </a:p>
        </p:txBody>
      </p:sp>
      <p:pic>
        <p:nvPicPr>
          <p:cNvPr id="9" name="Gráfico 8" descr="Ciclismo">
            <a:extLst>
              <a:ext uri="{FF2B5EF4-FFF2-40B4-BE49-F238E27FC236}">
                <a16:creationId xmlns:a16="http://schemas.microsoft.com/office/drawing/2014/main" id="{2A6D2768-680D-4F4E-8C31-A0C798DCF2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534" y="1234344"/>
            <a:ext cx="828000" cy="828000"/>
          </a:xfrm>
          <a:prstGeom prst="rect">
            <a:avLst/>
          </a:prstGeom>
        </p:spPr>
      </p:pic>
    </p:spTree>
    <p:extLst>
      <p:ext uri="{BB962C8B-B14F-4D97-AF65-F5344CB8AC3E}">
        <p14:creationId xmlns:p14="http://schemas.microsoft.com/office/powerpoint/2010/main" val="419066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47ACEB7-7666-4FA0-B762-5F33C11B9682}"/>
              </a:ext>
            </a:extLst>
          </p:cNvPr>
          <p:cNvSpPr/>
          <p:nvPr/>
        </p:nvSpPr>
        <p:spPr>
          <a:xfrm>
            <a:off x="627207" y="1148726"/>
            <a:ext cx="3873769" cy="4560546"/>
          </a:xfrm>
          <a:prstGeom prst="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0" name="CuadroTexto 9">
            <a:extLst>
              <a:ext uri="{FF2B5EF4-FFF2-40B4-BE49-F238E27FC236}">
                <a16:creationId xmlns:a16="http://schemas.microsoft.com/office/drawing/2014/main" id="{26CD5FDE-137A-44AA-83FC-96FA686A07AB}"/>
              </a:ext>
            </a:extLst>
          </p:cNvPr>
          <p:cNvSpPr txBox="1"/>
          <p:nvPr/>
        </p:nvSpPr>
        <p:spPr>
          <a:xfrm>
            <a:off x="1774510" y="1463678"/>
            <a:ext cx="1891968" cy="369332"/>
          </a:xfrm>
          <a:prstGeom prst="rect">
            <a:avLst/>
          </a:prstGeom>
          <a:noFill/>
        </p:spPr>
        <p:txBody>
          <a:bodyPr wrap="square" rtlCol="0">
            <a:spAutoFit/>
          </a:bodyPr>
          <a:lstStyle/>
          <a:p>
            <a:r>
              <a:rPr lang="es-ES" b="1" dirty="0">
                <a:latin typeface="Segoe UI Semilight" panose="020B0402040204020203" pitchFamily="34" charset="0"/>
                <a:cs typeface="Segoe UI Semilight" panose="020B0402040204020203" pitchFamily="34" charset="0"/>
              </a:rPr>
              <a:t>RESPONSABLES</a:t>
            </a:r>
          </a:p>
        </p:txBody>
      </p:sp>
      <p:sp>
        <p:nvSpPr>
          <p:cNvPr id="11" name="Rectángulo 10">
            <a:extLst>
              <a:ext uri="{FF2B5EF4-FFF2-40B4-BE49-F238E27FC236}">
                <a16:creationId xmlns:a16="http://schemas.microsoft.com/office/drawing/2014/main" id="{2195D2FB-47A3-4828-A3AF-17613538A426}"/>
              </a:ext>
            </a:extLst>
          </p:cNvPr>
          <p:cNvSpPr/>
          <p:nvPr/>
        </p:nvSpPr>
        <p:spPr>
          <a:xfrm>
            <a:off x="0" y="8564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solidFill>
                  <a:schemeClr val="tx1">
                    <a:lumMod val="65000"/>
                    <a:lumOff val="35000"/>
                  </a:schemeClr>
                </a:solidFill>
                <a:latin typeface="Segoe UI Semilight" panose="020B0402040204020203" pitchFamily="34" charset="0"/>
                <a:cs typeface="Segoe UI Semilight" panose="020B0402040204020203" pitchFamily="34" charset="0"/>
              </a:rPr>
              <a:t>Elementos del PAO</a:t>
            </a:r>
          </a:p>
        </p:txBody>
      </p:sp>
      <p:sp>
        <p:nvSpPr>
          <p:cNvPr id="6" name="Rectángulo 5">
            <a:extLst>
              <a:ext uri="{FF2B5EF4-FFF2-40B4-BE49-F238E27FC236}">
                <a16:creationId xmlns:a16="http://schemas.microsoft.com/office/drawing/2014/main" id="{F306D0C9-4F07-4B65-B6E5-9E2790F2AC26}"/>
              </a:ext>
            </a:extLst>
          </p:cNvPr>
          <p:cNvSpPr/>
          <p:nvPr/>
        </p:nvSpPr>
        <p:spPr>
          <a:xfrm>
            <a:off x="824990" y="2175573"/>
            <a:ext cx="3478202" cy="3046988"/>
          </a:xfrm>
          <a:prstGeom prst="rect">
            <a:avLst/>
          </a:prstGeom>
        </p:spPr>
        <p:txBody>
          <a:bodyPr wrap="square">
            <a:spAutoFit/>
          </a:bodyPr>
          <a:lstStyle/>
          <a:p>
            <a:pPr algn="just"/>
            <a:r>
              <a:rPr lang="es-ES" sz="1600" dirty="0">
                <a:latin typeface="Segoe UI Semilight" panose="020B0402040204020203" pitchFamily="34" charset="0"/>
                <a:cs typeface="Segoe UI Semilight" panose="020B0402040204020203" pitchFamily="34" charset="0"/>
              </a:rPr>
              <a:t>Los responsables son todas aquellas oficinas, despachos, comisiones, personas encargadas de desarrollar las acciones operativas planteadas en el plan de corto plazo. Así como de brindar procesos de rendición de cuentas sobre la planificación, ejecución, seguimiento y evaluación de la acción estratégica desarrollada ante la Dirección de Planificación. Cada uno de estos deberá coordinar con las oficinas involucradas.</a:t>
            </a:r>
          </a:p>
        </p:txBody>
      </p:sp>
      <p:sp>
        <p:nvSpPr>
          <p:cNvPr id="8" name="Rectángulo 7">
            <a:extLst>
              <a:ext uri="{FF2B5EF4-FFF2-40B4-BE49-F238E27FC236}">
                <a16:creationId xmlns:a16="http://schemas.microsoft.com/office/drawing/2014/main" id="{CD2AB486-AE91-4C85-90F5-4AB4D54AE61B}"/>
              </a:ext>
            </a:extLst>
          </p:cNvPr>
          <p:cNvSpPr/>
          <p:nvPr/>
        </p:nvSpPr>
        <p:spPr>
          <a:xfrm>
            <a:off x="4643023" y="1148726"/>
            <a:ext cx="3873769" cy="4560546"/>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Segoe UI Semilight" panose="020B0402040204020203" pitchFamily="34" charset="0"/>
              <a:cs typeface="Segoe UI Semilight" panose="020B0402040204020203" pitchFamily="34" charset="0"/>
            </a:endParaRPr>
          </a:p>
        </p:txBody>
      </p:sp>
      <p:sp>
        <p:nvSpPr>
          <p:cNvPr id="12" name="CuadroTexto 11">
            <a:extLst>
              <a:ext uri="{FF2B5EF4-FFF2-40B4-BE49-F238E27FC236}">
                <a16:creationId xmlns:a16="http://schemas.microsoft.com/office/drawing/2014/main" id="{0B0A30BD-F8AE-4CCE-9EFC-19C2346C91F9}"/>
              </a:ext>
            </a:extLst>
          </p:cNvPr>
          <p:cNvSpPr txBox="1"/>
          <p:nvPr/>
        </p:nvSpPr>
        <p:spPr>
          <a:xfrm>
            <a:off x="5790325" y="1463678"/>
            <a:ext cx="2137433" cy="369332"/>
          </a:xfrm>
          <a:prstGeom prst="rect">
            <a:avLst/>
          </a:prstGeom>
          <a:noFill/>
        </p:spPr>
        <p:txBody>
          <a:bodyPr wrap="square" rtlCol="0">
            <a:spAutoFit/>
          </a:bodyPr>
          <a:lstStyle/>
          <a:p>
            <a:r>
              <a:rPr lang="es-ES" b="1" dirty="0">
                <a:latin typeface="Segoe UI Semilight" panose="020B0402040204020203" pitchFamily="34" charset="0"/>
                <a:cs typeface="Segoe UI Semilight" panose="020B0402040204020203" pitchFamily="34" charset="0"/>
              </a:rPr>
              <a:t>COORDINACIONES</a:t>
            </a:r>
          </a:p>
        </p:txBody>
      </p:sp>
      <p:sp>
        <p:nvSpPr>
          <p:cNvPr id="13" name="Rectángulo 12">
            <a:extLst>
              <a:ext uri="{FF2B5EF4-FFF2-40B4-BE49-F238E27FC236}">
                <a16:creationId xmlns:a16="http://schemas.microsoft.com/office/drawing/2014/main" id="{E5D800A6-E698-4FC9-A8CF-8E25FEC5B4AB}"/>
              </a:ext>
            </a:extLst>
          </p:cNvPr>
          <p:cNvSpPr/>
          <p:nvPr/>
        </p:nvSpPr>
        <p:spPr>
          <a:xfrm>
            <a:off x="4840806" y="2175573"/>
            <a:ext cx="3478202" cy="1815882"/>
          </a:xfrm>
          <a:prstGeom prst="rect">
            <a:avLst/>
          </a:prstGeom>
        </p:spPr>
        <p:txBody>
          <a:bodyPr wrap="square">
            <a:spAutoFit/>
          </a:bodyPr>
          <a:lstStyle/>
          <a:p>
            <a:pPr algn="just"/>
            <a:r>
              <a:rPr lang="es-ES" sz="1600" dirty="0">
                <a:latin typeface="Segoe UI Semilight" panose="020B0402040204020203" pitchFamily="34" charset="0"/>
                <a:cs typeface="Segoe UI Semilight" panose="020B0402040204020203" pitchFamily="34" charset="0"/>
              </a:rPr>
              <a:t>La coordinación se refiere a la identificación de los socios colaboradores, tanto internos como externos, con los que será necesario coordinar para realizar las actividades establecidas en el Plan Anual Operativo.</a:t>
            </a:r>
          </a:p>
        </p:txBody>
      </p:sp>
      <p:pic>
        <p:nvPicPr>
          <p:cNvPr id="15" name="Gráfico 14" descr="Marketing">
            <a:extLst>
              <a:ext uri="{FF2B5EF4-FFF2-40B4-BE49-F238E27FC236}">
                <a16:creationId xmlns:a16="http://schemas.microsoft.com/office/drawing/2014/main" id="{734C93CE-ED4D-4778-A09E-10C6B36487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510" y="1274862"/>
            <a:ext cx="828000" cy="828000"/>
          </a:xfrm>
          <a:prstGeom prst="rect">
            <a:avLst/>
          </a:prstGeom>
        </p:spPr>
      </p:pic>
      <p:pic>
        <p:nvPicPr>
          <p:cNvPr id="4" name="Gráfico 3" descr="Red social">
            <a:extLst>
              <a:ext uri="{FF2B5EF4-FFF2-40B4-BE49-F238E27FC236}">
                <a16:creationId xmlns:a16="http://schemas.microsoft.com/office/drawing/2014/main" id="{D27E5EAE-A882-4AE1-9115-E57E94E6C9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2325" y="1214937"/>
            <a:ext cx="828000" cy="828000"/>
          </a:xfrm>
          <a:prstGeom prst="rect">
            <a:avLst/>
          </a:prstGeom>
        </p:spPr>
      </p:pic>
    </p:spTree>
    <p:extLst>
      <p:ext uri="{BB962C8B-B14F-4D97-AF65-F5344CB8AC3E}">
        <p14:creationId xmlns:p14="http://schemas.microsoft.com/office/powerpoint/2010/main" val="3699681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089D51-CC08-4CC8-9E35-D55C9121C82B}"/>
              </a:ext>
            </a:extLst>
          </p:cNvPr>
          <p:cNvSpPr>
            <a:spLocks noGrp="1"/>
          </p:cNvSpPr>
          <p:nvPr>
            <p:ph type="title"/>
          </p:nvPr>
        </p:nvSpPr>
        <p:spPr>
          <a:xfrm>
            <a:off x="475499" y="4550229"/>
            <a:ext cx="8181805" cy="1057655"/>
          </a:xfrm>
        </p:spPr>
        <p:txBody>
          <a:bodyPr vert="horz" lIns="91440" tIns="45720" rIns="91440" bIns="45720" rtlCol="0" anchor="b">
            <a:normAutofit/>
          </a:bodyPr>
          <a:lstStyle/>
          <a:p>
            <a:r>
              <a:rPr lang="en-US" sz="5200" dirty="0">
                <a:solidFill>
                  <a:schemeClr val="tx1">
                    <a:lumMod val="65000"/>
                    <a:lumOff val="35000"/>
                  </a:schemeClr>
                </a:solidFill>
                <a:latin typeface="Segoe UI Semilight" panose="020B0402040204020203" pitchFamily="34" charset="0"/>
                <a:cs typeface="Segoe UI Semilight" panose="020B0402040204020203" pitchFamily="34" charset="0"/>
              </a:rPr>
              <a:t>SISTEMA PAO</a:t>
            </a:r>
          </a:p>
        </p:txBody>
      </p:sp>
      <p:sp>
        <p:nvSpPr>
          <p:cNvPr id="3" name="Marcador de texto 2">
            <a:extLst>
              <a:ext uri="{FF2B5EF4-FFF2-40B4-BE49-F238E27FC236}">
                <a16:creationId xmlns:a16="http://schemas.microsoft.com/office/drawing/2014/main" id="{3F2F0352-5D65-4785-80BA-AD335BA04A63}"/>
              </a:ext>
            </a:extLst>
          </p:cNvPr>
          <p:cNvSpPr>
            <a:spLocks noGrp="1"/>
          </p:cNvSpPr>
          <p:nvPr>
            <p:ph type="body" idx="1"/>
          </p:nvPr>
        </p:nvSpPr>
        <p:spPr>
          <a:xfrm>
            <a:off x="475499" y="5727515"/>
            <a:ext cx="8193826" cy="515477"/>
          </a:xfrm>
        </p:spPr>
        <p:txBody>
          <a:bodyPr vert="horz" lIns="91440" tIns="45720" rIns="91440" bIns="45720" rtlCol="0">
            <a:normAutofit/>
          </a:bodyPr>
          <a:lstStyle/>
          <a:p>
            <a:endParaRPr lang="en-US" sz="1700">
              <a:solidFill>
                <a:schemeClr val="tx1">
                  <a:lumMod val="85000"/>
                  <a:lumOff val="15000"/>
                </a:schemeClr>
              </a:solidFill>
            </a:endParaRPr>
          </a:p>
        </p:txBody>
      </p:sp>
      <p:pic>
        <p:nvPicPr>
          <p:cNvPr id="4" name="Imagen 3">
            <a:extLst>
              <a:ext uri="{FF2B5EF4-FFF2-40B4-BE49-F238E27FC236}">
                <a16:creationId xmlns:a16="http://schemas.microsoft.com/office/drawing/2014/main" id="{5B5DD823-D7B9-424B-ABAC-E87E16602AE8}"/>
              </a:ext>
            </a:extLst>
          </p:cNvPr>
          <p:cNvPicPr>
            <a:picLocks noChangeAspect="1"/>
          </p:cNvPicPr>
          <p:nvPr/>
        </p:nvPicPr>
        <p:blipFill rotWithShape="1">
          <a:blip r:embed="rId2"/>
          <a:srcRect l="7433" t="8850" r="35840" b="49432"/>
          <a:stretch/>
        </p:blipFill>
        <p:spPr>
          <a:xfrm>
            <a:off x="476592" y="640080"/>
            <a:ext cx="6300836" cy="3602736"/>
          </a:xfrm>
          <a:prstGeom prst="rect">
            <a:avLst/>
          </a:prstGeom>
        </p:spPr>
      </p:pic>
      <p:cxnSp>
        <p:nvCxnSpPr>
          <p:cNvPr id="46"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7"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628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9A58C81-76A6-46D8-967D-DE1154912D61}"/>
              </a:ext>
            </a:extLst>
          </p:cNvPr>
          <p:cNvGraphicFramePr/>
          <p:nvPr>
            <p:extLst>
              <p:ext uri="{D42A27DB-BD31-4B8C-83A1-F6EECF244321}">
                <p14:modId xmlns:p14="http://schemas.microsoft.com/office/powerpoint/2010/main" val="515345302"/>
              </p:ext>
            </p:extLst>
          </p:nvPr>
        </p:nvGraphicFramePr>
        <p:xfrm>
          <a:off x="125760" y="1519136"/>
          <a:ext cx="8892480" cy="4888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E9DBF402-B418-48DB-9CC6-BB4F7A02F954}"/>
              </a:ext>
            </a:extLst>
          </p:cNvPr>
          <p:cNvPicPr>
            <a:picLocks noChangeAspect="1"/>
          </p:cNvPicPr>
          <p:nvPr/>
        </p:nvPicPr>
        <p:blipFill>
          <a:blip r:embed="rId7"/>
          <a:stretch>
            <a:fillRect/>
          </a:stretch>
        </p:blipFill>
        <p:spPr>
          <a:xfrm>
            <a:off x="7976500" y="3835144"/>
            <a:ext cx="1041740" cy="1440148"/>
          </a:xfrm>
          <a:prstGeom prst="rect">
            <a:avLst/>
          </a:prstGeom>
        </p:spPr>
      </p:pic>
      <p:pic>
        <p:nvPicPr>
          <p:cNvPr id="5" name="Imagen 4">
            <a:extLst>
              <a:ext uri="{FF2B5EF4-FFF2-40B4-BE49-F238E27FC236}">
                <a16:creationId xmlns:a16="http://schemas.microsoft.com/office/drawing/2014/main" id="{ECC1159B-1235-4A57-9D2D-7D854FFE2B69}"/>
              </a:ext>
            </a:extLst>
          </p:cNvPr>
          <p:cNvPicPr>
            <a:picLocks noChangeAspect="1"/>
          </p:cNvPicPr>
          <p:nvPr/>
        </p:nvPicPr>
        <p:blipFill>
          <a:blip r:embed="rId8"/>
          <a:stretch>
            <a:fillRect/>
          </a:stretch>
        </p:blipFill>
        <p:spPr>
          <a:xfrm>
            <a:off x="994968" y="3277221"/>
            <a:ext cx="3801105" cy="1115847"/>
          </a:xfrm>
          <a:prstGeom prst="rect">
            <a:avLst/>
          </a:prstGeom>
        </p:spPr>
      </p:pic>
      <p:sp>
        <p:nvSpPr>
          <p:cNvPr id="6" name="Rectángulo 5">
            <a:extLst>
              <a:ext uri="{FF2B5EF4-FFF2-40B4-BE49-F238E27FC236}">
                <a16:creationId xmlns:a16="http://schemas.microsoft.com/office/drawing/2014/main" id="{0B2E884B-0C65-48F3-BF09-2295510AE708}"/>
              </a:ext>
            </a:extLst>
          </p:cNvPr>
          <p:cNvSpPr/>
          <p:nvPr/>
        </p:nvSpPr>
        <p:spPr>
          <a:xfrm>
            <a:off x="0" y="280952"/>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lumMod val="65000"/>
                    <a:lumOff val="35000"/>
                  </a:schemeClr>
                </a:solidFill>
                <a:latin typeface="Segoe UI Semilight" panose="020B0402040204020203" pitchFamily="34" charset="0"/>
                <a:cs typeface="Segoe UI Semilight" panose="020B0402040204020203" pitchFamily="34" charset="0"/>
              </a:rPr>
              <a:t>CONSIDERAR EN EL SISTEMA PAO</a:t>
            </a:r>
          </a:p>
        </p:txBody>
      </p:sp>
    </p:spTree>
    <p:extLst>
      <p:ext uri="{BB962C8B-B14F-4D97-AF65-F5344CB8AC3E}">
        <p14:creationId xmlns:p14="http://schemas.microsoft.com/office/powerpoint/2010/main" val="3024397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10A6BA8-23E1-433B-8028-CD74C502CC92}" type="slidenum">
              <a:rPr lang="es-CR" smtClean="0"/>
              <a:pPr/>
              <a:t>36</a:t>
            </a:fld>
            <a:endParaRPr lang="es-CR"/>
          </a:p>
        </p:txBody>
      </p:sp>
      <p:pic>
        <p:nvPicPr>
          <p:cNvPr id="3074" name="Picture 2"/>
          <p:cNvPicPr>
            <a:picLocks noChangeAspect="1" noChangeArrowheads="1"/>
          </p:cNvPicPr>
          <p:nvPr/>
        </p:nvPicPr>
        <p:blipFill rotWithShape="1">
          <a:blip r:embed="rId2"/>
          <a:srcRect l="1184" t="11430" b="44142"/>
          <a:stretch/>
        </p:blipFill>
        <p:spPr bwMode="auto">
          <a:xfrm>
            <a:off x="0" y="0"/>
            <a:ext cx="9144000" cy="3129411"/>
          </a:xfrm>
          <a:prstGeom prst="rect">
            <a:avLst/>
          </a:prstGeom>
          <a:noFill/>
          <a:ln w="9525">
            <a:noFill/>
            <a:miter lim="800000"/>
            <a:headEnd/>
            <a:tailEnd/>
          </a:ln>
          <a:effectLst/>
        </p:spPr>
      </p:pic>
      <p:sp>
        <p:nvSpPr>
          <p:cNvPr id="5" name="4 Rectángulo"/>
          <p:cNvSpPr/>
          <p:nvPr/>
        </p:nvSpPr>
        <p:spPr>
          <a:xfrm>
            <a:off x="7093490" y="1386245"/>
            <a:ext cx="1875007" cy="1293778"/>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latin typeface="Segoe UI Semilight" panose="020B0402040204020203" pitchFamily="34" charset="0"/>
                <a:cs typeface="Segoe UI Semilight" panose="020B0402040204020203" pitchFamily="34" charset="0"/>
              </a:rPr>
              <a:t>Si la oficina tiene objetivos vinculados al PEI le aparecerá este mensaje</a:t>
            </a:r>
            <a:endParaRPr lang="es-ES" sz="1400" dirty="0">
              <a:latin typeface="Segoe UI Semilight" panose="020B0402040204020203" pitchFamily="34" charset="0"/>
              <a:cs typeface="Segoe UI Semilight" panose="020B0402040204020203" pitchFamily="34" charset="0"/>
            </a:endParaRPr>
          </a:p>
        </p:txBody>
      </p:sp>
      <p:pic>
        <p:nvPicPr>
          <p:cNvPr id="3" name="Imagen 2">
            <a:extLst>
              <a:ext uri="{FF2B5EF4-FFF2-40B4-BE49-F238E27FC236}">
                <a16:creationId xmlns:a16="http://schemas.microsoft.com/office/drawing/2014/main" id="{42989C76-9155-4C0F-89DB-9CE44D559DBB}"/>
              </a:ext>
            </a:extLst>
          </p:cNvPr>
          <p:cNvPicPr>
            <a:picLocks noChangeAspect="1"/>
          </p:cNvPicPr>
          <p:nvPr/>
        </p:nvPicPr>
        <p:blipFill rotWithShape="1">
          <a:blip r:embed="rId3"/>
          <a:srcRect t="37534" b="5803"/>
          <a:stretch/>
        </p:blipFill>
        <p:spPr>
          <a:xfrm>
            <a:off x="3" y="3225548"/>
            <a:ext cx="9144000" cy="3524301"/>
          </a:xfrm>
          <a:prstGeom prst="rect">
            <a:avLst/>
          </a:prstGeom>
        </p:spPr>
      </p:pic>
      <p:sp>
        <p:nvSpPr>
          <p:cNvPr id="6" name="Elipse 5">
            <a:extLst>
              <a:ext uri="{FF2B5EF4-FFF2-40B4-BE49-F238E27FC236}">
                <a16:creationId xmlns:a16="http://schemas.microsoft.com/office/drawing/2014/main" id="{FF6B0767-F667-40E2-871B-9C03FC9F7910}"/>
              </a:ext>
            </a:extLst>
          </p:cNvPr>
          <p:cNvSpPr/>
          <p:nvPr/>
        </p:nvSpPr>
        <p:spPr>
          <a:xfrm>
            <a:off x="6410632" y="4562169"/>
            <a:ext cx="560439" cy="521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DBE1C331-2E8E-43D8-BE77-6BC4B4421427}"/>
              </a:ext>
            </a:extLst>
          </p:cNvPr>
          <p:cNvSpPr/>
          <p:nvPr/>
        </p:nvSpPr>
        <p:spPr>
          <a:xfrm>
            <a:off x="6410631" y="6324876"/>
            <a:ext cx="560439" cy="521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8">
            <a:extLst>
              <a:ext uri="{FF2B5EF4-FFF2-40B4-BE49-F238E27FC236}">
                <a16:creationId xmlns:a16="http://schemas.microsoft.com/office/drawing/2014/main" id="{F5A81969-8F82-4237-98B9-8451AED81A2B}"/>
              </a:ext>
            </a:extLst>
          </p:cNvPr>
          <p:cNvCxnSpPr>
            <a:stCxn id="5" idx="0"/>
          </p:cNvCxnSpPr>
          <p:nvPr/>
        </p:nvCxnSpPr>
        <p:spPr>
          <a:xfrm>
            <a:off x="8034291" y="1386245"/>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BB4A2B11-B9EC-4BC2-AEA6-D047A3E890AF}"/>
              </a:ext>
            </a:extLst>
          </p:cNvPr>
          <p:cNvCxnSpPr>
            <a:cxnSpLocks/>
            <a:endCxn id="5" idx="0"/>
          </p:cNvCxnSpPr>
          <p:nvPr/>
        </p:nvCxnSpPr>
        <p:spPr>
          <a:xfrm>
            <a:off x="8030994" y="1145219"/>
            <a:ext cx="0" cy="241026"/>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7E3867D-3E66-4D4E-967B-69671ED9861A}"/>
              </a:ext>
            </a:extLst>
          </p:cNvPr>
          <p:cNvCxnSpPr>
            <a:cxnSpLocks/>
          </p:cNvCxnSpPr>
          <p:nvPr/>
        </p:nvCxnSpPr>
        <p:spPr>
          <a:xfrm flipH="1">
            <a:off x="6320901" y="1145219"/>
            <a:ext cx="1710093" cy="0"/>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10A6BA8-23E1-433B-8028-CD74C502CC92}" type="slidenum">
              <a:rPr lang="es-CR" smtClean="0"/>
              <a:pPr/>
              <a:t>37</a:t>
            </a:fld>
            <a:endParaRPr lang="es-CR"/>
          </a:p>
        </p:txBody>
      </p:sp>
      <p:pic>
        <p:nvPicPr>
          <p:cNvPr id="3074" name="Picture 2"/>
          <p:cNvPicPr>
            <a:picLocks noChangeAspect="1" noChangeArrowheads="1"/>
          </p:cNvPicPr>
          <p:nvPr/>
        </p:nvPicPr>
        <p:blipFill rotWithShape="1">
          <a:blip r:embed="rId2"/>
          <a:srcRect t="10873" r="2581" b="5939"/>
          <a:stretch/>
        </p:blipFill>
        <p:spPr bwMode="auto">
          <a:xfrm>
            <a:off x="0" y="1469921"/>
            <a:ext cx="9144000" cy="5388079"/>
          </a:xfrm>
          <a:prstGeom prst="rect">
            <a:avLst/>
          </a:prstGeom>
          <a:noFill/>
          <a:ln w="9525">
            <a:noFill/>
            <a:miter lim="800000"/>
            <a:headEnd/>
            <a:tailEnd/>
          </a:ln>
          <a:effectLst/>
        </p:spPr>
      </p:pic>
      <p:sp>
        <p:nvSpPr>
          <p:cNvPr id="5" name="4 Rectángulo"/>
          <p:cNvSpPr/>
          <p:nvPr/>
        </p:nvSpPr>
        <p:spPr>
          <a:xfrm>
            <a:off x="180171" y="4946253"/>
            <a:ext cx="1269459" cy="1089498"/>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Se revisa el PAO de cada oficina</a:t>
            </a:r>
            <a:endParaRPr lang="es-ES" dirty="0"/>
          </a:p>
        </p:txBody>
      </p:sp>
      <p:cxnSp>
        <p:nvCxnSpPr>
          <p:cNvPr id="7" name="Conector recto 6">
            <a:extLst>
              <a:ext uri="{FF2B5EF4-FFF2-40B4-BE49-F238E27FC236}">
                <a16:creationId xmlns:a16="http://schemas.microsoft.com/office/drawing/2014/main" id="{207CC8D7-1CE1-44DF-9A19-AA634A7ABC2B}"/>
              </a:ext>
            </a:extLst>
          </p:cNvPr>
          <p:cNvCxnSpPr>
            <a:cxnSpLocks/>
          </p:cNvCxnSpPr>
          <p:nvPr/>
        </p:nvCxnSpPr>
        <p:spPr>
          <a:xfrm>
            <a:off x="1811045" y="4190260"/>
            <a:ext cx="0" cy="239697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C3FD074-7391-4394-8F0C-2B819C095733}"/>
              </a:ext>
            </a:extLst>
          </p:cNvPr>
          <p:cNvCxnSpPr>
            <a:cxnSpLocks/>
          </p:cNvCxnSpPr>
          <p:nvPr/>
        </p:nvCxnSpPr>
        <p:spPr>
          <a:xfrm>
            <a:off x="1811045" y="4190260"/>
            <a:ext cx="24857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7CD9F2C-98F7-434B-9C17-1E1AA425FB1C}"/>
              </a:ext>
            </a:extLst>
          </p:cNvPr>
          <p:cNvCxnSpPr>
            <a:cxnSpLocks/>
          </p:cNvCxnSpPr>
          <p:nvPr/>
        </p:nvCxnSpPr>
        <p:spPr>
          <a:xfrm>
            <a:off x="1811045" y="4768788"/>
            <a:ext cx="24857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501FAE2-5EAA-4004-A8A8-302BF472EC28}"/>
              </a:ext>
            </a:extLst>
          </p:cNvPr>
          <p:cNvCxnSpPr>
            <a:cxnSpLocks/>
          </p:cNvCxnSpPr>
          <p:nvPr/>
        </p:nvCxnSpPr>
        <p:spPr>
          <a:xfrm>
            <a:off x="1811045" y="5425070"/>
            <a:ext cx="24857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8BD3412-8709-4099-A8AA-29AC33B6F7E8}"/>
              </a:ext>
            </a:extLst>
          </p:cNvPr>
          <p:cNvCxnSpPr>
            <a:cxnSpLocks/>
          </p:cNvCxnSpPr>
          <p:nvPr/>
        </p:nvCxnSpPr>
        <p:spPr>
          <a:xfrm>
            <a:off x="1811045" y="5993908"/>
            <a:ext cx="24857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2AF33CD-B61F-44AA-BF61-FD5941EEA819}"/>
              </a:ext>
            </a:extLst>
          </p:cNvPr>
          <p:cNvCxnSpPr>
            <a:cxnSpLocks/>
          </p:cNvCxnSpPr>
          <p:nvPr/>
        </p:nvCxnSpPr>
        <p:spPr>
          <a:xfrm>
            <a:off x="1811045" y="6587231"/>
            <a:ext cx="24857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ADABA5B-FE4A-46CE-AFB3-CA0D1B8AFF3C}"/>
              </a:ext>
            </a:extLst>
          </p:cNvPr>
          <p:cNvCxnSpPr>
            <a:cxnSpLocks/>
          </p:cNvCxnSpPr>
          <p:nvPr/>
        </p:nvCxnSpPr>
        <p:spPr>
          <a:xfrm>
            <a:off x="1449630" y="5541145"/>
            <a:ext cx="36141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4CD31549-0470-463F-8DAB-A354BE357326}"/>
              </a:ext>
            </a:extLst>
          </p:cNvPr>
          <p:cNvSpPr/>
          <p:nvPr/>
        </p:nvSpPr>
        <p:spPr>
          <a:xfrm>
            <a:off x="0" y="363663"/>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FF7F00"/>
                </a:solidFill>
                <a:latin typeface="Segoe UI Semilight" panose="020B0402040204020203" pitchFamily="34" charset="0"/>
                <a:cs typeface="Segoe UI Semilight" panose="020B0402040204020203" pitchFamily="34" charset="0"/>
              </a:rPr>
              <a:t>Considerar en la </a:t>
            </a:r>
          </a:p>
          <a:p>
            <a:pPr algn="ctr"/>
            <a:r>
              <a:rPr lang="es-ES" sz="2800" b="1" dirty="0">
                <a:solidFill>
                  <a:srgbClr val="FF7F00"/>
                </a:solidFill>
                <a:latin typeface="Segoe UI Semilight" panose="020B0402040204020203" pitchFamily="34" charset="0"/>
                <a:cs typeface="Segoe UI Semilight" panose="020B0402040204020203" pitchFamily="34" charset="0"/>
              </a:rPr>
              <a:t>Revisión de los Planes Anuales Operativos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10A6BA8-23E1-433B-8028-CD74C502CC92}" type="slidenum">
              <a:rPr lang="es-CR" smtClean="0">
                <a:solidFill>
                  <a:schemeClr val="tx1"/>
                </a:solidFill>
                <a:latin typeface="Segoe UI Semilight" panose="020B0402040204020203" pitchFamily="34" charset="0"/>
                <a:cs typeface="Segoe UI Semilight" panose="020B0402040204020203" pitchFamily="34" charset="0"/>
              </a:rPr>
              <a:pPr/>
              <a:t>38</a:t>
            </a:fld>
            <a:endParaRPr lang="es-CR">
              <a:solidFill>
                <a:schemeClr val="tx1"/>
              </a:solidFill>
              <a:latin typeface="Segoe UI Semilight" panose="020B0402040204020203" pitchFamily="34" charset="0"/>
              <a:cs typeface="Segoe UI Semilight" panose="020B0402040204020203" pitchFamily="34" charset="0"/>
            </a:endParaRPr>
          </a:p>
        </p:txBody>
      </p:sp>
      <p:sp>
        <p:nvSpPr>
          <p:cNvPr id="3" name="Rectangle">
            <a:extLst>
              <a:ext uri="{FF2B5EF4-FFF2-40B4-BE49-F238E27FC236}">
                <a16:creationId xmlns:a16="http://schemas.microsoft.com/office/drawing/2014/main" id="{42A15A1C-8E12-4F15-8C40-FD514C9D4034}"/>
              </a:ext>
            </a:extLst>
          </p:cNvPr>
          <p:cNvSpPr/>
          <p:nvPr/>
        </p:nvSpPr>
        <p:spPr>
          <a:xfrm>
            <a:off x="3038168" y="4377995"/>
            <a:ext cx="3877270" cy="806400"/>
          </a:xfrm>
          <a:prstGeom prst="rect">
            <a:avLst/>
          </a:prstGeom>
          <a:solidFill>
            <a:schemeClr val="bg1">
              <a:lumMod val="65000"/>
            </a:schemeClr>
          </a:solidFill>
          <a:ln w="12700">
            <a:miter lim="400000"/>
          </a:ln>
        </p:spPr>
        <p:txBody>
          <a:bodyPr lIns="91440" tIns="38100" rIns="1097280" bIns="38100" anchor="ctr"/>
          <a:lstStyle/>
          <a:p>
            <a:pPr lvl="0" algn="r"/>
            <a:r>
              <a:rPr lang="da-DK" sz="1400" b="1" cap="all" dirty="0">
                <a:latin typeface="Segoe UI Semilight" panose="020B0402040204020203" pitchFamily="34" charset="0"/>
                <a:cs typeface="Segoe UI Semilight" panose="020B0402040204020203" pitchFamily="34" charset="0"/>
              </a:rPr>
              <a:t>APROBADO POR PLANIFICACIÓN</a:t>
            </a:r>
          </a:p>
          <a:p>
            <a:pPr lvl="0" algn="r"/>
            <a:r>
              <a:rPr lang="en-US" sz="1200" dirty="0">
                <a:latin typeface="Segoe UI Semilight" panose="020B0402040204020203" pitchFamily="34" charset="0"/>
                <a:cs typeface="Segoe UI Semilight" panose="020B0402040204020203" pitchFamily="34" charset="0"/>
              </a:rPr>
              <a:t>El PAO </a:t>
            </a:r>
            <a:r>
              <a:rPr lang="en-US" sz="1200" dirty="0" err="1">
                <a:latin typeface="Segoe UI Semilight" panose="020B0402040204020203" pitchFamily="34" charset="0"/>
                <a:cs typeface="Segoe UI Semilight" panose="020B0402040204020203" pitchFamily="34" charset="0"/>
              </a:rPr>
              <a:t>ya</a:t>
            </a:r>
            <a:r>
              <a:rPr lang="en-US" sz="1200" dirty="0">
                <a:latin typeface="Segoe UI Semilight" panose="020B0402040204020203" pitchFamily="34" charset="0"/>
                <a:cs typeface="Segoe UI Semilight" panose="020B0402040204020203" pitchFamily="34" charset="0"/>
              </a:rPr>
              <a:t> se </a:t>
            </a:r>
            <a:r>
              <a:rPr lang="en-US" sz="1200" dirty="0" err="1">
                <a:latin typeface="Segoe UI Semilight" panose="020B0402040204020203" pitchFamily="34" charset="0"/>
                <a:cs typeface="Segoe UI Semilight" panose="020B0402040204020203" pitchFamily="34" charset="0"/>
              </a:rPr>
              <a:t>encuentra</a:t>
            </a:r>
            <a:r>
              <a:rPr lang="en-US" sz="1200" dirty="0">
                <a:latin typeface="Segoe UI Semilight" panose="020B0402040204020203" pitchFamily="34" charset="0"/>
                <a:cs typeface="Segoe UI Semilight" panose="020B0402040204020203" pitchFamily="34" charset="0"/>
              </a:rPr>
              <a:t> </a:t>
            </a:r>
            <a:r>
              <a:rPr lang="en-US" sz="1200" dirty="0" err="1">
                <a:latin typeface="Segoe UI Semilight" panose="020B0402040204020203" pitchFamily="34" charset="0"/>
                <a:cs typeface="Segoe UI Semilight" panose="020B0402040204020203" pitchFamily="34" charset="0"/>
              </a:rPr>
              <a:t>aprobado</a:t>
            </a:r>
            <a:r>
              <a:rPr lang="en-US" sz="1200" dirty="0">
                <a:latin typeface="Segoe UI Semilight" panose="020B0402040204020203" pitchFamily="34" charset="0"/>
                <a:cs typeface="Segoe UI Semilight" panose="020B0402040204020203" pitchFamily="34" charset="0"/>
              </a:rPr>
              <a:t> por la Dirección de Planificación </a:t>
            </a:r>
          </a:p>
        </p:txBody>
      </p:sp>
      <p:sp>
        <p:nvSpPr>
          <p:cNvPr id="4" name="Freeform: Shape 64">
            <a:extLst>
              <a:ext uri="{FF2B5EF4-FFF2-40B4-BE49-F238E27FC236}">
                <a16:creationId xmlns:a16="http://schemas.microsoft.com/office/drawing/2014/main" id="{11DE4FB5-34F1-4FF0-BEC1-E619F63E7274}"/>
              </a:ext>
            </a:extLst>
          </p:cNvPr>
          <p:cNvSpPr/>
          <p:nvPr/>
        </p:nvSpPr>
        <p:spPr>
          <a:xfrm>
            <a:off x="6681058" y="4139353"/>
            <a:ext cx="2039327" cy="1251180"/>
          </a:xfrm>
          <a:custGeom>
            <a:avLst/>
            <a:gdLst>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407668 h 1413512"/>
              <a:gd name="connsiteX8" fmla="*/ 758192 w 2438401"/>
              <a:gd name="connsiteY8" fmla="*/ 1410971 h 1413512"/>
              <a:gd name="connsiteX9" fmla="*/ 1 w 2438401"/>
              <a:gd name="connsiteY9" fmla="*/ 1192515 h 1413512"/>
              <a:gd name="connsiteX10" fmla="*/ 1 w 2438401"/>
              <a:gd name="connsiteY10" fmla="*/ 283219 h 1413512"/>
              <a:gd name="connsiteX11" fmla="*/ 0 w 2438401"/>
              <a:gd name="connsiteY11" fmla="*/ 283219 h 1413512"/>
              <a:gd name="connsiteX12" fmla="*/ 1 w 2438401"/>
              <a:gd name="connsiteY12" fmla="*/ 283219 h 1413512"/>
              <a:gd name="connsiteX13" fmla="*/ 1 w 2438401"/>
              <a:gd name="connsiteY13" fmla="*/ 279401 h 1413512"/>
              <a:gd name="connsiteX14" fmla="*/ 11177 w 2438401"/>
              <a:gd name="connsiteY14" fmla="*/ 281236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1410971 h 1413512"/>
              <a:gd name="connsiteX8" fmla="*/ 1 w 2438401"/>
              <a:gd name="connsiteY8" fmla="*/ 1192515 h 1413512"/>
              <a:gd name="connsiteX9" fmla="*/ 1 w 2438401"/>
              <a:gd name="connsiteY9" fmla="*/ 283219 h 1413512"/>
              <a:gd name="connsiteX10" fmla="*/ 0 w 2438401"/>
              <a:gd name="connsiteY10" fmla="*/ 283219 h 1413512"/>
              <a:gd name="connsiteX11" fmla="*/ 1 w 2438401"/>
              <a:gd name="connsiteY11" fmla="*/ 283219 h 1413512"/>
              <a:gd name="connsiteX12" fmla="*/ 1 w 2438401"/>
              <a:gd name="connsiteY12" fmla="*/ 279401 h 1413512"/>
              <a:gd name="connsiteX13" fmla="*/ 11177 w 2438401"/>
              <a:gd name="connsiteY13" fmla="*/ 281236 h 1413512"/>
              <a:gd name="connsiteX14" fmla="*/ 1596349 w 2438401"/>
              <a:gd name="connsiteY14"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192 w 2438401"/>
              <a:gd name="connsiteY6" fmla="*/ 1410971 h 1413512"/>
              <a:gd name="connsiteX7" fmla="*/ 1 w 2438401"/>
              <a:gd name="connsiteY7" fmla="*/ 1192515 h 1413512"/>
              <a:gd name="connsiteX8" fmla="*/ 1 w 2438401"/>
              <a:gd name="connsiteY8" fmla="*/ 283219 h 1413512"/>
              <a:gd name="connsiteX9" fmla="*/ 0 w 2438401"/>
              <a:gd name="connsiteY9" fmla="*/ 283219 h 1413512"/>
              <a:gd name="connsiteX10" fmla="*/ 1 w 2438401"/>
              <a:gd name="connsiteY10" fmla="*/ 283219 h 1413512"/>
              <a:gd name="connsiteX11" fmla="*/ 1 w 2438401"/>
              <a:gd name="connsiteY11" fmla="*/ 279401 h 1413512"/>
              <a:gd name="connsiteX12" fmla="*/ 11177 w 2438401"/>
              <a:gd name="connsiteY12" fmla="*/ 281236 h 1413512"/>
              <a:gd name="connsiteX13" fmla="*/ 1596349 w 2438401"/>
              <a:gd name="connsiteY13"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58192 w 2438401"/>
              <a:gd name="connsiteY5" fmla="*/ 1410971 h 1413512"/>
              <a:gd name="connsiteX6" fmla="*/ 1 w 2438401"/>
              <a:gd name="connsiteY6" fmla="*/ 1192515 h 1413512"/>
              <a:gd name="connsiteX7" fmla="*/ 1 w 2438401"/>
              <a:gd name="connsiteY7" fmla="*/ 283219 h 1413512"/>
              <a:gd name="connsiteX8" fmla="*/ 0 w 2438401"/>
              <a:gd name="connsiteY8" fmla="*/ 283219 h 1413512"/>
              <a:gd name="connsiteX9" fmla="*/ 1 w 2438401"/>
              <a:gd name="connsiteY9" fmla="*/ 283219 h 1413512"/>
              <a:gd name="connsiteX10" fmla="*/ 1 w 2438401"/>
              <a:gd name="connsiteY10" fmla="*/ 279401 h 1413512"/>
              <a:gd name="connsiteX11" fmla="*/ 11177 w 2438401"/>
              <a:gd name="connsiteY11" fmla="*/ 281236 h 1413512"/>
              <a:gd name="connsiteX12" fmla="*/ 1596349 w 2438401"/>
              <a:gd name="connsiteY12" fmla="*/ 0 h 14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1" h="1413512">
                <a:moveTo>
                  <a:pt x="1596349" y="0"/>
                </a:moveTo>
                <a:lnTo>
                  <a:pt x="2432899" y="51967"/>
                </a:lnTo>
                <a:lnTo>
                  <a:pt x="2438401" y="50800"/>
                </a:lnTo>
                <a:lnTo>
                  <a:pt x="2438401" y="731525"/>
                </a:lnTo>
                <a:lnTo>
                  <a:pt x="762001" y="1413512"/>
                </a:lnTo>
                <a:lnTo>
                  <a:pt x="758192" y="1410971"/>
                </a:lnTo>
                <a:lnTo>
                  <a:pt x="1" y="1192515"/>
                </a:lnTo>
                <a:lnTo>
                  <a:pt x="1" y="283219"/>
                </a:lnTo>
                <a:lnTo>
                  <a:pt x="0" y="283219"/>
                </a:lnTo>
                <a:lnTo>
                  <a:pt x="1" y="283219"/>
                </a:lnTo>
                <a:lnTo>
                  <a:pt x="1" y="279401"/>
                </a:lnTo>
                <a:lnTo>
                  <a:pt x="11177" y="281236"/>
                </a:lnTo>
                <a:lnTo>
                  <a:pt x="1596349" y="0"/>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endParaRPr baseline="-25000">
              <a:latin typeface="Segoe UI Semilight" panose="020B0402040204020203" pitchFamily="34" charset="0"/>
              <a:cs typeface="Segoe UI Semilight" panose="020B0402040204020203" pitchFamily="34" charset="0"/>
            </a:endParaRPr>
          </a:p>
        </p:txBody>
      </p:sp>
      <p:sp>
        <p:nvSpPr>
          <p:cNvPr id="6" name="Rectangle">
            <a:extLst>
              <a:ext uri="{FF2B5EF4-FFF2-40B4-BE49-F238E27FC236}">
                <a16:creationId xmlns:a16="http://schemas.microsoft.com/office/drawing/2014/main" id="{AE989AB6-17BF-4EDF-945C-617F0CA8F7B6}"/>
              </a:ext>
            </a:extLst>
          </p:cNvPr>
          <p:cNvSpPr/>
          <p:nvPr/>
        </p:nvSpPr>
        <p:spPr>
          <a:xfrm>
            <a:off x="3038168" y="727587"/>
            <a:ext cx="3877270" cy="873737"/>
          </a:xfrm>
          <a:prstGeom prst="rect">
            <a:avLst/>
          </a:prstGeom>
          <a:solidFill>
            <a:srgbClr val="01B9DF"/>
          </a:solidFill>
          <a:ln w="12700">
            <a:miter lim="400000"/>
          </a:ln>
        </p:spPr>
        <p:txBody>
          <a:bodyPr lIns="91440" tIns="38100" rIns="1097280" bIns="38100" anchor="ctr"/>
          <a:lstStyle/>
          <a:p>
            <a:pPr algn="r"/>
            <a:r>
              <a:rPr lang="da-DK" sz="1400" b="1" cap="all" dirty="0">
                <a:latin typeface="Segoe UI Semilight" panose="020B0402040204020203" pitchFamily="34" charset="0"/>
                <a:cs typeface="Segoe UI Semilight" panose="020B0402040204020203" pitchFamily="34" charset="0"/>
              </a:rPr>
              <a:t>SIN ENVIAR</a:t>
            </a:r>
          </a:p>
          <a:p>
            <a:pPr algn="r"/>
            <a:r>
              <a:rPr lang="en-US" sz="1200" b="1" dirty="0">
                <a:latin typeface="Segoe UI Semilight" panose="020B0402040204020203" pitchFamily="34" charset="0"/>
                <a:cs typeface="Segoe UI Semilight" panose="020B0402040204020203" pitchFamily="34" charset="0"/>
              </a:rPr>
              <a:t>Es  </a:t>
            </a:r>
            <a:r>
              <a:rPr lang="en-US" sz="1200" b="1" dirty="0" err="1">
                <a:latin typeface="Segoe UI Semilight" panose="020B0402040204020203" pitchFamily="34" charset="0"/>
                <a:cs typeface="Segoe UI Semilight" panose="020B0402040204020203" pitchFamily="34" charset="0"/>
              </a:rPr>
              <a:t>cuando</a:t>
            </a:r>
            <a:r>
              <a:rPr lang="en-US" sz="1200" b="1" dirty="0">
                <a:latin typeface="Segoe UI Semilight" panose="020B0402040204020203" pitchFamily="34" charset="0"/>
                <a:cs typeface="Segoe UI Semilight" panose="020B0402040204020203" pitchFamily="34" charset="0"/>
              </a:rPr>
              <a:t> el PAO no ha </a:t>
            </a:r>
            <a:r>
              <a:rPr lang="en-US" sz="1200" b="1" dirty="0" err="1">
                <a:latin typeface="Segoe UI Semilight" panose="020B0402040204020203" pitchFamily="34" charset="0"/>
                <a:cs typeface="Segoe UI Semilight" panose="020B0402040204020203" pitchFamily="34" charset="0"/>
              </a:rPr>
              <a:t>sido</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enviado</a:t>
            </a:r>
            <a:r>
              <a:rPr lang="en-US" sz="1200" b="1" dirty="0">
                <a:latin typeface="Segoe UI Semilight" panose="020B0402040204020203" pitchFamily="34" charset="0"/>
                <a:cs typeface="Segoe UI Semilight" panose="020B0402040204020203" pitchFamily="34" charset="0"/>
              </a:rPr>
              <a:t> por la </a:t>
            </a:r>
            <a:r>
              <a:rPr lang="en-US" sz="1200" b="1" dirty="0" err="1">
                <a:latin typeface="Segoe UI Semilight" panose="020B0402040204020203" pitchFamily="34" charset="0"/>
                <a:cs typeface="Segoe UI Semilight" panose="020B0402040204020203" pitchFamily="34" charset="0"/>
              </a:rPr>
              <a:t>oficina</a:t>
            </a:r>
            <a:r>
              <a:rPr lang="en-US" sz="1200" b="1" dirty="0">
                <a:latin typeface="Segoe UI Semilight" panose="020B0402040204020203" pitchFamily="34" charset="0"/>
                <a:cs typeface="Segoe UI Semilight" panose="020B0402040204020203" pitchFamily="34" charset="0"/>
              </a:rPr>
              <a:t> al Centro de </a:t>
            </a:r>
            <a:r>
              <a:rPr lang="en-US" sz="1200" b="1" dirty="0" err="1">
                <a:latin typeface="Segoe UI Semilight" panose="020B0402040204020203" pitchFamily="34" charset="0"/>
                <a:cs typeface="Segoe UI Semilight" panose="020B0402040204020203" pitchFamily="34" charset="0"/>
              </a:rPr>
              <a:t>Responsabilidad</a:t>
            </a:r>
            <a:endParaRPr lang="en-US" sz="1200" b="1" dirty="0">
              <a:latin typeface="Segoe UI Semilight" panose="020B0402040204020203" pitchFamily="34" charset="0"/>
              <a:cs typeface="Segoe UI Semilight" panose="020B0402040204020203" pitchFamily="34" charset="0"/>
            </a:endParaRPr>
          </a:p>
        </p:txBody>
      </p:sp>
      <p:sp>
        <p:nvSpPr>
          <p:cNvPr id="7" name="Rectangle">
            <a:extLst>
              <a:ext uri="{FF2B5EF4-FFF2-40B4-BE49-F238E27FC236}">
                <a16:creationId xmlns:a16="http://schemas.microsoft.com/office/drawing/2014/main" id="{7EE1C815-167A-4CB8-916B-5B8824752BF5}"/>
              </a:ext>
            </a:extLst>
          </p:cNvPr>
          <p:cNvSpPr/>
          <p:nvPr/>
        </p:nvSpPr>
        <p:spPr>
          <a:xfrm>
            <a:off x="3038168" y="1752749"/>
            <a:ext cx="3877270" cy="620531"/>
          </a:xfrm>
          <a:prstGeom prst="rect">
            <a:avLst/>
          </a:prstGeom>
          <a:solidFill>
            <a:srgbClr val="0097CC"/>
          </a:solidFill>
          <a:ln w="12700">
            <a:miter lim="400000"/>
          </a:ln>
        </p:spPr>
        <p:txBody>
          <a:bodyPr lIns="91440" tIns="38100" rIns="1097280" bIns="38100" anchor="ctr"/>
          <a:lstStyle/>
          <a:p>
            <a:pPr lvl="0" algn="r"/>
            <a:r>
              <a:rPr lang="da-DK" sz="1400" b="1" cap="all" dirty="0">
                <a:latin typeface="Segoe UI Semilight" panose="020B0402040204020203" pitchFamily="34" charset="0"/>
                <a:cs typeface="Segoe UI Semilight" panose="020B0402040204020203" pitchFamily="34" charset="0"/>
              </a:rPr>
              <a:t>ENVIADO</a:t>
            </a:r>
            <a:r>
              <a:rPr lang="da-DK" b="1" cap="all" dirty="0">
                <a:latin typeface="Segoe UI Semilight" panose="020B0402040204020203" pitchFamily="34" charset="0"/>
                <a:cs typeface="Segoe UI Semilight" panose="020B0402040204020203" pitchFamily="34" charset="0"/>
              </a:rPr>
              <a:t> </a:t>
            </a:r>
          </a:p>
          <a:p>
            <a:pPr lvl="0" algn="r"/>
            <a:r>
              <a:rPr lang="en-US" sz="1200" b="1" dirty="0">
                <a:latin typeface="Segoe UI Semilight" panose="020B0402040204020203" pitchFamily="34" charset="0"/>
                <a:cs typeface="Segoe UI Semilight" panose="020B0402040204020203" pitchFamily="34" charset="0"/>
              </a:rPr>
              <a:t>El PAO </a:t>
            </a:r>
            <a:r>
              <a:rPr lang="en-US" sz="1200" b="1" dirty="0" err="1">
                <a:latin typeface="Segoe UI Semilight" panose="020B0402040204020203" pitchFamily="34" charset="0"/>
                <a:cs typeface="Segoe UI Semilight" panose="020B0402040204020203" pitchFamily="34" charset="0"/>
              </a:rPr>
              <a:t>ya</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fue</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enviado</a:t>
            </a:r>
            <a:r>
              <a:rPr lang="en-US" sz="1200" b="1" dirty="0">
                <a:latin typeface="Segoe UI Semilight" panose="020B0402040204020203" pitchFamily="34" charset="0"/>
                <a:cs typeface="Segoe UI Semilight" panose="020B0402040204020203" pitchFamily="34" charset="0"/>
              </a:rPr>
              <a:t> al Centro de </a:t>
            </a:r>
            <a:r>
              <a:rPr lang="en-US" sz="1200" b="1" dirty="0" err="1">
                <a:latin typeface="Segoe UI Semilight" panose="020B0402040204020203" pitchFamily="34" charset="0"/>
                <a:cs typeface="Segoe UI Semilight" panose="020B0402040204020203" pitchFamily="34" charset="0"/>
              </a:rPr>
              <a:t>Responsabilidad</a:t>
            </a:r>
            <a:r>
              <a:rPr lang="en-US" sz="1200" b="1" dirty="0">
                <a:latin typeface="Segoe UI Semilight" panose="020B0402040204020203" pitchFamily="34" charset="0"/>
                <a:cs typeface="Segoe UI Semilight" panose="020B0402040204020203" pitchFamily="34" charset="0"/>
              </a:rPr>
              <a:t> por la </a:t>
            </a:r>
            <a:r>
              <a:rPr lang="en-US" sz="1200" b="1" dirty="0" err="1">
                <a:latin typeface="Segoe UI Semilight" panose="020B0402040204020203" pitchFamily="34" charset="0"/>
                <a:cs typeface="Segoe UI Semilight" panose="020B0402040204020203" pitchFamily="34" charset="0"/>
              </a:rPr>
              <a:t>oficina</a:t>
            </a:r>
            <a:endParaRPr lang="en-US" sz="1200" b="1" dirty="0">
              <a:latin typeface="Segoe UI Semilight" panose="020B0402040204020203" pitchFamily="34" charset="0"/>
              <a:cs typeface="Segoe UI Semilight" panose="020B0402040204020203" pitchFamily="34" charset="0"/>
            </a:endParaRPr>
          </a:p>
        </p:txBody>
      </p:sp>
      <p:sp>
        <p:nvSpPr>
          <p:cNvPr id="8" name="Rectangle">
            <a:extLst>
              <a:ext uri="{FF2B5EF4-FFF2-40B4-BE49-F238E27FC236}">
                <a16:creationId xmlns:a16="http://schemas.microsoft.com/office/drawing/2014/main" id="{749932E6-C8CB-4B54-AE27-7644CB5CF558}"/>
              </a:ext>
            </a:extLst>
          </p:cNvPr>
          <p:cNvSpPr/>
          <p:nvPr/>
        </p:nvSpPr>
        <p:spPr>
          <a:xfrm>
            <a:off x="3038168" y="2537227"/>
            <a:ext cx="4676964" cy="806016"/>
          </a:xfrm>
          <a:prstGeom prst="rect">
            <a:avLst/>
          </a:prstGeom>
          <a:solidFill>
            <a:srgbClr val="FF7F00"/>
          </a:solidFill>
          <a:ln w="12700">
            <a:miter lim="400000"/>
          </a:ln>
        </p:spPr>
        <p:txBody>
          <a:bodyPr lIns="91440" tIns="38100" rIns="1097280" bIns="38100" anchor="ctr"/>
          <a:lstStyle/>
          <a:p>
            <a:pPr lvl="0" algn="r"/>
            <a:r>
              <a:rPr lang="da-DK" sz="1400" b="1" cap="all" dirty="0">
                <a:latin typeface="Segoe UI Semilight" panose="020B0402040204020203" pitchFamily="34" charset="0"/>
                <a:cs typeface="Segoe UI Semilight" panose="020B0402040204020203" pitchFamily="34" charset="0"/>
              </a:rPr>
              <a:t>APROBADO CENTRO DE RESPONSABILIDAD</a:t>
            </a:r>
          </a:p>
          <a:p>
            <a:pPr lvl="0" algn="r"/>
            <a:r>
              <a:rPr lang="en-US" sz="1200" b="1" dirty="0">
                <a:latin typeface="Segoe UI Semilight" panose="020B0402040204020203" pitchFamily="34" charset="0"/>
                <a:cs typeface="Segoe UI Semilight" panose="020B0402040204020203" pitchFamily="34" charset="0"/>
              </a:rPr>
              <a:t>El PAO </a:t>
            </a:r>
            <a:r>
              <a:rPr lang="en-US" sz="1200" b="1" dirty="0" err="1">
                <a:latin typeface="Segoe UI Semilight" panose="020B0402040204020203" pitchFamily="34" charset="0"/>
                <a:cs typeface="Segoe UI Semilight" panose="020B0402040204020203" pitchFamily="34" charset="0"/>
              </a:rPr>
              <a:t>ya</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fue</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aprobado</a:t>
            </a:r>
            <a:r>
              <a:rPr lang="en-US" sz="1200" b="1" dirty="0">
                <a:latin typeface="Segoe UI Semilight" panose="020B0402040204020203" pitchFamily="34" charset="0"/>
                <a:cs typeface="Segoe UI Semilight" panose="020B0402040204020203" pitchFamily="34" charset="0"/>
              </a:rPr>
              <a:t> por el Cento de </a:t>
            </a:r>
            <a:r>
              <a:rPr lang="en-US" sz="1200" b="1" dirty="0" err="1">
                <a:latin typeface="Segoe UI Semilight" panose="020B0402040204020203" pitchFamily="34" charset="0"/>
                <a:cs typeface="Segoe UI Semilight" panose="020B0402040204020203" pitchFamily="34" charset="0"/>
              </a:rPr>
              <a:t>Responsabilidad</a:t>
            </a:r>
            <a:r>
              <a:rPr lang="en-US" sz="1200" b="1" dirty="0">
                <a:latin typeface="Segoe UI Semilight" panose="020B0402040204020203" pitchFamily="34" charset="0"/>
                <a:cs typeface="Segoe UI Semilight" panose="020B0402040204020203" pitchFamily="34" charset="0"/>
              </a:rPr>
              <a:t> y </a:t>
            </a:r>
            <a:r>
              <a:rPr lang="en-US" sz="1200" b="1" dirty="0" err="1">
                <a:latin typeface="Segoe UI Semilight" panose="020B0402040204020203" pitchFamily="34" charset="0"/>
                <a:cs typeface="Segoe UI Semilight" panose="020B0402040204020203" pitchFamily="34" charset="0"/>
              </a:rPr>
              <a:t>remitido</a:t>
            </a:r>
            <a:r>
              <a:rPr lang="en-US" sz="1200" b="1" dirty="0">
                <a:latin typeface="Segoe UI Semilight" panose="020B0402040204020203" pitchFamily="34" charset="0"/>
                <a:cs typeface="Segoe UI Semilight" panose="020B0402040204020203" pitchFamily="34" charset="0"/>
              </a:rPr>
              <a:t> a la Dirección de Planificación para </a:t>
            </a:r>
            <a:r>
              <a:rPr lang="en-US" sz="1200" b="1" dirty="0" err="1">
                <a:latin typeface="Segoe UI Semilight" panose="020B0402040204020203" pitchFamily="34" charset="0"/>
                <a:cs typeface="Segoe UI Semilight" panose="020B0402040204020203" pitchFamily="34" charset="0"/>
              </a:rPr>
              <a:t>aprobación</a:t>
            </a:r>
            <a:r>
              <a:rPr lang="en-US" sz="1200" b="1" dirty="0">
                <a:latin typeface="Segoe UI Semilight" panose="020B0402040204020203" pitchFamily="34" charset="0"/>
                <a:cs typeface="Segoe UI Semilight" panose="020B0402040204020203" pitchFamily="34" charset="0"/>
              </a:rPr>
              <a:t> final</a:t>
            </a:r>
          </a:p>
        </p:txBody>
      </p:sp>
      <p:sp>
        <p:nvSpPr>
          <p:cNvPr id="9" name="Rectangle">
            <a:extLst>
              <a:ext uri="{FF2B5EF4-FFF2-40B4-BE49-F238E27FC236}">
                <a16:creationId xmlns:a16="http://schemas.microsoft.com/office/drawing/2014/main" id="{653577AD-D370-4886-BB4D-0BB23312E9F6}"/>
              </a:ext>
            </a:extLst>
          </p:cNvPr>
          <p:cNvSpPr/>
          <p:nvPr/>
        </p:nvSpPr>
        <p:spPr>
          <a:xfrm>
            <a:off x="3038168" y="3519891"/>
            <a:ext cx="3877270" cy="725640"/>
          </a:xfrm>
          <a:prstGeom prst="rect">
            <a:avLst/>
          </a:prstGeom>
          <a:solidFill>
            <a:srgbClr val="C6D300"/>
          </a:solidFill>
          <a:ln w="12700">
            <a:miter lim="400000"/>
          </a:ln>
        </p:spPr>
        <p:txBody>
          <a:bodyPr lIns="91440" tIns="38100" rIns="1097280" bIns="38100" anchor="ctr"/>
          <a:lstStyle/>
          <a:p>
            <a:pPr lvl="0" algn="r"/>
            <a:r>
              <a:rPr lang="da-DK" sz="1400" b="1" cap="all" dirty="0">
                <a:latin typeface="Segoe UI Semilight" panose="020B0402040204020203" pitchFamily="34" charset="0"/>
                <a:cs typeface="Segoe UI Semilight" panose="020B0402040204020203" pitchFamily="34" charset="0"/>
              </a:rPr>
              <a:t>DEVUELTO</a:t>
            </a:r>
          </a:p>
          <a:p>
            <a:pPr lvl="0" algn="r"/>
            <a:r>
              <a:rPr lang="en-US" sz="1200" b="1" dirty="0">
                <a:latin typeface="Segoe UI Semilight" panose="020B0402040204020203" pitchFamily="34" charset="0"/>
                <a:cs typeface="Segoe UI Semilight" panose="020B0402040204020203" pitchFamily="34" charset="0"/>
              </a:rPr>
              <a:t>El PAO </a:t>
            </a:r>
            <a:r>
              <a:rPr lang="en-US" sz="1200" b="1" dirty="0" err="1">
                <a:latin typeface="Segoe UI Semilight" panose="020B0402040204020203" pitchFamily="34" charset="0"/>
                <a:cs typeface="Segoe UI Semilight" panose="020B0402040204020203" pitchFamily="34" charset="0"/>
              </a:rPr>
              <a:t>fue</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devuelto</a:t>
            </a:r>
            <a:r>
              <a:rPr lang="en-US" sz="1200" b="1" dirty="0">
                <a:latin typeface="Segoe UI Semilight" panose="020B0402040204020203" pitchFamily="34" charset="0"/>
                <a:cs typeface="Segoe UI Semilight" panose="020B0402040204020203" pitchFamily="34" charset="0"/>
              </a:rPr>
              <a:t> a la Oficina para </a:t>
            </a:r>
            <a:r>
              <a:rPr lang="en-US" sz="1200" b="1" dirty="0" err="1">
                <a:latin typeface="Segoe UI Semilight" panose="020B0402040204020203" pitchFamily="34" charset="0"/>
                <a:cs typeface="Segoe UI Semilight" panose="020B0402040204020203" pitchFamily="34" charset="0"/>
              </a:rPr>
              <a:t>incorporar</a:t>
            </a:r>
            <a:r>
              <a:rPr lang="en-US" sz="1200" b="1" dirty="0">
                <a:latin typeface="Segoe UI Semilight" panose="020B0402040204020203" pitchFamily="34" charset="0"/>
                <a:cs typeface="Segoe UI Semilight" panose="020B0402040204020203" pitchFamily="34" charset="0"/>
              </a:rPr>
              <a:t> </a:t>
            </a:r>
            <a:r>
              <a:rPr lang="en-US" sz="1200" b="1" dirty="0" err="1">
                <a:latin typeface="Segoe UI Semilight" panose="020B0402040204020203" pitchFamily="34" charset="0"/>
                <a:cs typeface="Segoe UI Semilight" panose="020B0402040204020203" pitchFamily="34" charset="0"/>
              </a:rPr>
              <a:t>mejoras</a:t>
            </a:r>
            <a:r>
              <a:rPr lang="en-US" sz="1200" b="1" dirty="0">
                <a:latin typeface="Segoe UI Semilight" panose="020B0402040204020203" pitchFamily="34" charset="0"/>
                <a:cs typeface="Segoe UI Semilight" panose="020B0402040204020203" pitchFamily="34" charset="0"/>
              </a:rPr>
              <a:t> o </a:t>
            </a:r>
            <a:r>
              <a:rPr lang="en-US" sz="1200" b="1" dirty="0" err="1">
                <a:latin typeface="Segoe UI Semilight" panose="020B0402040204020203" pitchFamily="34" charset="0"/>
                <a:cs typeface="Segoe UI Semilight" panose="020B0402040204020203" pitchFamily="34" charset="0"/>
              </a:rPr>
              <a:t>correcciones</a:t>
            </a:r>
            <a:r>
              <a:rPr lang="en-US" sz="1200" b="1" dirty="0">
                <a:latin typeface="Segoe UI Semilight" panose="020B0402040204020203" pitchFamily="34" charset="0"/>
                <a:cs typeface="Segoe UI Semilight" panose="020B0402040204020203" pitchFamily="34" charset="0"/>
              </a:rPr>
              <a:t>. </a:t>
            </a:r>
          </a:p>
        </p:txBody>
      </p:sp>
      <p:sp>
        <p:nvSpPr>
          <p:cNvPr id="10" name="Figure">
            <a:extLst>
              <a:ext uri="{FF2B5EF4-FFF2-40B4-BE49-F238E27FC236}">
                <a16:creationId xmlns:a16="http://schemas.microsoft.com/office/drawing/2014/main" id="{7E1EF5A6-9629-4298-A385-EB88EE2C978B}"/>
              </a:ext>
            </a:extLst>
          </p:cNvPr>
          <p:cNvSpPr/>
          <p:nvPr/>
        </p:nvSpPr>
        <p:spPr>
          <a:xfrm>
            <a:off x="7318347" y="4184319"/>
            <a:ext cx="1402037" cy="1206214"/>
          </a:xfrm>
          <a:custGeom>
            <a:avLst/>
            <a:gdLst/>
            <a:ahLst/>
            <a:cxnLst>
              <a:cxn ang="0">
                <a:pos x="wd2" y="hd2"/>
              </a:cxn>
              <a:cxn ang="5400000">
                <a:pos x="wd2" y="hd2"/>
              </a:cxn>
              <a:cxn ang="10800000">
                <a:pos x="wd2" y="hd2"/>
              </a:cxn>
              <a:cxn ang="16200000">
                <a:pos x="wd2" y="hd2"/>
              </a:cxn>
            </a:cxnLst>
            <a:rect l="0" t="0" r="r" b="b"/>
            <a:pathLst>
              <a:path w="21600" h="21600" extrusionOk="0">
                <a:moveTo>
                  <a:pt x="21600" y="10790"/>
                </a:moveTo>
                <a:lnTo>
                  <a:pt x="0" y="21600"/>
                </a:lnTo>
                <a:lnTo>
                  <a:pt x="0" y="5637"/>
                </a:lnTo>
                <a:lnTo>
                  <a:pt x="21600" y="0"/>
                </a:lnTo>
                <a:close/>
              </a:path>
            </a:pathLst>
          </a:custGeom>
          <a:solidFill>
            <a:schemeClr val="bg1">
              <a:lumMod val="6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12" name="Freeform: Shape 102">
            <a:extLst>
              <a:ext uri="{FF2B5EF4-FFF2-40B4-BE49-F238E27FC236}">
                <a16:creationId xmlns:a16="http://schemas.microsoft.com/office/drawing/2014/main" id="{EF45B50B-BF5E-4278-BB2B-4A44C123F1C3}"/>
              </a:ext>
            </a:extLst>
          </p:cNvPr>
          <p:cNvSpPr/>
          <p:nvPr/>
        </p:nvSpPr>
        <p:spPr>
          <a:xfrm>
            <a:off x="6681058" y="452906"/>
            <a:ext cx="2039327" cy="1577182"/>
          </a:xfrm>
          <a:custGeom>
            <a:avLst/>
            <a:gdLst>
              <a:gd name="connsiteX0" fmla="*/ 758192 w 2438401"/>
              <a:gd name="connsiteY0" fmla="*/ 0 h 1781810"/>
              <a:gd name="connsiteX1" fmla="*/ 758192 w 2438401"/>
              <a:gd name="connsiteY1" fmla="*/ 670905 h 1781810"/>
              <a:gd name="connsiteX2" fmla="*/ 762001 w 2438401"/>
              <a:gd name="connsiteY2" fmla="*/ 670905 h 1781810"/>
              <a:gd name="connsiteX3" fmla="*/ 762001 w 2438401"/>
              <a:gd name="connsiteY3" fmla="*/ 0 h 1781810"/>
              <a:gd name="connsiteX4" fmla="*/ 2438401 w 2438401"/>
              <a:gd name="connsiteY4" fmla="*/ 1083288 h 1781810"/>
              <a:gd name="connsiteX5" fmla="*/ 2438401 w 2438401"/>
              <a:gd name="connsiteY5" fmla="*/ 1772921 h 1781810"/>
              <a:gd name="connsiteX6" fmla="*/ 1418230 w 2438401"/>
              <a:gd name="connsiteY6" fmla="*/ 1337811 h 1781810"/>
              <a:gd name="connsiteX7" fmla="*/ 1393615 w 2438401"/>
              <a:gd name="connsiteY7" fmla="*/ 1337811 h 1781810"/>
              <a:gd name="connsiteX8" fmla="*/ 2434592 w 2438401"/>
              <a:gd name="connsiteY8" fmla="*/ 1781810 h 1781810"/>
              <a:gd name="connsiteX9" fmla="*/ 1663751 w 2438401"/>
              <a:gd name="connsiteY9" fmla="*/ 1781810 h 1781810"/>
              <a:gd name="connsiteX10" fmla="*/ 0 w 2438401"/>
              <a:gd name="connsiteY10" fmla="*/ 1297954 h 1781810"/>
              <a:gd name="connsiteX11" fmla="*/ 486691 w 2438401"/>
              <a:gd name="connsiteY11" fmla="*/ 1149579 h 1781810"/>
              <a:gd name="connsiteX12" fmla="*/ 486691 w 2438401"/>
              <a:gd name="connsiteY12" fmla="*/ 1140683 h 1781810"/>
              <a:gd name="connsiteX13" fmla="*/ 1 w 2438401"/>
              <a:gd name="connsiteY13" fmla="*/ 1289050 h 1781810"/>
              <a:gd name="connsiteX14" fmla="*/ 1 w 2438401"/>
              <a:gd name="connsiteY14" fmla="*/ 311162 h 1781810"/>
              <a:gd name="connsiteX0" fmla="*/ 758192 w 2438401"/>
              <a:gd name="connsiteY0" fmla="*/ 0 h 1781810"/>
              <a:gd name="connsiteX1" fmla="*/ 758192 w 2438401"/>
              <a:gd name="connsiteY1" fmla="*/ 670905 h 1781810"/>
              <a:gd name="connsiteX2" fmla="*/ 762001 w 2438401"/>
              <a:gd name="connsiteY2" fmla="*/ 0 h 1781810"/>
              <a:gd name="connsiteX3" fmla="*/ 2438401 w 2438401"/>
              <a:gd name="connsiteY3" fmla="*/ 1083288 h 1781810"/>
              <a:gd name="connsiteX4" fmla="*/ 2438401 w 2438401"/>
              <a:gd name="connsiteY4" fmla="*/ 1772921 h 1781810"/>
              <a:gd name="connsiteX5" fmla="*/ 1418230 w 2438401"/>
              <a:gd name="connsiteY5" fmla="*/ 1337811 h 1781810"/>
              <a:gd name="connsiteX6" fmla="*/ 1393615 w 2438401"/>
              <a:gd name="connsiteY6" fmla="*/ 1337811 h 1781810"/>
              <a:gd name="connsiteX7" fmla="*/ 2434592 w 2438401"/>
              <a:gd name="connsiteY7" fmla="*/ 1781810 h 1781810"/>
              <a:gd name="connsiteX8" fmla="*/ 1663751 w 2438401"/>
              <a:gd name="connsiteY8" fmla="*/ 1781810 h 1781810"/>
              <a:gd name="connsiteX9" fmla="*/ 0 w 2438401"/>
              <a:gd name="connsiteY9" fmla="*/ 1297954 h 1781810"/>
              <a:gd name="connsiteX10" fmla="*/ 486691 w 2438401"/>
              <a:gd name="connsiteY10" fmla="*/ 1149579 h 1781810"/>
              <a:gd name="connsiteX11" fmla="*/ 486691 w 2438401"/>
              <a:gd name="connsiteY11" fmla="*/ 1140683 h 1781810"/>
              <a:gd name="connsiteX12" fmla="*/ 1 w 2438401"/>
              <a:gd name="connsiteY12" fmla="*/ 1289050 h 1781810"/>
              <a:gd name="connsiteX13" fmla="*/ 1 w 2438401"/>
              <a:gd name="connsiteY13" fmla="*/ 311162 h 1781810"/>
              <a:gd name="connsiteX14" fmla="*/ 758192 w 2438401"/>
              <a:gd name="connsiteY14"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486691 w 2438401"/>
              <a:gd name="connsiteY10" fmla="*/ 1140683 h 1781810"/>
              <a:gd name="connsiteX11" fmla="*/ 1 w 2438401"/>
              <a:gd name="connsiteY11" fmla="*/ 1289050 h 1781810"/>
              <a:gd name="connsiteX12" fmla="*/ 1 w 2438401"/>
              <a:gd name="connsiteY12" fmla="*/ 311162 h 1781810"/>
              <a:gd name="connsiteX13" fmla="*/ 758192 w 2438401"/>
              <a:gd name="connsiteY13"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1 w 2438401"/>
              <a:gd name="connsiteY10" fmla="*/ 1289050 h 1781810"/>
              <a:gd name="connsiteX11" fmla="*/ 1 w 2438401"/>
              <a:gd name="connsiteY11" fmla="*/ 311162 h 1781810"/>
              <a:gd name="connsiteX12" fmla="*/ 758192 w 2438401"/>
              <a:gd name="connsiteY12"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1 w 2438401"/>
              <a:gd name="connsiteY9" fmla="*/ 1289050 h 1781810"/>
              <a:gd name="connsiteX10" fmla="*/ 1 w 2438401"/>
              <a:gd name="connsiteY10" fmla="*/ 311162 h 1781810"/>
              <a:gd name="connsiteX11" fmla="*/ 758192 w 2438401"/>
              <a:gd name="connsiteY11"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393615 w 2438401"/>
              <a:gd name="connsiteY4" fmla="*/ 1337811 h 1781810"/>
              <a:gd name="connsiteX5" fmla="*/ 2434592 w 2438401"/>
              <a:gd name="connsiteY5" fmla="*/ 1781810 h 1781810"/>
              <a:gd name="connsiteX6" fmla="*/ 1663751 w 2438401"/>
              <a:gd name="connsiteY6" fmla="*/ 1781810 h 1781810"/>
              <a:gd name="connsiteX7" fmla="*/ 0 w 2438401"/>
              <a:gd name="connsiteY7" fmla="*/ 1297954 h 1781810"/>
              <a:gd name="connsiteX8" fmla="*/ 1 w 2438401"/>
              <a:gd name="connsiteY8" fmla="*/ 1289050 h 1781810"/>
              <a:gd name="connsiteX9" fmla="*/ 1 w 2438401"/>
              <a:gd name="connsiteY9" fmla="*/ 311162 h 1781810"/>
              <a:gd name="connsiteX10" fmla="*/ 758192 w 2438401"/>
              <a:gd name="connsiteY10"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81810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9429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2285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1" h="1781810">
                <a:moveTo>
                  <a:pt x="758192" y="0"/>
                </a:moveTo>
                <a:lnTo>
                  <a:pt x="762001" y="0"/>
                </a:lnTo>
                <a:lnTo>
                  <a:pt x="2438401" y="1083288"/>
                </a:lnTo>
                <a:lnTo>
                  <a:pt x="2438401" y="1772921"/>
                </a:lnTo>
                <a:lnTo>
                  <a:pt x="2434592" y="1772285"/>
                </a:lnTo>
                <a:lnTo>
                  <a:pt x="1663751" y="1781810"/>
                </a:lnTo>
                <a:lnTo>
                  <a:pt x="0" y="1297954"/>
                </a:lnTo>
                <a:cubicBezTo>
                  <a:pt x="0" y="1294986"/>
                  <a:pt x="1" y="1292018"/>
                  <a:pt x="1" y="1289050"/>
                </a:cubicBezTo>
                <a:lnTo>
                  <a:pt x="1" y="311162"/>
                </a:lnTo>
                <a:lnTo>
                  <a:pt x="758192" y="0"/>
                </a:lnTo>
                <a:close/>
              </a:path>
            </a:pathLst>
          </a:custGeom>
          <a:solidFill>
            <a:srgbClr val="0097CC"/>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13" name="Figure">
            <a:extLst>
              <a:ext uri="{FF2B5EF4-FFF2-40B4-BE49-F238E27FC236}">
                <a16:creationId xmlns:a16="http://schemas.microsoft.com/office/drawing/2014/main" id="{6D25EF9A-F213-40F3-9D43-F96082B0E396}"/>
              </a:ext>
            </a:extLst>
          </p:cNvPr>
          <p:cNvSpPr/>
          <p:nvPr/>
        </p:nvSpPr>
        <p:spPr>
          <a:xfrm>
            <a:off x="7318347" y="451887"/>
            <a:ext cx="1402037" cy="15693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198"/>
                </a:lnTo>
                <a:lnTo>
                  <a:pt x="21600" y="21600"/>
                </a:lnTo>
                <a:lnTo>
                  <a:pt x="0" y="12889"/>
                </a:lnTo>
                <a:close/>
              </a:path>
            </a:pathLst>
          </a:custGeom>
          <a:solidFill>
            <a:srgbClr val="01B9D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14" name="Figure">
            <a:extLst>
              <a:ext uri="{FF2B5EF4-FFF2-40B4-BE49-F238E27FC236}">
                <a16:creationId xmlns:a16="http://schemas.microsoft.com/office/drawing/2014/main" id="{FDBF4F95-6985-4D14-BF5B-379CF1EB5172}"/>
              </a:ext>
            </a:extLst>
          </p:cNvPr>
          <p:cNvSpPr/>
          <p:nvPr/>
        </p:nvSpPr>
        <p:spPr>
          <a:xfrm>
            <a:off x="6681385" y="1388755"/>
            <a:ext cx="2036142" cy="641334"/>
          </a:xfrm>
          <a:custGeom>
            <a:avLst/>
            <a:gdLst>
              <a:gd name="connsiteX0" fmla="*/ 0 w 21600"/>
              <a:gd name="connsiteY0" fmla="*/ 7271 h 21888"/>
              <a:gd name="connsiteX1" fmla="*/ 14761 w 21600"/>
              <a:gd name="connsiteY1" fmla="*/ 21888 h 21888"/>
              <a:gd name="connsiteX2" fmla="*/ 21600 w 21600"/>
              <a:gd name="connsiteY2" fmla="*/ 21888 h 21888"/>
              <a:gd name="connsiteX3" fmla="*/ 6727 w 21600"/>
              <a:gd name="connsiteY3" fmla="*/ 0 h 21888"/>
              <a:gd name="connsiteX4" fmla="*/ 0 w 21600"/>
              <a:gd name="connsiteY4" fmla="*/ 7271 h 21888"/>
              <a:gd name="connsiteX0" fmla="*/ 0 w 21600"/>
              <a:gd name="connsiteY0" fmla="*/ 7271 h 21888"/>
              <a:gd name="connsiteX1" fmla="*/ 14761 w 21600"/>
              <a:gd name="connsiteY1" fmla="*/ 21888 h 21888"/>
              <a:gd name="connsiteX2" fmla="*/ 21600 w 21600"/>
              <a:gd name="connsiteY2" fmla="*/ 21600 h 21888"/>
              <a:gd name="connsiteX3" fmla="*/ 6727 w 21600"/>
              <a:gd name="connsiteY3" fmla="*/ 0 h 21888"/>
              <a:gd name="connsiteX4" fmla="*/ 0 w 21600"/>
              <a:gd name="connsiteY4" fmla="*/ 7271 h 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888" extrusionOk="0">
                <a:moveTo>
                  <a:pt x="0" y="7271"/>
                </a:moveTo>
                <a:lnTo>
                  <a:pt x="14761" y="21888"/>
                </a:lnTo>
                <a:lnTo>
                  <a:pt x="21600" y="21600"/>
                </a:lnTo>
                <a:lnTo>
                  <a:pt x="6727" y="0"/>
                </a:lnTo>
                <a:cubicBezTo>
                  <a:pt x="4485" y="2328"/>
                  <a:pt x="2242" y="4943"/>
                  <a:pt x="0" y="7271"/>
                </a:cubicBezTo>
                <a:close/>
              </a:path>
            </a:pathLst>
          </a:custGeom>
          <a:solidFill>
            <a:schemeClr val="accent1">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15" name="Freeform: Shape 44">
            <a:extLst>
              <a:ext uri="{FF2B5EF4-FFF2-40B4-BE49-F238E27FC236}">
                <a16:creationId xmlns:a16="http://schemas.microsoft.com/office/drawing/2014/main" id="{79D519CA-990A-4478-BCA0-7537D44BC219}"/>
              </a:ext>
            </a:extLst>
          </p:cNvPr>
          <p:cNvSpPr/>
          <p:nvPr/>
        </p:nvSpPr>
        <p:spPr>
          <a:xfrm>
            <a:off x="6678202" y="1568907"/>
            <a:ext cx="2039326" cy="1036468"/>
          </a:xfrm>
          <a:custGeom>
            <a:avLst/>
            <a:gdLst>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737561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62000 w 2438400"/>
              <a:gd name="connsiteY11"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62000 w 2438400"/>
              <a:gd name="connsiteY10" fmla="*/ 0 h 117348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30667 w 2438400"/>
              <a:gd name="connsiteY5" fmla="*/ 900360 h 1170942"/>
              <a:gd name="connsiteX6" fmla="*/ 0 w 2438400"/>
              <a:gd name="connsiteY6" fmla="*/ 906782 h 1170942"/>
              <a:gd name="connsiteX7" fmla="*/ 0 w 2438400"/>
              <a:gd name="connsiteY7" fmla="*/ 895357 h 1170942"/>
              <a:gd name="connsiteX8" fmla="*/ 0 w 2438400"/>
              <a:gd name="connsiteY8" fmla="*/ 204488 h 1170942"/>
              <a:gd name="connsiteX9" fmla="*/ 758191 w 2438400"/>
              <a:gd name="connsiteY9" fmla="*/ 1 h 1170942"/>
              <a:gd name="connsiteX10" fmla="*/ 762000 w 2438400"/>
              <a:gd name="connsiteY10" fmla="*/ 0 h 117094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0 w 2438400"/>
              <a:gd name="connsiteY5" fmla="*/ 906782 h 1170942"/>
              <a:gd name="connsiteX6" fmla="*/ 0 w 2438400"/>
              <a:gd name="connsiteY6" fmla="*/ 895357 h 1170942"/>
              <a:gd name="connsiteX7" fmla="*/ 0 w 2438400"/>
              <a:gd name="connsiteY7" fmla="*/ 204488 h 1170942"/>
              <a:gd name="connsiteX8" fmla="*/ 758191 w 2438400"/>
              <a:gd name="connsiteY8" fmla="*/ 1 h 1170942"/>
              <a:gd name="connsiteX9" fmla="*/ 762000 w 2438400"/>
              <a:gd name="connsiteY9" fmla="*/ 0 h 11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1170942">
                <a:moveTo>
                  <a:pt x="762000" y="0"/>
                </a:moveTo>
                <a:lnTo>
                  <a:pt x="2438400" y="683281"/>
                </a:lnTo>
                <a:lnTo>
                  <a:pt x="2438400" y="1166339"/>
                </a:lnTo>
                <a:lnTo>
                  <a:pt x="2395219" y="1162524"/>
                </a:lnTo>
                <a:lnTo>
                  <a:pt x="1689110" y="1170942"/>
                </a:lnTo>
                <a:lnTo>
                  <a:pt x="0" y="906782"/>
                </a:lnTo>
                <a:lnTo>
                  <a:pt x="0" y="895357"/>
                </a:lnTo>
                <a:lnTo>
                  <a:pt x="0" y="204488"/>
                </a:lnTo>
                <a:lnTo>
                  <a:pt x="758191" y="1"/>
                </a:lnTo>
                <a:lnTo>
                  <a:pt x="762000" y="0"/>
                </a:lnTo>
                <a:close/>
              </a:path>
            </a:pathLst>
          </a:custGeom>
          <a:solidFill>
            <a:schemeClr val="accent2">
              <a:lumMod val="7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16" name="Figure">
            <a:extLst>
              <a:ext uri="{FF2B5EF4-FFF2-40B4-BE49-F238E27FC236}">
                <a16:creationId xmlns:a16="http://schemas.microsoft.com/office/drawing/2014/main" id="{9B4764C3-B40B-4C91-9281-CFB94C7522A6}"/>
              </a:ext>
            </a:extLst>
          </p:cNvPr>
          <p:cNvSpPr/>
          <p:nvPr/>
        </p:nvSpPr>
        <p:spPr>
          <a:xfrm>
            <a:off x="7318347" y="1569199"/>
            <a:ext cx="1402037" cy="1038716"/>
          </a:xfrm>
          <a:custGeom>
            <a:avLst/>
            <a:gdLst/>
            <a:ahLst/>
            <a:cxnLst>
              <a:cxn ang="0">
                <a:pos x="wd2" y="hd2"/>
              </a:cxn>
              <a:cxn ang="5400000">
                <a:pos x="wd2" y="hd2"/>
              </a:cxn>
              <a:cxn ang="10800000">
                <a:pos x="wd2" y="hd2"/>
              </a:cxn>
              <a:cxn ang="16200000">
                <a:pos x="wd2" y="hd2"/>
              </a:cxn>
            </a:cxnLst>
            <a:rect l="0" t="0" r="r" b="b"/>
            <a:pathLst>
              <a:path w="21600" h="21600" extrusionOk="0">
                <a:moveTo>
                  <a:pt x="0" y="13769"/>
                </a:moveTo>
                <a:lnTo>
                  <a:pt x="21600" y="21600"/>
                </a:lnTo>
                <a:lnTo>
                  <a:pt x="21600" y="12577"/>
                </a:lnTo>
                <a:lnTo>
                  <a:pt x="0" y="0"/>
                </a:lnTo>
                <a:close/>
              </a:path>
            </a:pathLst>
          </a:custGeom>
          <a:solidFill>
            <a:srgbClr val="0097CC"/>
          </a:solidFill>
          <a:ln w="12700">
            <a:miter lim="400000"/>
          </a:ln>
        </p:spPr>
        <p:txBody>
          <a:bodyPr lIns="38100" tIns="38100" rIns="38100" bIns="38100" anchor="ctr"/>
          <a:lstStyle/>
          <a:p>
            <a:endParaRPr sz="3000">
              <a:effectLst>
                <a:outerShdw blurRad="38100" dist="12700" dir="5400000" rotWithShape="0">
                  <a:srgbClr val="000000">
                    <a:alpha val="50000"/>
                  </a:srgbClr>
                </a:outerShdw>
              </a:effectLst>
              <a:latin typeface="Segoe UI Semilight" panose="020B0402040204020203" pitchFamily="34" charset="0"/>
              <a:cs typeface="Segoe UI Semilight" panose="020B0402040204020203" pitchFamily="34" charset="0"/>
            </a:endParaRPr>
          </a:p>
        </p:txBody>
      </p:sp>
      <p:sp>
        <p:nvSpPr>
          <p:cNvPr id="17" name="Figure">
            <a:extLst>
              <a:ext uri="{FF2B5EF4-FFF2-40B4-BE49-F238E27FC236}">
                <a16:creationId xmlns:a16="http://schemas.microsoft.com/office/drawing/2014/main" id="{8BFC880A-1756-4900-838C-D4BF1292BA50}"/>
              </a:ext>
            </a:extLst>
          </p:cNvPr>
          <p:cNvSpPr/>
          <p:nvPr/>
        </p:nvSpPr>
        <p:spPr>
          <a:xfrm>
            <a:off x="6678868" y="2220987"/>
            <a:ext cx="2043294" cy="385012"/>
          </a:xfrm>
          <a:custGeom>
            <a:avLst/>
            <a:gdLst>
              <a:gd name="connsiteX0" fmla="*/ 0 w 21621"/>
              <a:gd name="connsiteY0" fmla="*/ 8487 h 21600"/>
              <a:gd name="connsiteX1" fmla="*/ 15007 w 21621"/>
              <a:gd name="connsiteY1" fmla="*/ 21600 h 21600"/>
              <a:gd name="connsiteX2" fmla="*/ 21621 w 21621"/>
              <a:gd name="connsiteY2" fmla="*/ 21158 h 21600"/>
              <a:gd name="connsiteX3" fmla="*/ 6748 w 21621"/>
              <a:gd name="connsiteY3" fmla="*/ 0 h 21600"/>
              <a:gd name="connsiteX4" fmla="*/ 0 w 21621"/>
              <a:gd name="connsiteY4" fmla="*/ 8487 h 21600"/>
              <a:gd name="connsiteX0" fmla="*/ 0 w 21621"/>
              <a:gd name="connsiteY0" fmla="*/ 8487 h 21868"/>
              <a:gd name="connsiteX1" fmla="*/ 15007 w 21621"/>
              <a:gd name="connsiteY1" fmla="*/ 21600 h 21868"/>
              <a:gd name="connsiteX2" fmla="*/ 21621 w 21621"/>
              <a:gd name="connsiteY2" fmla="*/ 21868 h 21868"/>
              <a:gd name="connsiteX3" fmla="*/ 6748 w 21621"/>
              <a:gd name="connsiteY3" fmla="*/ 0 h 21868"/>
              <a:gd name="connsiteX4" fmla="*/ 0 w 21621"/>
              <a:gd name="connsiteY4" fmla="*/ 8487 h 21868"/>
              <a:gd name="connsiteX0" fmla="*/ 0 w 21642"/>
              <a:gd name="connsiteY0" fmla="*/ 8487 h 21600"/>
              <a:gd name="connsiteX1" fmla="*/ 15007 w 21642"/>
              <a:gd name="connsiteY1" fmla="*/ 21600 h 21600"/>
              <a:gd name="connsiteX2" fmla="*/ 21642 w 21642"/>
              <a:gd name="connsiteY2" fmla="*/ 21513 h 21600"/>
              <a:gd name="connsiteX3" fmla="*/ 6748 w 21642"/>
              <a:gd name="connsiteY3" fmla="*/ 0 h 21600"/>
              <a:gd name="connsiteX4" fmla="*/ 0 w 21642"/>
              <a:gd name="connsiteY4" fmla="*/ 8487 h 21600"/>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21631" extrusionOk="0">
                <a:moveTo>
                  <a:pt x="0" y="8487"/>
                </a:moveTo>
                <a:lnTo>
                  <a:pt x="15007" y="21600"/>
                </a:lnTo>
                <a:lnTo>
                  <a:pt x="21642" y="21631"/>
                </a:lnTo>
                <a:lnTo>
                  <a:pt x="6748" y="0"/>
                </a:lnTo>
                <a:cubicBezTo>
                  <a:pt x="4506" y="2632"/>
                  <a:pt x="2242" y="5855"/>
                  <a:pt x="0" y="8487"/>
                </a:cubicBezTo>
                <a:close/>
              </a:path>
            </a:pathLst>
          </a:custGeom>
          <a:solidFill>
            <a:schemeClr val="accent2">
              <a:lumMod val="50000"/>
            </a:schemeClr>
          </a:solidFill>
          <a:ln w="12700">
            <a:miter lim="400000"/>
          </a:ln>
        </p:spPr>
        <p:txBody>
          <a:bodyPr lIns="38100" tIns="38100" rIns="38100" bIns="38100" anchor="ctr"/>
          <a:lstStyle/>
          <a:p>
            <a:endParaRPr sz="3000">
              <a:effectLst>
                <a:outerShdw blurRad="38100" dist="12700" dir="5400000" rotWithShape="0">
                  <a:srgbClr val="000000">
                    <a:alpha val="50000"/>
                  </a:srgbClr>
                </a:outerShdw>
              </a:effectLst>
              <a:latin typeface="Segoe UI Semilight" panose="020B0402040204020203" pitchFamily="34" charset="0"/>
              <a:cs typeface="Segoe UI Semilight" panose="020B0402040204020203" pitchFamily="34" charset="0"/>
            </a:endParaRPr>
          </a:p>
        </p:txBody>
      </p:sp>
      <p:grpSp>
        <p:nvGrpSpPr>
          <p:cNvPr id="18" name="Group 56">
            <a:extLst>
              <a:ext uri="{FF2B5EF4-FFF2-40B4-BE49-F238E27FC236}">
                <a16:creationId xmlns:a16="http://schemas.microsoft.com/office/drawing/2014/main" id="{402EB490-0C3F-4F2B-95BB-646CB1069E80}"/>
              </a:ext>
            </a:extLst>
          </p:cNvPr>
          <p:cNvGrpSpPr/>
          <p:nvPr/>
        </p:nvGrpSpPr>
        <p:grpSpPr>
          <a:xfrm>
            <a:off x="6681058" y="2444090"/>
            <a:ext cx="2039327" cy="949908"/>
            <a:chOff x="6661199" y="3560650"/>
            <a:chExt cx="2438401" cy="1073151"/>
          </a:xfrm>
        </p:grpSpPr>
        <p:sp>
          <p:nvSpPr>
            <p:cNvPr id="19" name="Freeform: Shape 57">
              <a:extLst>
                <a:ext uri="{FF2B5EF4-FFF2-40B4-BE49-F238E27FC236}">
                  <a16:creationId xmlns:a16="http://schemas.microsoft.com/office/drawing/2014/main" id="{E3A3EF5F-5774-4C5E-9BD1-2A2E56141FD3}"/>
                </a:ext>
              </a:extLst>
            </p:cNvPr>
            <p:cNvSpPr/>
            <p:nvPr/>
          </p:nvSpPr>
          <p:spPr>
            <a:xfrm>
              <a:off x="6661199" y="3560650"/>
              <a:ext cx="2438401" cy="1073151"/>
            </a:xfrm>
            <a:custGeom>
              <a:avLst/>
              <a:gdLst>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990787 h 1073151"/>
                <a:gd name="connsiteX4" fmla="*/ 762001 w 2438401"/>
                <a:gd name="connsiteY4" fmla="*/ 0 h 1073151"/>
                <a:gd name="connsiteX5" fmla="*/ 2438401 w 2438401"/>
                <a:gd name="connsiteY5" fmla="*/ 374659 h 1073151"/>
                <a:gd name="connsiteX6" fmla="*/ 2438401 w 2438401"/>
                <a:gd name="connsiteY6" fmla="*/ 1073151 h 1073151"/>
                <a:gd name="connsiteX7" fmla="*/ 2419370 w 2438401"/>
                <a:gd name="connsiteY7" fmla="*/ 1072402 h 1073151"/>
                <a:gd name="connsiteX8" fmla="*/ 2434592 w 2438401"/>
                <a:gd name="connsiteY8" fmla="*/ 1073151 h 1073151"/>
                <a:gd name="connsiteX9" fmla="*/ 1948237 w 2438401"/>
                <a:gd name="connsiteY9" fmla="*/ 1073151 h 1073151"/>
                <a:gd name="connsiteX10" fmla="*/ 0 w 2438401"/>
                <a:gd name="connsiteY10" fmla="*/ 1023621 h 1073151"/>
                <a:gd name="connsiteX11" fmla="*/ 1 w 2438401"/>
                <a:gd name="connsiteY11" fmla="*/ 1023621 h 1073151"/>
                <a:gd name="connsiteX12" fmla="*/ 1 w 2438401"/>
                <a:gd name="connsiteY12" fmla="*/ 111745 h 1073151"/>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0 h 1073151"/>
                <a:gd name="connsiteX4" fmla="*/ 2438401 w 2438401"/>
                <a:gd name="connsiteY4" fmla="*/ 374659 h 1073151"/>
                <a:gd name="connsiteX5" fmla="*/ 2438401 w 2438401"/>
                <a:gd name="connsiteY5" fmla="*/ 1073151 h 1073151"/>
                <a:gd name="connsiteX6" fmla="*/ 2419370 w 2438401"/>
                <a:gd name="connsiteY6" fmla="*/ 1072402 h 1073151"/>
                <a:gd name="connsiteX7" fmla="*/ 2434592 w 2438401"/>
                <a:gd name="connsiteY7" fmla="*/ 1073151 h 1073151"/>
                <a:gd name="connsiteX8" fmla="*/ 1948237 w 2438401"/>
                <a:gd name="connsiteY8" fmla="*/ 1073151 h 1073151"/>
                <a:gd name="connsiteX9" fmla="*/ 0 w 2438401"/>
                <a:gd name="connsiteY9" fmla="*/ 1023621 h 1073151"/>
                <a:gd name="connsiteX10" fmla="*/ 1 w 2438401"/>
                <a:gd name="connsiteY10" fmla="*/ 1023621 h 1073151"/>
                <a:gd name="connsiteX11" fmla="*/ 1 w 2438401"/>
                <a:gd name="connsiteY11" fmla="*/ 111745 h 1073151"/>
                <a:gd name="connsiteX12" fmla="*/ 758192 w 2438401"/>
                <a:gd name="connsiteY12" fmla="*/ 0 h 1073151"/>
                <a:gd name="connsiteX0" fmla="*/ 758192 w 2438401"/>
                <a:gd name="connsiteY0" fmla="*/ 0 h 1073151"/>
                <a:gd name="connsiteX1" fmla="*/ 758192 w 2438401"/>
                <a:gd name="connsiteY1" fmla="*/ 990602 h 1073151"/>
                <a:gd name="connsiteX2" fmla="*/ 762001 w 2438401"/>
                <a:gd name="connsiteY2" fmla="*/ 0 h 1073151"/>
                <a:gd name="connsiteX3" fmla="*/ 2438401 w 2438401"/>
                <a:gd name="connsiteY3" fmla="*/ 374659 h 1073151"/>
                <a:gd name="connsiteX4" fmla="*/ 2438401 w 2438401"/>
                <a:gd name="connsiteY4" fmla="*/ 1073151 h 1073151"/>
                <a:gd name="connsiteX5" fmla="*/ 2419370 w 2438401"/>
                <a:gd name="connsiteY5" fmla="*/ 1072402 h 1073151"/>
                <a:gd name="connsiteX6" fmla="*/ 2434592 w 2438401"/>
                <a:gd name="connsiteY6" fmla="*/ 1073151 h 1073151"/>
                <a:gd name="connsiteX7" fmla="*/ 1948237 w 2438401"/>
                <a:gd name="connsiteY7" fmla="*/ 1073151 h 1073151"/>
                <a:gd name="connsiteX8" fmla="*/ 0 w 2438401"/>
                <a:gd name="connsiteY8" fmla="*/ 1023621 h 1073151"/>
                <a:gd name="connsiteX9" fmla="*/ 1 w 2438401"/>
                <a:gd name="connsiteY9" fmla="*/ 1023621 h 1073151"/>
                <a:gd name="connsiteX10" fmla="*/ 1 w 2438401"/>
                <a:gd name="connsiteY10" fmla="*/ 111745 h 1073151"/>
                <a:gd name="connsiteX11" fmla="*/ 758192 w 2438401"/>
                <a:gd name="connsiteY11" fmla="*/ 0 h 1073151"/>
                <a:gd name="connsiteX0" fmla="*/ 758192 w 2438401"/>
                <a:gd name="connsiteY0" fmla="*/ 0 h 1073151"/>
                <a:gd name="connsiteX1" fmla="*/ 762001 w 2438401"/>
                <a:gd name="connsiteY1" fmla="*/ 0 h 1073151"/>
                <a:gd name="connsiteX2" fmla="*/ 2438401 w 2438401"/>
                <a:gd name="connsiteY2" fmla="*/ 374659 h 1073151"/>
                <a:gd name="connsiteX3" fmla="*/ 2438401 w 2438401"/>
                <a:gd name="connsiteY3" fmla="*/ 1073151 h 1073151"/>
                <a:gd name="connsiteX4" fmla="*/ 2419370 w 2438401"/>
                <a:gd name="connsiteY4" fmla="*/ 1072402 h 1073151"/>
                <a:gd name="connsiteX5" fmla="*/ 2434592 w 2438401"/>
                <a:gd name="connsiteY5" fmla="*/ 1073151 h 1073151"/>
                <a:gd name="connsiteX6" fmla="*/ 1948237 w 2438401"/>
                <a:gd name="connsiteY6" fmla="*/ 1073151 h 1073151"/>
                <a:gd name="connsiteX7" fmla="*/ 0 w 2438401"/>
                <a:gd name="connsiteY7" fmla="*/ 1023621 h 1073151"/>
                <a:gd name="connsiteX8" fmla="*/ 1 w 2438401"/>
                <a:gd name="connsiteY8" fmla="*/ 1023621 h 1073151"/>
                <a:gd name="connsiteX9" fmla="*/ 1 w 2438401"/>
                <a:gd name="connsiteY9" fmla="*/ 111745 h 1073151"/>
                <a:gd name="connsiteX10" fmla="*/ 758192 w 2438401"/>
                <a:gd name="connsiteY10" fmla="*/ 0 h 107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1" h="1073151">
                  <a:moveTo>
                    <a:pt x="758192" y="0"/>
                  </a:moveTo>
                  <a:lnTo>
                    <a:pt x="762001" y="0"/>
                  </a:lnTo>
                  <a:lnTo>
                    <a:pt x="2438401" y="374659"/>
                  </a:lnTo>
                  <a:lnTo>
                    <a:pt x="2438401" y="1073151"/>
                  </a:lnTo>
                  <a:lnTo>
                    <a:pt x="2419370" y="1072402"/>
                  </a:lnTo>
                  <a:lnTo>
                    <a:pt x="2434592" y="1073151"/>
                  </a:lnTo>
                  <a:lnTo>
                    <a:pt x="1948237" y="1073151"/>
                  </a:lnTo>
                  <a:lnTo>
                    <a:pt x="0" y="1023621"/>
                  </a:lnTo>
                  <a:lnTo>
                    <a:pt x="1" y="1023621"/>
                  </a:lnTo>
                  <a:lnTo>
                    <a:pt x="1" y="111745"/>
                  </a:lnTo>
                  <a:lnTo>
                    <a:pt x="758192" y="0"/>
                  </a:lnTo>
                  <a:close/>
                </a:path>
              </a:pathLst>
            </a:custGeom>
            <a:solidFill>
              <a:srgbClr val="DA6D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20" name="Figure">
              <a:extLst>
                <a:ext uri="{FF2B5EF4-FFF2-40B4-BE49-F238E27FC236}">
                  <a16:creationId xmlns:a16="http://schemas.microsoft.com/office/drawing/2014/main" id="{61D49092-5778-4D28-907C-9DE5FA6BADA1}"/>
                </a:ext>
              </a:extLst>
            </p:cNvPr>
            <p:cNvSpPr/>
            <p:nvPr/>
          </p:nvSpPr>
          <p:spPr>
            <a:xfrm>
              <a:off x="7423200" y="3560650"/>
              <a:ext cx="1676400" cy="1073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0271"/>
                  </a:lnTo>
                  <a:lnTo>
                    <a:pt x="0" y="0"/>
                  </a:lnTo>
                  <a:lnTo>
                    <a:pt x="21600" y="7541"/>
                  </a:lnTo>
                  <a:close/>
                </a:path>
              </a:pathLst>
            </a:custGeom>
            <a:solidFill>
              <a:srgbClr val="FF7F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21" name="Figure">
              <a:extLst>
                <a:ext uri="{FF2B5EF4-FFF2-40B4-BE49-F238E27FC236}">
                  <a16:creationId xmlns:a16="http://schemas.microsoft.com/office/drawing/2014/main" id="{2D40E0B8-68F4-45E7-BE05-7B87A8243251}"/>
                </a:ext>
              </a:extLst>
            </p:cNvPr>
            <p:cNvSpPr/>
            <p:nvPr/>
          </p:nvSpPr>
          <p:spPr>
            <a:xfrm>
              <a:off x="6661199" y="4551251"/>
              <a:ext cx="2434592" cy="82550"/>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7285" y="21600"/>
                  </a:lnTo>
                  <a:lnTo>
                    <a:pt x="21600" y="21600"/>
                  </a:lnTo>
                  <a:lnTo>
                    <a:pt x="6727" y="0"/>
                  </a:lnTo>
                  <a:close/>
                </a:path>
              </a:pathLst>
            </a:custGeom>
            <a:solidFill>
              <a:srgbClr val="DA6D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grpSp>
      <p:sp>
        <p:nvSpPr>
          <p:cNvPr id="22" name="Freeform: Shape 61">
            <a:extLst>
              <a:ext uri="{FF2B5EF4-FFF2-40B4-BE49-F238E27FC236}">
                <a16:creationId xmlns:a16="http://schemas.microsoft.com/office/drawing/2014/main" id="{D9F890EB-C33E-4404-8C84-C665C80DFD2F}"/>
              </a:ext>
            </a:extLst>
          </p:cNvPr>
          <p:cNvSpPr/>
          <p:nvPr/>
        </p:nvSpPr>
        <p:spPr>
          <a:xfrm>
            <a:off x="6681059" y="3513732"/>
            <a:ext cx="2039326" cy="815010"/>
          </a:xfrm>
          <a:custGeom>
            <a:avLst/>
            <a:gdLst>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288032 h 920751"/>
              <a:gd name="connsiteX4" fmla="*/ 762000 w 2438400"/>
              <a:gd name="connsiteY4" fmla="*/ 0 h 920751"/>
              <a:gd name="connsiteX5" fmla="*/ 2438400 w 2438400"/>
              <a:gd name="connsiteY5" fmla="*/ 0 h 920751"/>
              <a:gd name="connsiteX6" fmla="*/ 2438400 w 2438400"/>
              <a:gd name="connsiteY6" fmla="*/ 618481 h 920751"/>
              <a:gd name="connsiteX7" fmla="*/ 762000 w 2438400"/>
              <a:gd name="connsiteY7" fmla="*/ 920751 h 920751"/>
              <a:gd name="connsiteX8" fmla="*/ 762000 w 2438400"/>
              <a:gd name="connsiteY8" fmla="*/ 648072 h 920751"/>
              <a:gd name="connsiteX9" fmla="*/ 758191 w 2438400"/>
              <a:gd name="connsiteY9" fmla="*/ 648072 h 920751"/>
              <a:gd name="connsiteX10" fmla="*/ 758191 w 2438400"/>
              <a:gd name="connsiteY10" fmla="*/ 920751 h 920751"/>
              <a:gd name="connsiteX11" fmla="*/ 0 w 2438400"/>
              <a:gd name="connsiteY11" fmla="*/ 820406 h 920751"/>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0 h 920751"/>
              <a:gd name="connsiteX4" fmla="*/ 2438400 w 2438400"/>
              <a:gd name="connsiteY4" fmla="*/ 0 h 920751"/>
              <a:gd name="connsiteX5" fmla="*/ 2438400 w 2438400"/>
              <a:gd name="connsiteY5" fmla="*/ 618481 h 920751"/>
              <a:gd name="connsiteX6" fmla="*/ 762000 w 2438400"/>
              <a:gd name="connsiteY6" fmla="*/ 920751 h 920751"/>
              <a:gd name="connsiteX7" fmla="*/ 762000 w 2438400"/>
              <a:gd name="connsiteY7" fmla="*/ 648072 h 920751"/>
              <a:gd name="connsiteX8" fmla="*/ 758191 w 2438400"/>
              <a:gd name="connsiteY8" fmla="*/ 648072 h 920751"/>
              <a:gd name="connsiteX9" fmla="*/ 758191 w 2438400"/>
              <a:gd name="connsiteY9" fmla="*/ 920751 h 920751"/>
              <a:gd name="connsiteX10" fmla="*/ 0 w 2438400"/>
              <a:gd name="connsiteY10" fmla="*/ 820406 h 920751"/>
              <a:gd name="connsiteX11" fmla="*/ 0 w 2438400"/>
              <a:gd name="connsiteY11"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648072 h 920751"/>
              <a:gd name="connsiteX8" fmla="*/ 758191 w 2438400"/>
              <a:gd name="connsiteY8" fmla="*/ 920751 h 920751"/>
              <a:gd name="connsiteX9" fmla="*/ 0 w 2438400"/>
              <a:gd name="connsiteY9" fmla="*/ 820406 h 920751"/>
              <a:gd name="connsiteX10" fmla="*/ 0 w 2438400"/>
              <a:gd name="connsiteY10"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920751 h 920751"/>
              <a:gd name="connsiteX8" fmla="*/ 0 w 2438400"/>
              <a:gd name="connsiteY8" fmla="*/ 820406 h 920751"/>
              <a:gd name="connsiteX9" fmla="*/ 0 w 2438400"/>
              <a:gd name="connsiteY9"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58191 w 2438400"/>
              <a:gd name="connsiteY6" fmla="*/ 920751 h 920751"/>
              <a:gd name="connsiteX7" fmla="*/ 0 w 2438400"/>
              <a:gd name="connsiteY7" fmla="*/ 820406 h 920751"/>
              <a:gd name="connsiteX8" fmla="*/ 0 w 2438400"/>
              <a:gd name="connsiteY8" fmla="*/ 0 h 9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920751">
                <a:moveTo>
                  <a:pt x="0" y="0"/>
                </a:moveTo>
                <a:lnTo>
                  <a:pt x="758191" y="0"/>
                </a:lnTo>
                <a:lnTo>
                  <a:pt x="762000" y="0"/>
                </a:lnTo>
                <a:lnTo>
                  <a:pt x="2438400" y="0"/>
                </a:lnTo>
                <a:lnTo>
                  <a:pt x="2438400" y="618481"/>
                </a:lnTo>
                <a:lnTo>
                  <a:pt x="762000" y="920751"/>
                </a:lnTo>
                <a:lnTo>
                  <a:pt x="758191" y="920751"/>
                </a:lnTo>
                <a:lnTo>
                  <a:pt x="0" y="820406"/>
                </a:lnTo>
                <a:lnTo>
                  <a:pt x="0" y="0"/>
                </a:lnTo>
                <a:close/>
              </a:path>
            </a:pathLst>
          </a:custGeom>
          <a:solidFill>
            <a:srgbClr val="A7B4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23" name="Figure">
            <a:extLst>
              <a:ext uri="{FF2B5EF4-FFF2-40B4-BE49-F238E27FC236}">
                <a16:creationId xmlns:a16="http://schemas.microsoft.com/office/drawing/2014/main" id="{226E1DB4-165E-428E-AA24-197C4899B0EF}"/>
              </a:ext>
            </a:extLst>
          </p:cNvPr>
          <p:cNvSpPr/>
          <p:nvPr/>
        </p:nvSpPr>
        <p:spPr>
          <a:xfrm>
            <a:off x="7318347" y="3513732"/>
            <a:ext cx="1402037" cy="815010"/>
          </a:xfrm>
          <a:custGeom>
            <a:avLst/>
            <a:gdLst/>
            <a:ahLst/>
            <a:cxnLst>
              <a:cxn ang="0">
                <a:pos x="wd2" y="hd2"/>
              </a:cxn>
              <a:cxn ang="5400000">
                <a:pos x="wd2" y="hd2"/>
              </a:cxn>
              <a:cxn ang="10800000">
                <a:pos x="wd2" y="hd2"/>
              </a:cxn>
              <a:cxn ang="16200000">
                <a:pos x="wd2" y="hd2"/>
              </a:cxn>
            </a:cxnLst>
            <a:rect l="0" t="0" r="r" b="b"/>
            <a:pathLst>
              <a:path w="21600" h="21600" extrusionOk="0">
                <a:moveTo>
                  <a:pt x="21600" y="14509"/>
                </a:moveTo>
                <a:lnTo>
                  <a:pt x="0" y="21600"/>
                </a:lnTo>
                <a:lnTo>
                  <a:pt x="0" y="0"/>
                </a:lnTo>
                <a:lnTo>
                  <a:pt x="21600" y="0"/>
                </a:lnTo>
                <a:close/>
              </a:path>
            </a:pathLst>
          </a:custGeom>
          <a:solidFill>
            <a:srgbClr val="C6D3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grpSp>
        <p:nvGrpSpPr>
          <p:cNvPr id="24" name="Group 122">
            <a:extLst>
              <a:ext uri="{FF2B5EF4-FFF2-40B4-BE49-F238E27FC236}">
                <a16:creationId xmlns:a16="http://schemas.microsoft.com/office/drawing/2014/main" id="{B1030F02-3464-4D9C-9B65-88A349DA3FB7}"/>
              </a:ext>
            </a:extLst>
          </p:cNvPr>
          <p:cNvGrpSpPr/>
          <p:nvPr/>
        </p:nvGrpSpPr>
        <p:grpSpPr>
          <a:xfrm>
            <a:off x="7642333" y="1129364"/>
            <a:ext cx="1255216" cy="4324855"/>
            <a:chOff x="7834972" y="1808050"/>
            <a:chExt cx="1500848" cy="4885974"/>
          </a:xfrm>
        </p:grpSpPr>
        <p:sp>
          <p:nvSpPr>
            <p:cNvPr id="25" name="Freeform: Shape 123">
              <a:extLst>
                <a:ext uri="{FF2B5EF4-FFF2-40B4-BE49-F238E27FC236}">
                  <a16:creationId xmlns:a16="http://schemas.microsoft.com/office/drawing/2014/main" id="{4A5D5E2D-A47D-455B-A7CF-FDF18177BC69}"/>
                </a:ext>
              </a:extLst>
            </p:cNvPr>
            <p:cNvSpPr/>
            <p:nvPr/>
          </p:nvSpPr>
          <p:spPr>
            <a:xfrm>
              <a:off x="7834972" y="1808050"/>
              <a:ext cx="1500848" cy="4885973"/>
            </a:xfrm>
            <a:custGeom>
              <a:avLst/>
              <a:gdLst>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023935 w 1500848"/>
                <a:gd name="connsiteY4" fmla="*/ 3206862 h 4885973"/>
                <a:gd name="connsiteX5" fmla="*/ 814842 w 1500848"/>
                <a:gd name="connsiteY5" fmla="*/ 3214199 h 4885973"/>
                <a:gd name="connsiteX6" fmla="*/ 944868 w 1500848"/>
                <a:gd name="connsiteY6" fmla="*/ 3881811 h 4885973"/>
                <a:gd name="connsiteX7" fmla="*/ 1142647 w 1500848"/>
                <a:gd name="connsiteY7" fmla="*/ 3822714 h 4885973"/>
                <a:gd name="connsiteX8" fmla="*/ 1021246 w 1500848"/>
                <a:gd name="connsiteY8" fmla="*/ 3192914 h 4885973"/>
                <a:gd name="connsiteX9" fmla="*/ 812196 w 1500848"/>
                <a:gd name="connsiteY9" fmla="*/ 3200613 h 4885973"/>
                <a:gd name="connsiteX10" fmla="*/ 812364 w 1500848"/>
                <a:gd name="connsiteY10" fmla="*/ 3201476 h 4885973"/>
                <a:gd name="connsiteX11" fmla="*/ 1021320 w 1500848"/>
                <a:gd name="connsiteY11" fmla="*/ 3193296 h 4885973"/>
                <a:gd name="connsiteX12" fmla="*/ 1021246 w 1500848"/>
                <a:gd name="connsiteY12" fmla="*/ 3192914 h 4885973"/>
                <a:gd name="connsiteX13" fmla="*/ 663056 w 1500848"/>
                <a:gd name="connsiteY13" fmla="*/ 2434858 h 4885973"/>
                <a:gd name="connsiteX14" fmla="*/ 794840 w 1500848"/>
                <a:gd name="connsiteY14" fmla="*/ 3111500 h 4885973"/>
                <a:gd name="connsiteX15" fmla="*/ 1005553 w 1500848"/>
                <a:gd name="connsiteY15" fmla="*/ 3111500 h 4885973"/>
                <a:gd name="connsiteX16" fmla="*/ 881831 w 1500848"/>
                <a:gd name="connsiteY16" fmla="*/ 2469662 h 4885973"/>
                <a:gd name="connsiteX17" fmla="*/ 655857 w 1500848"/>
                <a:gd name="connsiteY17" fmla="*/ 2397896 h 4885973"/>
                <a:gd name="connsiteX18" fmla="*/ 656369 w 1500848"/>
                <a:gd name="connsiteY18" fmla="*/ 2400523 h 4885973"/>
                <a:gd name="connsiteX19" fmla="*/ 875520 w 1500848"/>
                <a:gd name="connsiteY19" fmla="*/ 2436922 h 4885973"/>
                <a:gd name="connsiteX20" fmla="*/ 875039 w 1500848"/>
                <a:gd name="connsiteY20" fmla="*/ 2434428 h 4885973"/>
                <a:gd name="connsiteX21" fmla="*/ 515474 w 1500848"/>
                <a:gd name="connsiteY21" fmla="*/ 1677107 h 4885973"/>
                <a:gd name="connsiteX22" fmla="*/ 638346 w 1500848"/>
                <a:gd name="connsiteY22" fmla="*/ 2307988 h 4885973"/>
                <a:gd name="connsiteX23" fmla="*/ 859108 w 1500848"/>
                <a:gd name="connsiteY23" fmla="*/ 2351782 h 4885973"/>
                <a:gd name="connsiteX24" fmla="*/ 742526 w 1500848"/>
                <a:gd name="connsiteY24" fmla="*/ 1746985 h 4885973"/>
                <a:gd name="connsiteX25" fmla="*/ 738854 w 1500848"/>
                <a:gd name="connsiteY25" fmla="*/ 1747520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134327 w 1500848"/>
                <a:gd name="connsiteY30" fmla="*/ 0 h 4885973"/>
                <a:gd name="connsiteX31" fmla="*/ 195266 w 1500848"/>
                <a:gd name="connsiteY31" fmla="*/ 33015 h 4885973"/>
                <a:gd name="connsiteX32" fmla="*/ 326181 w 1500848"/>
                <a:gd name="connsiteY32" fmla="*/ 705190 h 4885973"/>
                <a:gd name="connsiteX33" fmla="*/ 564433 w 1500848"/>
                <a:gd name="connsiteY33" fmla="*/ 823080 h 4885973"/>
                <a:gd name="connsiteX34" fmla="*/ 464528 w 1500848"/>
                <a:gd name="connsiteY34" fmla="*/ 304800 h 4885973"/>
                <a:gd name="connsiteX35" fmla="*/ 545025 w 1500848"/>
                <a:gd name="connsiteY35" fmla="*/ 308583 h 4885973"/>
                <a:gd name="connsiteX36" fmla="*/ 566932 w 1500848"/>
                <a:gd name="connsiteY36" fmla="*/ 308716 h 4885973"/>
                <a:gd name="connsiteX37" fmla="*/ 566127 w 1500848"/>
                <a:gd name="connsiteY37" fmla="*/ 304800 h 4885973"/>
                <a:gd name="connsiteX38" fmla="*/ 573752 w 1500848"/>
                <a:gd name="connsiteY38" fmla="*/ 308626 h 4885973"/>
                <a:gd name="connsiteX39" fmla="*/ 575027 w 1500848"/>
                <a:gd name="connsiteY39" fmla="*/ 308608 h 4885973"/>
                <a:gd name="connsiteX40" fmla="*/ 575178 w 1500848"/>
                <a:gd name="connsiteY40" fmla="*/ 309342 h 4885973"/>
                <a:gd name="connsiteX41" fmla="*/ 621994 w 1500848"/>
                <a:gd name="connsiteY41" fmla="*/ 332836 h 4885973"/>
                <a:gd name="connsiteX42" fmla="*/ 1061421 w 1500848"/>
                <a:gd name="connsiteY42" fmla="*/ 2463805 h 4885973"/>
                <a:gd name="connsiteX43" fmla="*/ 1500848 w 1500848"/>
                <a:gd name="connsiteY43" fmla="*/ 4594774 h 4885973"/>
                <a:gd name="connsiteX44" fmla="*/ 1462113 w 1500848"/>
                <a:gd name="connsiteY44" fmla="*/ 4624960 h 4885973"/>
                <a:gd name="connsiteX45" fmla="*/ 1464018 w 1500848"/>
                <a:gd name="connsiteY45" fmla="*/ 4634230 h 4885973"/>
                <a:gd name="connsiteX46" fmla="*/ 1296372 w 1500848"/>
                <a:gd name="connsiteY46" fmla="*/ 4620200 h 4885973"/>
                <a:gd name="connsiteX47" fmla="*/ 1166020 w 1500848"/>
                <a:gd name="connsiteY47" fmla="*/ 3943966 h 4885973"/>
                <a:gd name="connsiteX48" fmla="*/ 970425 w 1500848"/>
                <a:gd name="connsiteY48" fmla="*/ 4013036 h 4885973"/>
                <a:gd name="connsiteX49" fmla="*/ 1130009 w 1500848"/>
                <a:gd name="connsiteY49" fmla="*/ 4832411 h 4885973"/>
                <a:gd name="connsiteX50" fmla="*/ 1072850 w 1500848"/>
                <a:gd name="connsiteY50" fmla="*/ 4884421 h 4885973"/>
                <a:gd name="connsiteX51" fmla="*/ 458300 w 1500848"/>
                <a:gd name="connsiteY51" fmla="*/ 1686072 h 4885973"/>
                <a:gd name="connsiteX52" fmla="*/ 453521 w 1500848"/>
                <a:gd name="connsiteY52" fmla="*/ 1686072 h 4885973"/>
                <a:gd name="connsiteX53" fmla="*/ 1069340 w 1500848"/>
                <a:gd name="connsiteY53" fmla="*/ 4885973 h 4885973"/>
                <a:gd name="connsiteX54" fmla="*/ 863591 w 1500848"/>
                <a:gd name="connsiteY54" fmla="*/ 4849075 h 4885973"/>
                <a:gd name="connsiteX55" fmla="*/ 0 w 1500848"/>
                <a:gd name="connsiteY55" fmla="*/ 2716 h 4885973"/>
                <a:gd name="connsiteX56" fmla="*/ 27742 w 1500848"/>
                <a:gd name="connsiteY56" fmla="*/ 42 h 4885973"/>
                <a:gd name="connsiteX57" fmla="*/ 129559 w 1500848"/>
                <a:gd name="connsiteY57" fmla="*/ 2716 h 4885973"/>
                <a:gd name="connsiteX58" fmla="*/ 425805 w 1500848"/>
                <a:gd name="connsiteY58" fmla="*/ 1542056 h 4885973"/>
                <a:gd name="connsiteX59" fmla="*/ 430628 w 1500848"/>
                <a:gd name="connsiteY59" fmla="*/ 1542056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453521 w 1500848"/>
                <a:gd name="connsiteY58" fmla="*/ 1686072 h 4885973"/>
                <a:gd name="connsiteX59" fmla="*/ 1069340 w 1500848"/>
                <a:gd name="connsiteY59" fmla="*/ 4885973 h 4885973"/>
                <a:gd name="connsiteX60" fmla="*/ 863591 w 1500848"/>
                <a:gd name="connsiteY60" fmla="*/ 4849075 h 4885973"/>
                <a:gd name="connsiteX61" fmla="*/ 0 w 1500848"/>
                <a:gd name="connsiteY61" fmla="*/ 2716 h 4885973"/>
                <a:gd name="connsiteX62" fmla="*/ 27742 w 1500848"/>
                <a:gd name="connsiteY62" fmla="*/ 42 h 4885973"/>
                <a:gd name="connsiteX63" fmla="*/ 129559 w 1500848"/>
                <a:gd name="connsiteY63" fmla="*/ 2716 h 4885973"/>
                <a:gd name="connsiteX64" fmla="*/ 425805 w 1500848"/>
                <a:gd name="connsiteY64" fmla="*/ 1542056 h 4885973"/>
                <a:gd name="connsiteX65" fmla="*/ 134327 w 1500848"/>
                <a:gd name="connsiteY65"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453521 w 1500848"/>
                <a:gd name="connsiteY58" fmla="*/ 1686072 h 4885973"/>
                <a:gd name="connsiteX59" fmla="*/ 1069340 w 1500848"/>
                <a:gd name="connsiteY59" fmla="*/ 4885973 h 4885973"/>
                <a:gd name="connsiteX60" fmla="*/ 863591 w 1500848"/>
                <a:gd name="connsiteY60" fmla="*/ 4849075 h 4885973"/>
                <a:gd name="connsiteX61" fmla="*/ 0 w 1500848"/>
                <a:gd name="connsiteY61" fmla="*/ 2716 h 4885973"/>
                <a:gd name="connsiteX62" fmla="*/ 27742 w 1500848"/>
                <a:gd name="connsiteY62" fmla="*/ 42 h 4885973"/>
                <a:gd name="connsiteX63" fmla="*/ 129559 w 1500848"/>
                <a:gd name="connsiteY63" fmla="*/ 2716 h 4885973"/>
                <a:gd name="connsiteX64" fmla="*/ 134327 w 1500848"/>
                <a:gd name="connsiteY64"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1069340 w 1500848"/>
                <a:gd name="connsiteY58" fmla="*/ 4885973 h 4885973"/>
                <a:gd name="connsiteX59" fmla="*/ 863591 w 1500848"/>
                <a:gd name="connsiteY59" fmla="*/ 4849075 h 4885973"/>
                <a:gd name="connsiteX60" fmla="*/ 0 w 1500848"/>
                <a:gd name="connsiteY60" fmla="*/ 2716 h 4885973"/>
                <a:gd name="connsiteX61" fmla="*/ 27742 w 1500848"/>
                <a:gd name="connsiteY61" fmla="*/ 42 h 4885973"/>
                <a:gd name="connsiteX62" fmla="*/ 129559 w 1500848"/>
                <a:gd name="connsiteY62" fmla="*/ 2716 h 4885973"/>
                <a:gd name="connsiteX63" fmla="*/ 134327 w 1500848"/>
                <a:gd name="connsiteY63"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1069340 w 1500848"/>
                <a:gd name="connsiteY57" fmla="*/ 4885973 h 4885973"/>
                <a:gd name="connsiteX58" fmla="*/ 863591 w 1500848"/>
                <a:gd name="connsiteY58" fmla="*/ 4849075 h 4885973"/>
                <a:gd name="connsiteX59" fmla="*/ 0 w 1500848"/>
                <a:gd name="connsiteY59" fmla="*/ 2716 h 4885973"/>
                <a:gd name="connsiteX60" fmla="*/ 27742 w 1500848"/>
                <a:gd name="connsiteY60" fmla="*/ 42 h 4885973"/>
                <a:gd name="connsiteX61" fmla="*/ 129559 w 1500848"/>
                <a:gd name="connsiteY61" fmla="*/ 2716 h 4885973"/>
                <a:gd name="connsiteX62" fmla="*/ 134327 w 1500848"/>
                <a:gd name="connsiteY62"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655857 w 1500848"/>
                <a:gd name="connsiteY23" fmla="*/ 2397896 h 4885973"/>
                <a:gd name="connsiteX24" fmla="*/ 515474 w 1500848"/>
                <a:gd name="connsiteY24" fmla="*/ 1677107 h 4885973"/>
                <a:gd name="connsiteX25" fmla="*/ 638346 w 1500848"/>
                <a:gd name="connsiteY25" fmla="*/ 2307988 h 4885973"/>
                <a:gd name="connsiteX26" fmla="*/ 859108 w 1500848"/>
                <a:gd name="connsiteY26" fmla="*/ 2351782 h 4885973"/>
                <a:gd name="connsiteX27" fmla="*/ 742526 w 1500848"/>
                <a:gd name="connsiteY27" fmla="*/ 1746985 h 4885973"/>
                <a:gd name="connsiteX28" fmla="*/ 738854 w 1500848"/>
                <a:gd name="connsiteY28" fmla="*/ 1747520 h 4885973"/>
                <a:gd name="connsiteX29" fmla="*/ 515474 w 1500848"/>
                <a:gd name="connsiteY29" fmla="*/ 1677107 h 4885973"/>
                <a:gd name="connsiteX30" fmla="*/ 356902 w 1500848"/>
                <a:gd name="connsiteY30" fmla="*/ 862930 h 4885973"/>
                <a:gd name="connsiteX31" fmla="*/ 482433 w 1500848"/>
                <a:gd name="connsiteY31" fmla="*/ 1507463 h 4885973"/>
                <a:gd name="connsiteX32" fmla="*/ 713506 w 1500848"/>
                <a:gd name="connsiteY32" fmla="*/ 1596434 h 4885973"/>
                <a:gd name="connsiteX33" fmla="*/ 592688 w 1500848"/>
                <a:gd name="connsiteY33" fmla="*/ 969659 h 4885973"/>
                <a:gd name="connsiteX34" fmla="*/ 356902 w 1500848"/>
                <a:gd name="connsiteY34" fmla="*/ 862930 h 4885973"/>
                <a:gd name="connsiteX35" fmla="*/ 134327 w 1500848"/>
                <a:gd name="connsiteY35" fmla="*/ 0 h 4885973"/>
                <a:gd name="connsiteX36" fmla="*/ 195266 w 1500848"/>
                <a:gd name="connsiteY36" fmla="*/ 33015 h 4885973"/>
                <a:gd name="connsiteX37" fmla="*/ 326181 w 1500848"/>
                <a:gd name="connsiteY37" fmla="*/ 705190 h 4885973"/>
                <a:gd name="connsiteX38" fmla="*/ 564433 w 1500848"/>
                <a:gd name="connsiteY38" fmla="*/ 823080 h 4885973"/>
                <a:gd name="connsiteX39" fmla="*/ 464528 w 1500848"/>
                <a:gd name="connsiteY39" fmla="*/ 304800 h 4885973"/>
                <a:gd name="connsiteX40" fmla="*/ 545025 w 1500848"/>
                <a:gd name="connsiteY40" fmla="*/ 308583 h 4885973"/>
                <a:gd name="connsiteX41" fmla="*/ 566932 w 1500848"/>
                <a:gd name="connsiteY41" fmla="*/ 308716 h 4885973"/>
                <a:gd name="connsiteX42" fmla="*/ 566127 w 1500848"/>
                <a:gd name="connsiteY42" fmla="*/ 304800 h 4885973"/>
                <a:gd name="connsiteX43" fmla="*/ 573752 w 1500848"/>
                <a:gd name="connsiteY43" fmla="*/ 308626 h 4885973"/>
                <a:gd name="connsiteX44" fmla="*/ 575027 w 1500848"/>
                <a:gd name="connsiteY44" fmla="*/ 308608 h 4885973"/>
                <a:gd name="connsiteX45" fmla="*/ 575178 w 1500848"/>
                <a:gd name="connsiteY45" fmla="*/ 309342 h 4885973"/>
                <a:gd name="connsiteX46" fmla="*/ 621994 w 1500848"/>
                <a:gd name="connsiteY46" fmla="*/ 332836 h 4885973"/>
                <a:gd name="connsiteX47" fmla="*/ 1061421 w 1500848"/>
                <a:gd name="connsiteY47" fmla="*/ 2463805 h 4885973"/>
                <a:gd name="connsiteX48" fmla="*/ 1500848 w 1500848"/>
                <a:gd name="connsiteY48" fmla="*/ 4594774 h 4885973"/>
                <a:gd name="connsiteX49" fmla="*/ 1462113 w 1500848"/>
                <a:gd name="connsiteY49" fmla="*/ 4624960 h 4885973"/>
                <a:gd name="connsiteX50" fmla="*/ 1464018 w 1500848"/>
                <a:gd name="connsiteY50" fmla="*/ 4634230 h 4885973"/>
                <a:gd name="connsiteX51" fmla="*/ 1296372 w 1500848"/>
                <a:gd name="connsiteY51" fmla="*/ 4620200 h 4885973"/>
                <a:gd name="connsiteX52" fmla="*/ 1166020 w 1500848"/>
                <a:gd name="connsiteY52" fmla="*/ 3943966 h 4885973"/>
                <a:gd name="connsiteX53" fmla="*/ 970425 w 1500848"/>
                <a:gd name="connsiteY53" fmla="*/ 4013036 h 4885973"/>
                <a:gd name="connsiteX54" fmla="*/ 1130009 w 1500848"/>
                <a:gd name="connsiteY54" fmla="*/ 4832411 h 4885973"/>
                <a:gd name="connsiteX55" fmla="*/ 1072850 w 1500848"/>
                <a:gd name="connsiteY55" fmla="*/ 4884421 h 4885973"/>
                <a:gd name="connsiteX56" fmla="*/ 1069340 w 1500848"/>
                <a:gd name="connsiteY56" fmla="*/ 4885973 h 4885973"/>
                <a:gd name="connsiteX57" fmla="*/ 863591 w 1500848"/>
                <a:gd name="connsiteY57" fmla="*/ 4849075 h 4885973"/>
                <a:gd name="connsiteX58" fmla="*/ 0 w 1500848"/>
                <a:gd name="connsiteY58" fmla="*/ 2716 h 4885973"/>
                <a:gd name="connsiteX59" fmla="*/ 27742 w 1500848"/>
                <a:gd name="connsiteY59" fmla="*/ 42 h 4885973"/>
                <a:gd name="connsiteX60" fmla="*/ 129559 w 1500848"/>
                <a:gd name="connsiteY60" fmla="*/ 2716 h 4885973"/>
                <a:gd name="connsiteX61" fmla="*/ 134327 w 1500848"/>
                <a:gd name="connsiteY61"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875520 w 1500848"/>
                <a:gd name="connsiteY20" fmla="*/ 2436922 h 4885973"/>
                <a:gd name="connsiteX21" fmla="*/ 656369 w 1500848"/>
                <a:gd name="connsiteY21" fmla="*/ 2400523 h 4885973"/>
                <a:gd name="connsiteX22" fmla="*/ 875520 w 1500848"/>
                <a:gd name="connsiteY22" fmla="*/ 2436922 h 4885973"/>
                <a:gd name="connsiteX23" fmla="*/ 515474 w 1500848"/>
                <a:gd name="connsiteY23" fmla="*/ 1677107 h 4885973"/>
                <a:gd name="connsiteX24" fmla="*/ 638346 w 1500848"/>
                <a:gd name="connsiteY24" fmla="*/ 2307988 h 4885973"/>
                <a:gd name="connsiteX25" fmla="*/ 859108 w 1500848"/>
                <a:gd name="connsiteY25" fmla="*/ 2351782 h 4885973"/>
                <a:gd name="connsiteX26" fmla="*/ 742526 w 1500848"/>
                <a:gd name="connsiteY26" fmla="*/ 1746985 h 4885973"/>
                <a:gd name="connsiteX27" fmla="*/ 738854 w 1500848"/>
                <a:gd name="connsiteY27" fmla="*/ 1747520 h 4885973"/>
                <a:gd name="connsiteX28" fmla="*/ 515474 w 1500848"/>
                <a:gd name="connsiteY28" fmla="*/ 1677107 h 4885973"/>
                <a:gd name="connsiteX29" fmla="*/ 356902 w 1500848"/>
                <a:gd name="connsiteY29" fmla="*/ 862930 h 4885973"/>
                <a:gd name="connsiteX30" fmla="*/ 482433 w 1500848"/>
                <a:gd name="connsiteY30" fmla="*/ 1507463 h 4885973"/>
                <a:gd name="connsiteX31" fmla="*/ 713506 w 1500848"/>
                <a:gd name="connsiteY31" fmla="*/ 1596434 h 4885973"/>
                <a:gd name="connsiteX32" fmla="*/ 592688 w 1500848"/>
                <a:gd name="connsiteY32" fmla="*/ 969659 h 4885973"/>
                <a:gd name="connsiteX33" fmla="*/ 356902 w 1500848"/>
                <a:gd name="connsiteY33" fmla="*/ 862930 h 4885973"/>
                <a:gd name="connsiteX34" fmla="*/ 134327 w 1500848"/>
                <a:gd name="connsiteY34" fmla="*/ 0 h 4885973"/>
                <a:gd name="connsiteX35" fmla="*/ 195266 w 1500848"/>
                <a:gd name="connsiteY35" fmla="*/ 33015 h 4885973"/>
                <a:gd name="connsiteX36" fmla="*/ 326181 w 1500848"/>
                <a:gd name="connsiteY36" fmla="*/ 705190 h 4885973"/>
                <a:gd name="connsiteX37" fmla="*/ 564433 w 1500848"/>
                <a:gd name="connsiteY37" fmla="*/ 823080 h 4885973"/>
                <a:gd name="connsiteX38" fmla="*/ 464528 w 1500848"/>
                <a:gd name="connsiteY38" fmla="*/ 304800 h 4885973"/>
                <a:gd name="connsiteX39" fmla="*/ 545025 w 1500848"/>
                <a:gd name="connsiteY39" fmla="*/ 308583 h 4885973"/>
                <a:gd name="connsiteX40" fmla="*/ 566932 w 1500848"/>
                <a:gd name="connsiteY40" fmla="*/ 308716 h 4885973"/>
                <a:gd name="connsiteX41" fmla="*/ 566127 w 1500848"/>
                <a:gd name="connsiteY41" fmla="*/ 304800 h 4885973"/>
                <a:gd name="connsiteX42" fmla="*/ 573752 w 1500848"/>
                <a:gd name="connsiteY42" fmla="*/ 308626 h 4885973"/>
                <a:gd name="connsiteX43" fmla="*/ 575027 w 1500848"/>
                <a:gd name="connsiteY43" fmla="*/ 308608 h 4885973"/>
                <a:gd name="connsiteX44" fmla="*/ 575178 w 1500848"/>
                <a:gd name="connsiteY44" fmla="*/ 309342 h 4885973"/>
                <a:gd name="connsiteX45" fmla="*/ 621994 w 1500848"/>
                <a:gd name="connsiteY45" fmla="*/ 332836 h 4885973"/>
                <a:gd name="connsiteX46" fmla="*/ 1061421 w 1500848"/>
                <a:gd name="connsiteY46" fmla="*/ 2463805 h 4885973"/>
                <a:gd name="connsiteX47" fmla="*/ 1500848 w 1500848"/>
                <a:gd name="connsiteY47" fmla="*/ 4594774 h 4885973"/>
                <a:gd name="connsiteX48" fmla="*/ 1462113 w 1500848"/>
                <a:gd name="connsiteY48" fmla="*/ 4624960 h 4885973"/>
                <a:gd name="connsiteX49" fmla="*/ 1464018 w 1500848"/>
                <a:gd name="connsiteY49" fmla="*/ 4634230 h 4885973"/>
                <a:gd name="connsiteX50" fmla="*/ 1296372 w 1500848"/>
                <a:gd name="connsiteY50" fmla="*/ 4620200 h 4885973"/>
                <a:gd name="connsiteX51" fmla="*/ 1166020 w 1500848"/>
                <a:gd name="connsiteY51" fmla="*/ 3943966 h 4885973"/>
                <a:gd name="connsiteX52" fmla="*/ 970425 w 1500848"/>
                <a:gd name="connsiteY52" fmla="*/ 4013036 h 4885973"/>
                <a:gd name="connsiteX53" fmla="*/ 1130009 w 1500848"/>
                <a:gd name="connsiteY53" fmla="*/ 4832411 h 4885973"/>
                <a:gd name="connsiteX54" fmla="*/ 1072850 w 1500848"/>
                <a:gd name="connsiteY54" fmla="*/ 4884421 h 4885973"/>
                <a:gd name="connsiteX55" fmla="*/ 1069340 w 1500848"/>
                <a:gd name="connsiteY55" fmla="*/ 4885973 h 4885973"/>
                <a:gd name="connsiteX56" fmla="*/ 863591 w 1500848"/>
                <a:gd name="connsiteY56" fmla="*/ 4849075 h 4885973"/>
                <a:gd name="connsiteX57" fmla="*/ 0 w 1500848"/>
                <a:gd name="connsiteY57" fmla="*/ 2716 h 4885973"/>
                <a:gd name="connsiteX58" fmla="*/ 27742 w 1500848"/>
                <a:gd name="connsiteY58" fmla="*/ 42 h 4885973"/>
                <a:gd name="connsiteX59" fmla="*/ 129559 w 1500848"/>
                <a:gd name="connsiteY59" fmla="*/ 2716 h 4885973"/>
                <a:gd name="connsiteX60" fmla="*/ 134327 w 1500848"/>
                <a:gd name="connsiteY60"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515474 w 1500848"/>
                <a:gd name="connsiteY20" fmla="*/ 1677107 h 4885973"/>
                <a:gd name="connsiteX21" fmla="*/ 638346 w 1500848"/>
                <a:gd name="connsiteY21" fmla="*/ 2307988 h 4885973"/>
                <a:gd name="connsiteX22" fmla="*/ 859108 w 1500848"/>
                <a:gd name="connsiteY22" fmla="*/ 2351782 h 4885973"/>
                <a:gd name="connsiteX23" fmla="*/ 742526 w 1500848"/>
                <a:gd name="connsiteY23" fmla="*/ 1746985 h 4885973"/>
                <a:gd name="connsiteX24" fmla="*/ 738854 w 1500848"/>
                <a:gd name="connsiteY24" fmla="*/ 1747520 h 4885973"/>
                <a:gd name="connsiteX25" fmla="*/ 515474 w 1500848"/>
                <a:gd name="connsiteY25" fmla="*/ 1677107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356902 w 1500848"/>
                <a:gd name="connsiteY30" fmla="*/ 862930 h 4885973"/>
                <a:gd name="connsiteX31" fmla="*/ 134327 w 1500848"/>
                <a:gd name="connsiteY31" fmla="*/ 0 h 4885973"/>
                <a:gd name="connsiteX32" fmla="*/ 195266 w 1500848"/>
                <a:gd name="connsiteY32" fmla="*/ 33015 h 4885973"/>
                <a:gd name="connsiteX33" fmla="*/ 326181 w 1500848"/>
                <a:gd name="connsiteY33" fmla="*/ 705190 h 4885973"/>
                <a:gd name="connsiteX34" fmla="*/ 564433 w 1500848"/>
                <a:gd name="connsiteY34" fmla="*/ 823080 h 4885973"/>
                <a:gd name="connsiteX35" fmla="*/ 464528 w 1500848"/>
                <a:gd name="connsiteY35" fmla="*/ 304800 h 4885973"/>
                <a:gd name="connsiteX36" fmla="*/ 545025 w 1500848"/>
                <a:gd name="connsiteY36" fmla="*/ 308583 h 4885973"/>
                <a:gd name="connsiteX37" fmla="*/ 566932 w 1500848"/>
                <a:gd name="connsiteY37" fmla="*/ 308716 h 4885973"/>
                <a:gd name="connsiteX38" fmla="*/ 566127 w 1500848"/>
                <a:gd name="connsiteY38" fmla="*/ 304800 h 4885973"/>
                <a:gd name="connsiteX39" fmla="*/ 573752 w 1500848"/>
                <a:gd name="connsiteY39" fmla="*/ 308626 h 4885973"/>
                <a:gd name="connsiteX40" fmla="*/ 575027 w 1500848"/>
                <a:gd name="connsiteY40" fmla="*/ 308608 h 4885973"/>
                <a:gd name="connsiteX41" fmla="*/ 575178 w 1500848"/>
                <a:gd name="connsiteY41" fmla="*/ 309342 h 4885973"/>
                <a:gd name="connsiteX42" fmla="*/ 621994 w 1500848"/>
                <a:gd name="connsiteY42" fmla="*/ 332836 h 4885973"/>
                <a:gd name="connsiteX43" fmla="*/ 1061421 w 1500848"/>
                <a:gd name="connsiteY43" fmla="*/ 2463805 h 4885973"/>
                <a:gd name="connsiteX44" fmla="*/ 1500848 w 1500848"/>
                <a:gd name="connsiteY44" fmla="*/ 4594774 h 4885973"/>
                <a:gd name="connsiteX45" fmla="*/ 1462113 w 1500848"/>
                <a:gd name="connsiteY45" fmla="*/ 4624960 h 4885973"/>
                <a:gd name="connsiteX46" fmla="*/ 1464018 w 1500848"/>
                <a:gd name="connsiteY46" fmla="*/ 4634230 h 4885973"/>
                <a:gd name="connsiteX47" fmla="*/ 1296372 w 1500848"/>
                <a:gd name="connsiteY47" fmla="*/ 4620200 h 4885973"/>
                <a:gd name="connsiteX48" fmla="*/ 1166020 w 1500848"/>
                <a:gd name="connsiteY48" fmla="*/ 3943966 h 4885973"/>
                <a:gd name="connsiteX49" fmla="*/ 970425 w 1500848"/>
                <a:gd name="connsiteY49" fmla="*/ 4013036 h 4885973"/>
                <a:gd name="connsiteX50" fmla="*/ 1130009 w 1500848"/>
                <a:gd name="connsiteY50" fmla="*/ 4832411 h 4885973"/>
                <a:gd name="connsiteX51" fmla="*/ 1072850 w 1500848"/>
                <a:gd name="connsiteY51" fmla="*/ 4884421 h 4885973"/>
                <a:gd name="connsiteX52" fmla="*/ 1069340 w 1500848"/>
                <a:gd name="connsiteY52" fmla="*/ 4885973 h 4885973"/>
                <a:gd name="connsiteX53" fmla="*/ 863591 w 1500848"/>
                <a:gd name="connsiteY53" fmla="*/ 4849075 h 4885973"/>
                <a:gd name="connsiteX54" fmla="*/ 0 w 1500848"/>
                <a:gd name="connsiteY54" fmla="*/ 2716 h 4885973"/>
                <a:gd name="connsiteX55" fmla="*/ 27742 w 1500848"/>
                <a:gd name="connsiteY55" fmla="*/ 42 h 4885973"/>
                <a:gd name="connsiteX56" fmla="*/ 129559 w 1500848"/>
                <a:gd name="connsiteY56" fmla="*/ 2716 h 4885973"/>
                <a:gd name="connsiteX57" fmla="*/ 134327 w 1500848"/>
                <a:gd name="connsiteY57"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515474 w 1500848"/>
                <a:gd name="connsiteY20" fmla="*/ 1677107 h 4885973"/>
                <a:gd name="connsiteX21" fmla="*/ 638346 w 1500848"/>
                <a:gd name="connsiteY21" fmla="*/ 2307988 h 4885973"/>
                <a:gd name="connsiteX22" fmla="*/ 859108 w 1500848"/>
                <a:gd name="connsiteY22" fmla="*/ 2351782 h 4885973"/>
                <a:gd name="connsiteX23" fmla="*/ 742526 w 1500848"/>
                <a:gd name="connsiteY23" fmla="*/ 1746985 h 4885973"/>
                <a:gd name="connsiteX24" fmla="*/ 738854 w 1500848"/>
                <a:gd name="connsiteY24" fmla="*/ 1747520 h 4885973"/>
                <a:gd name="connsiteX25" fmla="*/ 515474 w 1500848"/>
                <a:gd name="connsiteY25" fmla="*/ 1677107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356902 w 1500848"/>
                <a:gd name="connsiteY30" fmla="*/ 862930 h 4885973"/>
                <a:gd name="connsiteX31" fmla="*/ 134327 w 1500848"/>
                <a:gd name="connsiteY31" fmla="*/ 0 h 4885973"/>
                <a:gd name="connsiteX32" fmla="*/ 195266 w 1500848"/>
                <a:gd name="connsiteY32" fmla="*/ 33015 h 4885973"/>
                <a:gd name="connsiteX33" fmla="*/ 326181 w 1500848"/>
                <a:gd name="connsiteY33" fmla="*/ 705190 h 4885973"/>
                <a:gd name="connsiteX34" fmla="*/ 564433 w 1500848"/>
                <a:gd name="connsiteY34" fmla="*/ 823080 h 4885973"/>
                <a:gd name="connsiteX35" fmla="*/ 464528 w 1500848"/>
                <a:gd name="connsiteY35" fmla="*/ 304800 h 4885973"/>
                <a:gd name="connsiteX36" fmla="*/ 545025 w 1500848"/>
                <a:gd name="connsiteY36" fmla="*/ 308583 h 4885973"/>
                <a:gd name="connsiteX37" fmla="*/ 566932 w 1500848"/>
                <a:gd name="connsiteY37" fmla="*/ 308716 h 4885973"/>
                <a:gd name="connsiteX38" fmla="*/ 566127 w 1500848"/>
                <a:gd name="connsiteY38" fmla="*/ 304800 h 4885973"/>
                <a:gd name="connsiteX39" fmla="*/ 573752 w 1500848"/>
                <a:gd name="connsiteY39" fmla="*/ 308626 h 4885973"/>
                <a:gd name="connsiteX40" fmla="*/ 575027 w 1500848"/>
                <a:gd name="connsiteY40" fmla="*/ 308608 h 4885973"/>
                <a:gd name="connsiteX41" fmla="*/ 575178 w 1500848"/>
                <a:gd name="connsiteY41" fmla="*/ 309342 h 4885973"/>
                <a:gd name="connsiteX42" fmla="*/ 621994 w 1500848"/>
                <a:gd name="connsiteY42" fmla="*/ 332836 h 4885973"/>
                <a:gd name="connsiteX43" fmla="*/ 1500848 w 1500848"/>
                <a:gd name="connsiteY43" fmla="*/ 4594774 h 4885973"/>
                <a:gd name="connsiteX44" fmla="*/ 1462113 w 1500848"/>
                <a:gd name="connsiteY44" fmla="*/ 4624960 h 4885973"/>
                <a:gd name="connsiteX45" fmla="*/ 1464018 w 1500848"/>
                <a:gd name="connsiteY45" fmla="*/ 4634230 h 4885973"/>
                <a:gd name="connsiteX46" fmla="*/ 1296372 w 1500848"/>
                <a:gd name="connsiteY46" fmla="*/ 4620200 h 4885973"/>
                <a:gd name="connsiteX47" fmla="*/ 1166020 w 1500848"/>
                <a:gd name="connsiteY47" fmla="*/ 3943966 h 4885973"/>
                <a:gd name="connsiteX48" fmla="*/ 970425 w 1500848"/>
                <a:gd name="connsiteY48" fmla="*/ 4013036 h 4885973"/>
                <a:gd name="connsiteX49" fmla="*/ 1130009 w 1500848"/>
                <a:gd name="connsiteY49" fmla="*/ 4832411 h 4885973"/>
                <a:gd name="connsiteX50" fmla="*/ 1072850 w 1500848"/>
                <a:gd name="connsiteY50" fmla="*/ 4884421 h 4885973"/>
                <a:gd name="connsiteX51" fmla="*/ 1069340 w 1500848"/>
                <a:gd name="connsiteY51" fmla="*/ 4885973 h 4885973"/>
                <a:gd name="connsiteX52" fmla="*/ 863591 w 1500848"/>
                <a:gd name="connsiteY52" fmla="*/ 4849075 h 4885973"/>
                <a:gd name="connsiteX53" fmla="*/ 0 w 1500848"/>
                <a:gd name="connsiteY53" fmla="*/ 2716 h 4885973"/>
                <a:gd name="connsiteX54" fmla="*/ 27742 w 1500848"/>
                <a:gd name="connsiteY54" fmla="*/ 42 h 4885973"/>
                <a:gd name="connsiteX55" fmla="*/ 129559 w 1500848"/>
                <a:gd name="connsiteY55" fmla="*/ 2716 h 4885973"/>
                <a:gd name="connsiteX56" fmla="*/ 134327 w 1500848"/>
                <a:gd name="connsiteY56" fmla="*/ 0 h 488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0848" h="4885973">
                  <a:moveTo>
                    <a:pt x="1148565" y="3853413"/>
                  </a:moveTo>
                  <a:lnTo>
                    <a:pt x="951341" y="3915045"/>
                  </a:lnTo>
                  <a:lnTo>
                    <a:pt x="952959" y="3923356"/>
                  </a:lnTo>
                  <a:lnTo>
                    <a:pt x="1150237" y="3862090"/>
                  </a:lnTo>
                  <a:lnTo>
                    <a:pt x="1148565" y="3853413"/>
                  </a:lnTo>
                  <a:close/>
                  <a:moveTo>
                    <a:pt x="1023935" y="3206862"/>
                  </a:moveTo>
                  <a:lnTo>
                    <a:pt x="814842" y="3214199"/>
                  </a:lnTo>
                  <a:lnTo>
                    <a:pt x="944868" y="3881811"/>
                  </a:lnTo>
                  <a:lnTo>
                    <a:pt x="1142647" y="3822714"/>
                  </a:lnTo>
                  <a:lnTo>
                    <a:pt x="1023935" y="3206862"/>
                  </a:lnTo>
                  <a:close/>
                  <a:moveTo>
                    <a:pt x="1021246" y="3192914"/>
                  </a:moveTo>
                  <a:lnTo>
                    <a:pt x="812196" y="3200613"/>
                  </a:lnTo>
                  <a:lnTo>
                    <a:pt x="812364" y="3201476"/>
                  </a:lnTo>
                  <a:lnTo>
                    <a:pt x="1021320" y="3193296"/>
                  </a:lnTo>
                  <a:cubicBezTo>
                    <a:pt x="1021295" y="3193169"/>
                    <a:pt x="1021271" y="3193041"/>
                    <a:pt x="1021246" y="3192914"/>
                  </a:cubicBezTo>
                  <a:close/>
                  <a:moveTo>
                    <a:pt x="663056" y="2434858"/>
                  </a:moveTo>
                  <a:lnTo>
                    <a:pt x="794840" y="3111500"/>
                  </a:lnTo>
                  <a:lnTo>
                    <a:pt x="1005553" y="3111500"/>
                  </a:lnTo>
                  <a:lnTo>
                    <a:pt x="881831" y="2469662"/>
                  </a:lnTo>
                  <a:lnTo>
                    <a:pt x="663056" y="2434858"/>
                  </a:lnTo>
                  <a:close/>
                  <a:moveTo>
                    <a:pt x="515474" y="1677107"/>
                  </a:moveTo>
                  <a:lnTo>
                    <a:pt x="638346" y="2307988"/>
                  </a:lnTo>
                  <a:lnTo>
                    <a:pt x="859108" y="2351782"/>
                  </a:lnTo>
                  <a:lnTo>
                    <a:pt x="742526" y="1746985"/>
                  </a:lnTo>
                  <a:lnTo>
                    <a:pt x="738854" y="1747520"/>
                  </a:lnTo>
                  <a:lnTo>
                    <a:pt x="515474" y="1677107"/>
                  </a:lnTo>
                  <a:close/>
                  <a:moveTo>
                    <a:pt x="356902" y="862930"/>
                  </a:moveTo>
                  <a:lnTo>
                    <a:pt x="482433" y="1507463"/>
                  </a:lnTo>
                  <a:lnTo>
                    <a:pt x="713506" y="1596434"/>
                  </a:lnTo>
                  <a:lnTo>
                    <a:pt x="592688" y="969659"/>
                  </a:lnTo>
                  <a:lnTo>
                    <a:pt x="356902" y="862930"/>
                  </a:lnTo>
                  <a:close/>
                  <a:moveTo>
                    <a:pt x="134327" y="0"/>
                  </a:moveTo>
                  <a:lnTo>
                    <a:pt x="195266" y="33015"/>
                  </a:lnTo>
                  <a:lnTo>
                    <a:pt x="326181" y="705190"/>
                  </a:lnTo>
                  <a:lnTo>
                    <a:pt x="564433" y="823080"/>
                  </a:lnTo>
                  <a:lnTo>
                    <a:pt x="464528" y="304800"/>
                  </a:lnTo>
                  <a:cubicBezTo>
                    <a:pt x="498192" y="307306"/>
                    <a:pt x="525817" y="308258"/>
                    <a:pt x="545025" y="308583"/>
                  </a:cubicBezTo>
                  <a:lnTo>
                    <a:pt x="566932" y="308716"/>
                  </a:lnTo>
                  <a:lnTo>
                    <a:pt x="566127" y="304800"/>
                  </a:lnTo>
                  <a:lnTo>
                    <a:pt x="573752" y="308626"/>
                  </a:lnTo>
                  <a:lnTo>
                    <a:pt x="575027" y="308608"/>
                  </a:lnTo>
                  <a:cubicBezTo>
                    <a:pt x="575077" y="308853"/>
                    <a:pt x="575128" y="309097"/>
                    <a:pt x="575178" y="309342"/>
                  </a:cubicBezTo>
                  <a:lnTo>
                    <a:pt x="621994" y="332836"/>
                  </a:lnTo>
                  <a:lnTo>
                    <a:pt x="1500848" y="4594774"/>
                  </a:lnTo>
                  <a:lnTo>
                    <a:pt x="1462113" y="4624960"/>
                  </a:lnTo>
                  <a:lnTo>
                    <a:pt x="1464018" y="4634230"/>
                  </a:lnTo>
                  <a:lnTo>
                    <a:pt x="1296372" y="4620200"/>
                  </a:lnTo>
                  <a:lnTo>
                    <a:pt x="1166020" y="3943966"/>
                  </a:lnTo>
                  <a:lnTo>
                    <a:pt x="970425" y="4013036"/>
                  </a:lnTo>
                  <a:lnTo>
                    <a:pt x="1130009" y="4832411"/>
                  </a:lnTo>
                  <a:lnTo>
                    <a:pt x="1072850" y="4884421"/>
                  </a:lnTo>
                  <a:lnTo>
                    <a:pt x="1069340" y="4885973"/>
                  </a:lnTo>
                  <a:lnTo>
                    <a:pt x="863591" y="4849075"/>
                  </a:lnTo>
                  <a:lnTo>
                    <a:pt x="0" y="2716"/>
                  </a:lnTo>
                  <a:cubicBezTo>
                    <a:pt x="4444" y="1131"/>
                    <a:pt x="14763" y="339"/>
                    <a:pt x="27742" y="42"/>
                  </a:cubicBezTo>
                  <a:lnTo>
                    <a:pt x="129559" y="2716"/>
                  </a:lnTo>
                  <a:lnTo>
                    <a:pt x="134327" y="0"/>
                  </a:lnTo>
                  <a:close/>
                </a:path>
              </a:pathLst>
            </a:custGeom>
            <a:solidFill>
              <a:srgbClr val="E4E4E4"/>
            </a:solidFill>
            <a:ln w="12700">
              <a:miter lim="400000"/>
            </a:ln>
          </p:spPr>
          <p:txBody>
            <a:bodyPr lIns="38100" tIns="38100" rIns="38100" bIns="38100" anchor="ctr"/>
            <a:lstStyle/>
            <a:p>
              <a:endParaRPr sz="3000">
                <a:effectLst>
                  <a:outerShdw blurRad="38100" dist="12700" dir="5400000" rotWithShape="0">
                    <a:srgbClr val="000000">
                      <a:alpha val="50000"/>
                    </a:srgbClr>
                  </a:outerShdw>
                </a:effectLst>
                <a:latin typeface="Segoe UI Semilight" panose="020B0402040204020203" pitchFamily="34" charset="0"/>
                <a:cs typeface="Segoe UI Semilight" panose="020B0402040204020203" pitchFamily="34" charset="0"/>
              </a:endParaRPr>
            </a:p>
          </p:txBody>
        </p:sp>
        <p:grpSp>
          <p:nvGrpSpPr>
            <p:cNvPr id="26" name="Group 124">
              <a:extLst>
                <a:ext uri="{FF2B5EF4-FFF2-40B4-BE49-F238E27FC236}">
                  <a16:creationId xmlns:a16="http://schemas.microsoft.com/office/drawing/2014/main" id="{A5B8F4F7-7FE0-4DDA-B86A-DAB654169780}"/>
                </a:ext>
              </a:extLst>
            </p:cNvPr>
            <p:cNvGrpSpPr/>
            <p:nvPr/>
          </p:nvGrpSpPr>
          <p:grpSpPr>
            <a:xfrm>
              <a:off x="7834972" y="1808050"/>
              <a:ext cx="1500848" cy="4885974"/>
              <a:chOff x="7834972" y="1808050"/>
              <a:chExt cx="1500848" cy="4885974"/>
            </a:xfrm>
          </p:grpSpPr>
          <p:sp>
            <p:nvSpPr>
              <p:cNvPr id="27" name="Figure">
                <a:extLst>
                  <a:ext uri="{FF2B5EF4-FFF2-40B4-BE49-F238E27FC236}">
                    <a16:creationId xmlns:a16="http://schemas.microsoft.com/office/drawing/2014/main" id="{4E7E8DEC-2DB1-45B1-8237-94BBC017F13B}"/>
                  </a:ext>
                </a:extLst>
              </p:cNvPr>
              <p:cNvSpPr/>
              <p:nvPr/>
            </p:nvSpPr>
            <p:spPr>
              <a:xfrm>
                <a:off x="7834972" y="1808050"/>
                <a:ext cx="1069340" cy="4885974"/>
              </a:xfrm>
              <a:custGeom>
                <a:avLst/>
                <a:gdLst/>
                <a:ahLst/>
                <a:cxnLst>
                  <a:cxn ang="0">
                    <a:pos x="wd2" y="hd2"/>
                  </a:cxn>
                  <a:cxn ang="5400000">
                    <a:pos x="wd2" y="hd2"/>
                  </a:cxn>
                  <a:cxn ang="10800000">
                    <a:pos x="wd2" y="hd2"/>
                  </a:cxn>
                  <a:cxn ang="16200000">
                    <a:pos x="wd2" y="hd2"/>
                  </a:cxn>
                </a:cxnLst>
                <a:rect l="0" t="0" r="r" b="b"/>
                <a:pathLst>
                  <a:path w="21600" h="21584" extrusionOk="0">
                    <a:moveTo>
                      <a:pt x="0" y="12"/>
                    </a:moveTo>
                    <a:cubicBezTo>
                      <a:pt x="359" y="-16"/>
                      <a:pt x="2617" y="12"/>
                      <a:pt x="2617" y="12"/>
                    </a:cubicBezTo>
                    <a:lnTo>
                      <a:pt x="21600" y="21584"/>
                    </a:lnTo>
                    <a:lnTo>
                      <a:pt x="17444" y="21421"/>
                    </a:lnTo>
                    <a:lnTo>
                      <a:pt x="0" y="12"/>
                    </a:lnTo>
                    <a:close/>
                  </a:path>
                </a:pathLst>
              </a:custGeom>
              <a:solidFill>
                <a:srgbClr val="E4E4E4"/>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28" name="Figure">
                <a:extLst>
                  <a:ext uri="{FF2B5EF4-FFF2-40B4-BE49-F238E27FC236}">
                    <a16:creationId xmlns:a16="http://schemas.microsoft.com/office/drawing/2014/main" id="{64B5AADD-95C2-43FD-9FFF-C76CEAE385BC}"/>
                  </a:ext>
                </a:extLst>
              </p:cNvPr>
              <p:cNvSpPr/>
              <p:nvPr/>
            </p:nvSpPr>
            <p:spPr>
              <a:xfrm>
                <a:off x="8299500" y="2112851"/>
                <a:ext cx="999490" cy="43294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55" y="25"/>
                      <a:pt x="2388" y="19"/>
                      <a:pt x="2388" y="19"/>
                    </a:cubicBezTo>
                    <a:lnTo>
                      <a:pt x="21600" y="21600"/>
                    </a:lnTo>
                    <a:lnTo>
                      <a:pt x="17977" y="21530"/>
                    </a:lnTo>
                    <a:lnTo>
                      <a:pt x="0" y="0"/>
                    </a:lnTo>
                    <a:close/>
                  </a:path>
                </a:pathLst>
              </a:custGeom>
              <a:solidFill>
                <a:srgbClr val="E4E4E4"/>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29" name="Figure">
                <a:extLst>
                  <a:ext uri="{FF2B5EF4-FFF2-40B4-BE49-F238E27FC236}">
                    <a16:creationId xmlns:a16="http://schemas.microsoft.com/office/drawing/2014/main" id="{AA8415F1-4633-4B20-97D6-C40D8A9C8813}"/>
                  </a:ext>
                </a:extLst>
              </p:cNvPr>
              <p:cNvSpPr/>
              <p:nvPr/>
            </p:nvSpPr>
            <p:spPr>
              <a:xfrm>
                <a:off x="8401099" y="2112851"/>
                <a:ext cx="934721" cy="4325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91" y="140"/>
                    </a:lnTo>
                    <a:lnTo>
                      <a:pt x="21600" y="21422"/>
                    </a:lnTo>
                    <a:lnTo>
                      <a:pt x="20543" y="2160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0" name="Figure">
                <a:extLst>
                  <a:ext uri="{FF2B5EF4-FFF2-40B4-BE49-F238E27FC236}">
                    <a16:creationId xmlns:a16="http://schemas.microsoft.com/office/drawing/2014/main" id="{CD35C4E9-D2CD-43E6-9425-029C6608183A}"/>
                  </a:ext>
                </a:extLst>
              </p:cNvPr>
              <p:cNvSpPr/>
              <p:nvPr/>
            </p:nvSpPr>
            <p:spPr>
              <a:xfrm>
                <a:off x="8172499" y="2595451"/>
                <a:ext cx="370841" cy="182880"/>
              </a:xfrm>
              <a:custGeom>
                <a:avLst/>
                <a:gdLst/>
                <a:ahLst/>
                <a:cxnLst>
                  <a:cxn ang="0">
                    <a:pos x="wd2" y="hd2"/>
                  </a:cxn>
                  <a:cxn ang="5400000">
                    <a:pos x="wd2" y="hd2"/>
                  </a:cxn>
                  <a:cxn ang="10800000">
                    <a:pos x="wd2" y="hd2"/>
                  </a:cxn>
                  <a:cxn ang="16200000">
                    <a:pos x="wd2" y="hd2"/>
                  </a:cxn>
                </a:cxnLst>
                <a:rect l="0" t="0" r="r" b="b"/>
                <a:pathLst>
                  <a:path w="21600" h="21600" extrusionOk="0">
                    <a:moveTo>
                      <a:pt x="21600" y="20250"/>
                    </a:moveTo>
                    <a:lnTo>
                      <a:pt x="14942" y="21600"/>
                    </a:lnTo>
                    <a:lnTo>
                      <a:pt x="888" y="8700"/>
                    </a:lnTo>
                    <a:lnTo>
                      <a:pt x="0" y="0"/>
                    </a:lnTo>
                    <a:close/>
                  </a:path>
                </a:pathLst>
              </a:custGeom>
              <a:solidFill>
                <a:srgbClr val="D8D8D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1" name="Figure">
                <a:extLst>
                  <a:ext uri="{FF2B5EF4-FFF2-40B4-BE49-F238E27FC236}">
                    <a16:creationId xmlns:a16="http://schemas.microsoft.com/office/drawing/2014/main" id="{6041F4CE-BFE2-4696-BD19-D41AA04D6982}"/>
                  </a:ext>
                </a:extLst>
              </p:cNvPr>
              <p:cNvSpPr/>
              <p:nvPr/>
            </p:nvSpPr>
            <p:spPr>
              <a:xfrm>
                <a:off x="8324899" y="3408250"/>
                <a:ext cx="370841" cy="147321"/>
              </a:xfrm>
              <a:custGeom>
                <a:avLst/>
                <a:gdLst/>
                <a:ahLst/>
                <a:cxnLst>
                  <a:cxn ang="0">
                    <a:pos x="wd2" y="hd2"/>
                  </a:cxn>
                  <a:cxn ang="5400000">
                    <a:pos x="wd2" y="hd2"/>
                  </a:cxn>
                  <a:cxn ang="10800000">
                    <a:pos x="wd2" y="hd2"/>
                  </a:cxn>
                  <a:cxn ang="16200000">
                    <a:pos x="wd2" y="hd2"/>
                  </a:cxn>
                </a:cxnLst>
                <a:rect l="0" t="0" r="r" b="b"/>
                <a:pathLst>
                  <a:path w="21600" h="21600" extrusionOk="0">
                    <a:moveTo>
                      <a:pt x="21600" y="18993"/>
                    </a:moveTo>
                    <a:lnTo>
                      <a:pt x="14499" y="21600"/>
                    </a:lnTo>
                    <a:lnTo>
                      <a:pt x="888" y="10800"/>
                    </a:lnTo>
                    <a:lnTo>
                      <a:pt x="0" y="0"/>
                    </a:lnTo>
                    <a:close/>
                  </a:path>
                </a:pathLst>
              </a:custGeom>
              <a:solidFill>
                <a:srgbClr val="D8D8D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2" name="Figure">
                <a:extLst>
                  <a:ext uri="{FF2B5EF4-FFF2-40B4-BE49-F238E27FC236}">
                    <a16:creationId xmlns:a16="http://schemas.microsoft.com/office/drawing/2014/main" id="{7DC650F7-40AE-4CA6-9659-80F0E9C7247B}"/>
                  </a:ext>
                </a:extLst>
              </p:cNvPr>
              <p:cNvSpPr/>
              <p:nvPr/>
            </p:nvSpPr>
            <p:spPr>
              <a:xfrm>
                <a:off x="8489999" y="4208351"/>
                <a:ext cx="367031" cy="69850"/>
              </a:xfrm>
              <a:custGeom>
                <a:avLst/>
                <a:gdLst/>
                <a:ahLst/>
                <a:cxnLst>
                  <a:cxn ang="0">
                    <a:pos x="wd2" y="hd2"/>
                  </a:cxn>
                  <a:cxn ang="5400000">
                    <a:pos x="wd2" y="hd2"/>
                  </a:cxn>
                  <a:cxn ang="10800000">
                    <a:pos x="wd2" y="hd2"/>
                  </a:cxn>
                  <a:cxn ang="16200000">
                    <a:pos x="wd2" y="hd2"/>
                  </a:cxn>
                </a:cxnLst>
                <a:rect l="0" t="0" r="r" b="b"/>
                <a:pathLst>
                  <a:path w="21600" h="21600" extrusionOk="0">
                    <a:moveTo>
                      <a:pt x="21600" y="18851"/>
                    </a:moveTo>
                    <a:lnTo>
                      <a:pt x="13528" y="21600"/>
                    </a:lnTo>
                    <a:lnTo>
                      <a:pt x="374" y="10604"/>
                    </a:lnTo>
                    <a:lnTo>
                      <a:pt x="0" y="0"/>
                    </a:lnTo>
                    <a:close/>
                  </a:path>
                </a:pathLst>
              </a:custGeom>
              <a:solidFill>
                <a:srgbClr val="D8D8D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3" name="Figure">
                <a:extLst>
                  <a:ext uri="{FF2B5EF4-FFF2-40B4-BE49-F238E27FC236}">
                    <a16:creationId xmlns:a16="http://schemas.microsoft.com/office/drawing/2014/main" id="{B7124244-DCCC-4207-9C2B-2AD64BF149B6}"/>
                  </a:ext>
                </a:extLst>
              </p:cNvPr>
              <p:cNvSpPr/>
              <p:nvPr/>
            </p:nvSpPr>
            <p:spPr>
              <a:xfrm>
                <a:off x="8642399" y="4995750"/>
                <a:ext cx="356871" cy="266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98" y="15429"/>
                    </a:lnTo>
                    <a:lnTo>
                      <a:pt x="154" y="21600"/>
                    </a:lnTo>
                    <a:lnTo>
                      <a:pt x="0" y="11314"/>
                    </a:lnTo>
                    <a:close/>
                  </a:path>
                </a:pathLst>
              </a:custGeom>
              <a:solidFill>
                <a:srgbClr val="D8D8D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4" name="Figure">
                <a:extLst>
                  <a:ext uri="{FF2B5EF4-FFF2-40B4-BE49-F238E27FC236}">
                    <a16:creationId xmlns:a16="http://schemas.microsoft.com/office/drawing/2014/main" id="{56016950-6B3E-46EA-89CB-364D4FD6B5CF}"/>
                  </a:ext>
                </a:extLst>
              </p:cNvPr>
              <p:cNvSpPr/>
              <p:nvPr/>
            </p:nvSpPr>
            <p:spPr>
              <a:xfrm>
                <a:off x="8769399" y="5618050"/>
                <a:ext cx="353061" cy="1079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742" y="2541"/>
                    </a:lnTo>
                    <a:lnTo>
                      <a:pt x="0" y="14993"/>
                    </a:lnTo>
                    <a:lnTo>
                      <a:pt x="466" y="21600"/>
                    </a:lnTo>
                    <a:close/>
                  </a:path>
                </a:pathLst>
              </a:custGeom>
              <a:solidFill>
                <a:srgbClr val="D8D8D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sp>
            <p:nvSpPr>
              <p:cNvPr id="35" name="Freeform: Shape 133">
                <a:extLst>
                  <a:ext uri="{FF2B5EF4-FFF2-40B4-BE49-F238E27FC236}">
                    <a16:creationId xmlns:a16="http://schemas.microsoft.com/office/drawing/2014/main" id="{9EE7B3DC-1343-4311-9C0E-12D2D6A150A6}"/>
                  </a:ext>
                </a:extLst>
              </p:cNvPr>
              <p:cNvSpPr/>
              <p:nvPr/>
            </p:nvSpPr>
            <p:spPr>
              <a:xfrm>
                <a:off x="7969299" y="1808051"/>
                <a:ext cx="1366521" cy="4884421"/>
              </a:xfrm>
              <a:custGeom>
                <a:avLst/>
                <a:gdLst>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521530 w 1366521"/>
                  <a:gd name="connsiteY4" fmla="*/ 2397896 h 4884421"/>
                  <a:gd name="connsiteX5" fmla="*/ 660513 w 1366521"/>
                  <a:gd name="connsiteY5" fmla="*/ 3111500 h 4884421"/>
                  <a:gd name="connsiteX6" fmla="*/ 1008619 w 1366521"/>
                  <a:gd name="connsiteY6" fmla="*/ 3111500 h 4884421"/>
                  <a:gd name="connsiteX7" fmla="*/ 874037 w 1366521"/>
                  <a:gd name="connsiteY7" fmla="*/ 2456650 h 4884421"/>
                  <a:gd name="connsiteX8" fmla="*/ 365533 w 1366521"/>
                  <a:gd name="connsiteY8" fmla="*/ 1596940 h 4884421"/>
                  <a:gd name="connsiteX9" fmla="*/ 504019 w 1366521"/>
                  <a:gd name="connsiteY9" fmla="*/ 2307988 h 4884421"/>
                  <a:gd name="connsiteX10" fmla="*/ 857913 w 1366521"/>
                  <a:gd name="connsiteY10" fmla="*/ 2378192 h 4884421"/>
                  <a:gd name="connsiteX11" fmla="*/ 723242 w 1366521"/>
                  <a:gd name="connsiteY11" fmla="*/ 1722905 h 4884421"/>
                  <a:gd name="connsiteX12" fmla="*/ 209215 w 1366521"/>
                  <a:gd name="connsiteY12" fmla="*/ 794332 h 4884421"/>
                  <a:gd name="connsiteX13" fmla="*/ 348106 w 1366521"/>
                  <a:gd name="connsiteY13" fmla="*/ 1507463 h 4884421"/>
                  <a:gd name="connsiteX14" fmla="*/ 707396 w 1366521"/>
                  <a:gd name="connsiteY14" fmla="*/ 1645801 h 4884421"/>
                  <a:gd name="connsiteX15" fmla="*/ 566339 w 1366521"/>
                  <a:gd name="connsiteY15" fmla="*/ 959442 h 4884421"/>
                  <a:gd name="connsiteX16" fmla="*/ 0 w 1366521"/>
                  <a:gd name="connsiteY16" fmla="*/ 0 h 4884421"/>
                  <a:gd name="connsiteX17" fmla="*/ 60939 w 1366521"/>
                  <a:gd name="connsiteY17" fmla="*/ 33015 h 4884421"/>
                  <a:gd name="connsiteX18" fmla="*/ 191854 w 1366521"/>
                  <a:gd name="connsiteY18" fmla="*/ 705190 h 4884421"/>
                  <a:gd name="connsiteX19" fmla="*/ 550564 w 1366521"/>
                  <a:gd name="connsiteY19" fmla="*/ 882684 h 4884421"/>
                  <a:gd name="connsiteX20" fmla="*/ 431800 w 1366521"/>
                  <a:gd name="connsiteY20" fmla="*/ 304800 h 4884421"/>
                  <a:gd name="connsiteX21" fmla="*/ 487667 w 1366521"/>
                  <a:gd name="connsiteY21" fmla="*/ 332836 h 4884421"/>
                  <a:gd name="connsiteX22" fmla="*/ 606788 w 1366521"/>
                  <a:gd name="connsiteY22" fmla="*/ 910504 h 4884421"/>
                  <a:gd name="connsiteX23" fmla="*/ 617215 w 1366521"/>
                  <a:gd name="connsiteY23" fmla="*/ 915664 h 4884421"/>
                  <a:gd name="connsiteX24" fmla="*/ 633731 w 1366521"/>
                  <a:gd name="connsiteY24" fmla="*/ 990600 h 4884421"/>
                  <a:gd name="connsiteX25" fmla="*/ 622206 w 1366521"/>
                  <a:gd name="connsiteY25" fmla="*/ 985271 h 4884421"/>
                  <a:gd name="connsiteX26" fmla="*/ 762814 w 1366521"/>
                  <a:gd name="connsiteY26" fmla="*/ 1667139 h 4884421"/>
                  <a:gd name="connsiteX27" fmla="*/ 767071 w 1366521"/>
                  <a:gd name="connsiteY27" fmla="*/ 1668778 h 4884421"/>
                  <a:gd name="connsiteX28" fmla="*/ 782322 w 1366521"/>
                  <a:gd name="connsiteY28" fmla="*/ 1743710 h 4884421"/>
                  <a:gd name="connsiteX29" fmla="*/ 778312 w 1366521"/>
                  <a:gd name="connsiteY29" fmla="*/ 1742298 h 4884421"/>
                  <a:gd name="connsiteX30" fmla="*/ 911637 w 1366521"/>
                  <a:gd name="connsiteY30" fmla="*/ 2388849 h 4884421"/>
                  <a:gd name="connsiteX31" fmla="*/ 924563 w 1366521"/>
                  <a:gd name="connsiteY31" fmla="*/ 2391413 h 4884421"/>
                  <a:gd name="connsiteX32" fmla="*/ 939801 w 1366521"/>
                  <a:gd name="connsiteY32" fmla="*/ 2467611 h 4884421"/>
                  <a:gd name="connsiteX33" fmla="*/ 927454 w 1366521"/>
                  <a:gd name="connsiteY33" fmla="*/ 2465553 h 4884421"/>
                  <a:gd name="connsiteX34" fmla="*/ 1366521 w 1366521"/>
                  <a:gd name="connsiteY34" fmla="*/ 4594774 h 4884421"/>
                  <a:gd name="connsiteX35" fmla="*/ 1320780 w 1366521"/>
                  <a:gd name="connsiteY35" fmla="*/ 4630420 h 4884421"/>
                  <a:gd name="connsiteX36" fmla="*/ 1169689 w 1366521"/>
                  <a:gd name="connsiteY36" fmla="*/ 3895236 h 4884421"/>
                  <a:gd name="connsiteX37" fmla="*/ 836098 w 1366521"/>
                  <a:gd name="connsiteY37" fmla="*/ 4013036 h 4884421"/>
                  <a:gd name="connsiteX38" fmla="*/ 995682 w 1366521"/>
                  <a:gd name="connsiteY38" fmla="*/ 4832411 h 4884421"/>
                  <a:gd name="connsiteX39" fmla="*/ 938523 w 1366521"/>
                  <a:gd name="connsiteY39" fmla="*/ 4884421 h 4884421"/>
                  <a:gd name="connsiteX40" fmla="*/ 615428 w 1366521"/>
                  <a:gd name="connsiteY40" fmla="*/ 3202912 h 4884421"/>
                  <a:gd name="connsiteX41" fmla="*/ 614681 w 1366521"/>
                  <a:gd name="connsiteY41" fmla="*/ 3202940 h 4884421"/>
                  <a:gd name="connsiteX42" fmla="*/ 596900 w 1366521"/>
                  <a:gd name="connsiteY42" fmla="*/ 3111500 h 4884421"/>
                  <a:gd name="connsiteX43" fmla="*/ 597863 w 1366521"/>
                  <a:gd name="connsiteY43" fmla="*/ 3111500 h 4884421"/>
                  <a:gd name="connsiteX44" fmla="*/ 147111 w 1366521"/>
                  <a:gd name="connsiteY44" fmla="*/ 765619 h 4884421"/>
                  <a:gd name="connsiteX45" fmla="*/ 144782 w 1366521"/>
                  <a:gd name="connsiteY45" fmla="*/ 764543 h 4884421"/>
                  <a:gd name="connsiteX46" fmla="*/ 127000 w 1366521"/>
                  <a:gd name="connsiteY46" fmla="*/ 673100 h 4884421"/>
                  <a:gd name="connsiteX47" fmla="*/ 129579 w 1366521"/>
                  <a:gd name="connsiteY47" fmla="*/ 674376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06788 w 1366521"/>
                  <a:gd name="connsiteY26" fmla="*/ 910504 h 4884421"/>
                  <a:gd name="connsiteX27" fmla="*/ 633731 w 1366521"/>
                  <a:gd name="connsiteY27" fmla="*/ 990600 h 4884421"/>
                  <a:gd name="connsiteX28" fmla="*/ 622206 w 1366521"/>
                  <a:gd name="connsiteY28" fmla="*/ 985271 h 4884421"/>
                  <a:gd name="connsiteX29" fmla="*/ 762814 w 1366521"/>
                  <a:gd name="connsiteY29" fmla="*/ 1667139 h 4884421"/>
                  <a:gd name="connsiteX30" fmla="*/ 767071 w 1366521"/>
                  <a:gd name="connsiteY30" fmla="*/ 1668778 h 4884421"/>
                  <a:gd name="connsiteX31" fmla="*/ 782322 w 1366521"/>
                  <a:gd name="connsiteY31" fmla="*/ 1743710 h 4884421"/>
                  <a:gd name="connsiteX32" fmla="*/ 778312 w 1366521"/>
                  <a:gd name="connsiteY32" fmla="*/ 1742298 h 4884421"/>
                  <a:gd name="connsiteX33" fmla="*/ 911637 w 1366521"/>
                  <a:gd name="connsiteY33" fmla="*/ 2388849 h 4884421"/>
                  <a:gd name="connsiteX34" fmla="*/ 924563 w 1366521"/>
                  <a:gd name="connsiteY34" fmla="*/ 2391413 h 4884421"/>
                  <a:gd name="connsiteX35" fmla="*/ 939801 w 1366521"/>
                  <a:gd name="connsiteY35" fmla="*/ 2467611 h 4884421"/>
                  <a:gd name="connsiteX36" fmla="*/ 927454 w 1366521"/>
                  <a:gd name="connsiteY36" fmla="*/ 2465553 h 4884421"/>
                  <a:gd name="connsiteX37" fmla="*/ 1366521 w 1366521"/>
                  <a:gd name="connsiteY37" fmla="*/ 4594774 h 4884421"/>
                  <a:gd name="connsiteX38" fmla="*/ 1320780 w 1366521"/>
                  <a:gd name="connsiteY38" fmla="*/ 4630420 h 4884421"/>
                  <a:gd name="connsiteX39" fmla="*/ 1169689 w 1366521"/>
                  <a:gd name="connsiteY39" fmla="*/ 3895236 h 4884421"/>
                  <a:gd name="connsiteX40" fmla="*/ 836098 w 1366521"/>
                  <a:gd name="connsiteY40" fmla="*/ 4013036 h 4884421"/>
                  <a:gd name="connsiteX41" fmla="*/ 995682 w 1366521"/>
                  <a:gd name="connsiteY41" fmla="*/ 4832411 h 4884421"/>
                  <a:gd name="connsiteX42" fmla="*/ 938523 w 1366521"/>
                  <a:gd name="connsiteY42" fmla="*/ 4884421 h 4884421"/>
                  <a:gd name="connsiteX43" fmla="*/ 615428 w 1366521"/>
                  <a:gd name="connsiteY43" fmla="*/ 3202912 h 4884421"/>
                  <a:gd name="connsiteX44" fmla="*/ 614681 w 1366521"/>
                  <a:gd name="connsiteY44" fmla="*/ 3202940 h 4884421"/>
                  <a:gd name="connsiteX45" fmla="*/ 596900 w 1366521"/>
                  <a:gd name="connsiteY45" fmla="*/ 3111500 h 4884421"/>
                  <a:gd name="connsiteX46" fmla="*/ 597863 w 1366521"/>
                  <a:gd name="connsiteY46" fmla="*/ 3111500 h 4884421"/>
                  <a:gd name="connsiteX47" fmla="*/ 147111 w 1366521"/>
                  <a:gd name="connsiteY47" fmla="*/ 765619 h 4884421"/>
                  <a:gd name="connsiteX48" fmla="*/ 144782 w 1366521"/>
                  <a:gd name="connsiteY48" fmla="*/ 764543 h 4884421"/>
                  <a:gd name="connsiteX49" fmla="*/ 127000 w 1366521"/>
                  <a:gd name="connsiteY49" fmla="*/ 673100 h 4884421"/>
                  <a:gd name="connsiteX50" fmla="*/ 129579 w 1366521"/>
                  <a:gd name="connsiteY50" fmla="*/ 674376 h 4884421"/>
                  <a:gd name="connsiteX51" fmla="*/ 0 w 1366521"/>
                  <a:gd name="connsiteY51"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33731 w 1366521"/>
                  <a:gd name="connsiteY26" fmla="*/ 990600 h 4884421"/>
                  <a:gd name="connsiteX27" fmla="*/ 622206 w 1366521"/>
                  <a:gd name="connsiteY27" fmla="*/ 985271 h 4884421"/>
                  <a:gd name="connsiteX28" fmla="*/ 762814 w 1366521"/>
                  <a:gd name="connsiteY28" fmla="*/ 1667139 h 4884421"/>
                  <a:gd name="connsiteX29" fmla="*/ 767071 w 1366521"/>
                  <a:gd name="connsiteY29" fmla="*/ 1668778 h 4884421"/>
                  <a:gd name="connsiteX30" fmla="*/ 782322 w 1366521"/>
                  <a:gd name="connsiteY30" fmla="*/ 1743710 h 4884421"/>
                  <a:gd name="connsiteX31" fmla="*/ 778312 w 1366521"/>
                  <a:gd name="connsiteY31" fmla="*/ 1742298 h 4884421"/>
                  <a:gd name="connsiteX32" fmla="*/ 911637 w 1366521"/>
                  <a:gd name="connsiteY32" fmla="*/ 2388849 h 4884421"/>
                  <a:gd name="connsiteX33" fmla="*/ 924563 w 1366521"/>
                  <a:gd name="connsiteY33" fmla="*/ 2391413 h 4884421"/>
                  <a:gd name="connsiteX34" fmla="*/ 939801 w 1366521"/>
                  <a:gd name="connsiteY34" fmla="*/ 2467611 h 4884421"/>
                  <a:gd name="connsiteX35" fmla="*/ 927454 w 1366521"/>
                  <a:gd name="connsiteY35" fmla="*/ 2465553 h 4884421"/>
                  <a:gd name="connsiteX36" fmla="*/ 1366521 w 1366521"/>
                  <a:gd name="connsiteY36" fmla="*/ 4594774 h 4884421"/>
                  <a:gd name="connsiteX37" fmla="*/ 1320780 w 1366521"/>
                  <a:gd name="connsiteY37" fmla="*/ 4630420 h 4884421"/>
                  <a:gd name="connsiteX38" fmla="*/ 1169689 w 1366521"/>
                  <a:gd name="connsiteY38" fmla="*/ 3895236 h 4884421"/>
                  <a:gd name="connsiteX39" fmla="*/ 836098 w 1366521"/>
                  <a:gd name="connsiteY39" fmla="*/ 4013036 h 4884421"/>
                  <a:gd name="connsiteX40" fmla="*/ 995682 w 1366521"/>
                  <a:gd name="connsiteY40" fmla="*/ 4832411 h 4884421"/>
                  <a:gd name="connsiteX41" fmla="*/ 938523 w 1366521"/>
                  <a:gd name="connsiteY41" fmla="*/ 4884421 h 4884421"/>
                  <a:gd name="connsiteX42" fmla="*/ 615428 w 1366521"/>
                  <a:gd name="connsiteY42" fmla="*/ 3202912 h 4884421"/>
                  <a:gd name="connsiteX43" fmla="*/ 614681 w 1366521"/>
                  <a:gd name="connsiteY43" fmla="*/ 3202940 h 4884421"/>
                  <a:gd name="connsiteX44" fmla="*/ 596900 w 1366521"/>
                  <a:gd name="connsiteY44" fmla="*/ 3111500 h 4884421"/>
                  <a:gd name="connsiteX45" fmla="*/ 597863 w 1366521"/>
                  <a:gd name="connsiteY45" fmla="*/ 3111500 h 4884421"/>
                  <a:gd name="connsiteX46" fmla="*/ 147111 w 1366521"/>
                  <a:gd name="connsiteY46" fmla="*/ 765619 h 4884421"/>
                  <a:gd name="connsiteX47" fmla="*/ 144782 w 1366521"/>
                  <a:gd name="connsiteY47" fmla="*/ 764543 h 4884421"/>
                  <a:gd name="connsiteX48" fmla="*/ 127000 w 1366521"/>
                  <a:gd name="connsiteY48" fmla="*/ 673100 h 4884421"/>
                  <a:gd name="connsiteX49" fmla="*/ 129579 w 1366521"/>
                  <a:gd name="connsiteY49" fmla="*/ 674376 h 4884421"/>
                  <a:gd name="connsiteX50" fmla="*/ 0 w 1366521"/>
                  <a:gd name="connsiteY50"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33731 w 1366521"/>
                  <a:gd name="connsiteY26" fmla="*/ 990600 h 4884421"/>
                  <a:gd name="connsiteX27" fmla="*/ 762814 w 1366521"/>
                  <a:gd name="connsiteY27" fmla="*/ 1667139 h 4884421"/>
                  <a:gd name="connsiteX28" fmla="*/ 767071 w 1366521"/>
                  <a:gd name="connsiteY28" fmla="*/ 1668778 h 4884421"/>
                  <a:gd name="connsiteX29" fmla="*/ 782322 w 1366521"/>
                  <a:gd name="connsiteY29" fmla="*/ 1743710 h 4884421"/>
                  <a:gd name="connsiteX30" fmla="*/ 778312 w 1366521"/>
                  <a:gd name="connsiteY30" fmla="*/ 1742298 h 4884421"/>
                  <a:gd name="connsiteX31" fmla="*/ 911637 w 1366521"/>
                  <a:gd name="connsiteY31" fmla="*/ 2388849 h 4884421"/>
                  <a:gd name="connsiteX32" fmla="*/ 924563 w 1366521"/>
                  <a:gd name="connsiteY32" fmla="*/ 2391413 h 4884421"/>
                  <a:gd name="connsiteX33" fmla="*/ 939801 w 1366521"/>
                  <a:gd name="connsiteY33" fmla="*/ 2467611 h 4884421"/>
                  <a:gd name="connsiteX34" fmla="*/ 927454 w 1366521"/>
                  <a:gd name="connsiteY34" fmla="*/ 2465553 h 4884421"/>
                  <a:gd name="connsiteX35" fmla="*/ 1366521 w 1366521"/>
                  <a:gd name="connsiteY35" fmla="*/ 4594774 h 4884421"/>
                  <a:gd name="connsiteX36" fmla="*/ 1320780 w 1366521"/>
                  <a:gd name="connsiteY36" fmla="*/ 4630420 h 4884421"/>
                  <a:gd name="connsiteX37" fmla="*/ 1169689 w 1366521"/>
                  <a:gd name="connsiteY37" fmla="*/ 3895236 h 4884421"/>
                  <a:gd name="connsiteX38" fmla="*/ 836098 w 1366521"/>
                  <a:gd name="connsiteY38" fmla="*/ 4013036 h 4884421"/>
                  <a:gd name="connsiteX39" fmla="*/ 995682 w 1366521"/>
                  <a:gd name="connsiteY39" fmla="*/ 4832411 h 4884421"/>
                  <a:gd name="connsiteX40" fmla="*/ 938523 w 1366521"/>
                  <a:gd name="connsiteY40" fmla="*/ 4884421 h 4884421"/>
                  <a:gd name="connsiteX41" fmla="*/ 615428 w 1366521"/>
                  <a:gd name="connsiteY41" fmla="*/ 3202912 h 4884421"/>
                  <a:gd name="connsiteX42" fmla="*/ 614681 w 1366521"/>
                  <a:gd name="connsiteY42" fmla="*/ 3202940 h 4884421"/>
                  <a:gd name="connsiteX43" fmla="*/ 596900 w 1366521"/>
                  <a:gd name="connsiteY43" fmla="*/ 3111500 h 4884421"/>
                  <a:gd name="connsiteX44" fmla="*/ 597863 w 1366521"/>
                  <a:gd name="connsiteY44" fmla="*/ 3111500 h 4884421"/>
                  <a:gd name="connsiteX45" fmla="*/ 147111 w 1366521"/>
                  <a:gd name="connsiteY45" fmla="*/ 765619 h 4884421"/>
                  <a:gd name="connsiteX46" fmla="*/ 144782 w 1366521"/>
                  <a:gd name="connsiteY46" fmla="*/ 764543 h 4884421"/>
                  <a:gd name="connsiteX47" fmla="*/ 127000 w 1366521"/>
                  <a:gd name="connsiteY47" fmla="*/ 673100 h 4884421"/>
                  <a:gd name="connsiteX48" fmla="*/ 129579 w 1366521"/>
                  <a:gd name="connsiteY48" fmla="*/ 674376 h 4884421"/>
                  <a:gd name="connsiteX49" fmla="*/ 0 w 1366521"/>
                  <a:gd name="connsiteY49"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62814 w 1366521"/>
                  <a:gd name="connsiteY26" fmla="*/ 1667139 h 4884421"/>
                  <a:gd name="connsiteX27" fmla="*/ 767071 w 1366521"/>
                  <a:gd name="connsiteY27" fmla="*/ 1668778 h 4884421"/>
                  <a:gd name="connsiteX28" fmla="*/ 782322 w 1366521"/>
                  <a:gd name="connsiteY28" fmla="*/ 1743710 h 4884421"/>
                  <a:gd name="connsiteX29" fmla="*/ 778312 w 1366521"/>
                  <a:gd name="connsiteY29" fmla="*/ 1742298 h 4884421"/>
                  <a:gd name="connsiteX30" fmla="*/ 911637 w 1366521"/>
                  <a:gd name="connsiteY30" fmla="*/ 2388849 h 4884421"/>
                  <a:gd name="connsiteX31" fmla="*/ 924563 w 1366521"/>
                  <a:gd name="connsiteY31" fmla="*/ 2391413 h 4884421"/>
                  <a:gd name="connsiteX32" fmla="*/ 939801 w 1366521"/>
                  <a:gd name="connsiteY32" fmla="*/ 2467611 h 4884421"/>
                  <a:gd name="connsiteX33" fmla="*/ 927454 w 1366521"/>
                  <a:gd name="connsiteY33" fmla="*/ 2465553 h 4884421"/>
                  <a:gd name="connsiteX34" fmla="*/ 1366521 w 1366521"/>
                  <a:gd name="connsiteY34" fmla="*/ 4594774 h 4884421"/>
                  <a:gd name="connsiteX35" fmla="*/ 1320780 w 1366521"/>
                  <a:gd name="connsiteY35" fmla="*/ 4630420 h 4884421"/>
                  <a:gd name="connsiteX36" fmla="*/ 1169689 w 1366521"/>
                  <a:gd name="connsiteY36" fmla="*/ 3895236 h 4884421"/>
                  <a:gd name="connsiteX37" fmla="*/ 836098 w 1366521"/>
                  <a:gd name="connsiteY37" fmla="*/ 4013036 h 4884421"/>
                  <a:gd name="connsiteX38" fmla="*/ 995682 w 1366521"/>
                  <a:gd name="connsiteY38" fmla="*/ 4832411 h 4884421"/>
                  <a:gd name="connsiteX39" fmla="*/ 938523 w 1366521"/>
                  <a:gd name="connsiteY39" fmla="*/ 4884421 h 4884421"/>
                  <a:gd name="connsiteX40" fmla="*/ 615428 w 1366521"/>
                  <a:gd name="connsiteY40" fmla="*/ 3202912 h 4884421"/>
                  <a:gd name="connsiteX41" fmla="*/ 614681 w 1366521"/>
                  <a:gd name="connsiteY41" fmla="*/ 3202940 h 4884421"/>
                  <a:gd name="connsiteX42" fmla="*/ 596900 w 1366521"/>
                  <a:gd name="connsiteY42" fmla="*/ 3111500 h 4884421"/>
                  <a:gd name="connsiteX43" fmla="*/ 597863 w 1366521"/>
                  <a:gd name="connsiteY43" fmla="*/ 3111500 h 4884421"/>
                  <a:gd name="connsiteX44" fmla="*/ 147111 w 1366521"/>
                  <a:gd name="connsiteY44" fmla="*/ 765619 h 4884421"/>
                  <a:gd name="connsiteX45" fmla="*/ 144782 w 1366521"/>
                  <a:gd name="connsiteY45" fmla="*/ 764543 h 4884421"/>
                  <a:gd name="connsiteX46" fmla="*/ 127000 w 1366521"/>
                  <a:gd name="connsiteY46" fmla="*/ 673100 h 4884421"/>
                  <a:gd name="connsiteX47" fmla="*/ 129579 w 1366521"/>
                  <a:gd name="connsiteY47" fmla="*/ 674376 h 4884421"/>
                  <a:gd name="connsiteX48" fmla="*/ 0 w 1366521"/>
                  <a:gd name="connsiteY48"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62814 w 1366521"/>
                  <a:gd name="connsiteY26" fmla="*/ 1667139 h 4884421"/>
                  <a:gd name="connsiteX27" fmla="*/ 782322 w 1366521"/>
                  <a:gd name="connsiteY27" fmla="*/ 1743710 h 4884421"/>
                  <a:gd name="connsiteX28" fmla="*/ 778312 w 1366521"/>
                  <a:gd name="connsiteY28" fmla="*/ 1742298 h 4884421"/>
                  <a:gd name="connsiteX29" fmla="*/ 911637 w 1366521"/>
                  <a:gd name="connsiteY29" fmla="*/ 2388849 h 4884421"/>
                  <a:gd name="connsiteX30" fmla="*/ 924563 w 1366521"/>
                  <a:gd name="connsiteY30" fmla="*/ 2391413 h 4884421"/>
                  <a:gd name="connsiteX31" fmla="*/ 939801 w 1366521"/>
                  <a:gd name="connsiteY31" fmla="*/ 2467611 h 4884421"/>
                  <a:gd name="connsiteX32" fmla="*/ 927454 w 1366521"/>
                  <a:gd name="connsiteY32" fmla="*/ 2465553 h 4884421"/>
                  <a:gd name="connsiteX33" fmla="*/ 1366521 w 1366521"/>
                  <a:gd name="connsiteY33" fmla="*/ 4594774 h 4884421"/>
                  <a:gd name="connsiteX34" fmla="*/ 1320780 w 1366521"/>
                  <a:gd name="connsiteY34" fmla="*/ 4630420 h 4884421"/>
                  <a:gd name="connsiteX35" fmla="*/ 1169689 w 1366521"/>
                  <a:gd name="connsiteY35" fmla="*/ 3895236 h 4884421"/>
                  <a:gd name="connsiteX36" fmla="*/ 836098 w 1366521"/>
                  <a:gd name="connsiteY36" fmla="*/ 4013036 h 4884421"/>
                  <a:gd name="connsiteX37" fmla="*/ 995682 w 1366521"/>
                  <a:gd name="connsiteY37" fmla="*/ 4832411 h 4884421"/>
                  <a:gd name="connsiteX38" fmla="*/ 938523 w 1366521"/>
                  <a:gd name="connsiteY38" fmla="*/ 4884421 h 4884421"/>
                  <a:gd name="connsiteX39" fmla="*/ 615428 w 1366521"/>
                  <a:gd name="connsiteY39" fmla="*/ 3202912 h 4884421"/>
                  <a:gd name="connsiteX40" fmla="*/ 614681 w 1366521"/>
                  <a:gd name="connsiteY40" fmla="*/ 3202940 h 4884421"/>
                  <a:gd name="connsiteX41" fmla="*/ 596900 w 1366521"/>
                  <a:gd name="connsiteY41" fmla="*/ 3111500 h 4884421"/>
                  <a:gd name="connsiteX42" fmla="*/ 597863 w 1366521"/>
                  <a:gd name="connsiteY42" fmla="*/ 3111500 h 4884421"/>
                  <a:gd name="connsiteX43" fmla="*/ 147111 w 1366521"/>
                  <a:gd name="connsiteY43" fmla="*/ 765619 h 4884421"/>
                  <a:gd name="connsiteX44" fmla="*/ 144782 w 1366521"/>
                  <a:gd name="connsiteY44" fmla="*/ 764543 h 4884421"/>
                  <a:gd name="connsiteX45" fmla="*/ 127000 w 1366521"/>
                  <a:gd name="connsiteY45" fmla="*/ 673100 h 4884421"/>
                  <a:gd name="connsiteX46" fmla="*/ 129579 w 1366521"/>
                  <a:gd name="connsiteY46" fmla="*/ 674376 h 4884421"/>
                  <a:gd name="connsiteX47" fmla="*/ 0 w 1366521"/>
                  <a:gd name="connsiteY47"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82322 w 1366521"/>
                  <a:gd name="connsiteY26" fmla="*/ 1743710 h 4884421"/>
                  <a:gd name="connsiteX27" fmla="*/ 778312 w 1366521"/>
                  <a:gd name="connsiteY27" fmla="*/ 1742298 h 4884421"/>
                  <a:gd name="connsiteX28" fmla="*/ 911637 w 1366521"/>
                  <a:gd name="connsiteY28" fmla="*/ 2388849 h 4884421"/>
                  <a:gd name="connsiteX29" fmla="*/ 924563 w 1366521"/>
                  <a:gd name="connsiteY29" fmla="*/ 2391413 h 4884421"/>
                  <a:gd name="connsiteX30" fmla="*/ 939801 w 1366521"/>
                  <a:gd name="connsiteY30" fmla="*/ 2467611 h 4884421"/>
                  <a:gd name="connsiteX31" fmla="*/ 927454 w 1366521"/>
                  <a:gd name="connsiteY31" fmla="*/ 2465553 h 4884421"/>
                  <a:gd name="connsiteX32" fmla="*/ 1366521 w 1366521"/>
                  <a:gd name="connsiteY32" fmla="*/ 4594774 h 4884421"/>
                  <a:gd name="connsiteX33" fmla="*/ 1320780 w 1366521"/>
                  <a:gd name="connsiteY33" fmla="*/ 4630420 h 4884421"/>
                  <a:gd name="connsiteX34" fmla="*/ 1169689 w 1366521"/>
                  <a:gd name="connsiteY34" fmla="*/ 3895236 h 4884421"/>
                  <a:gd name="connsiteX35" fmla="*/ 836098 w 1366521"/>
                  <a:gd name="connsiteY35" fmla="*/ 4013036 h 4884421"/>
                  <a:gd name="connsiteX36" fmla="*/ 995682 w 1366521"/>
                  <a:gd name="connsiteY36" fmla="*/ 4832411 h 4884421"/>
                  <a:gd name="connsiteX37" fmla="*/ 938523 w 1366521"/>
                  <a:gd name="connsiteY37" fmla="*/ 4884421 h 4884421"/>
                  <a:gd name="connsiteX38" fmla="*/ 615428 w 1366521"/>
                  <a:gd name="connsiteY38" fmla="*/ 3202912 h 4884421"/>
                  <a:gd name="connsiteX39" fmla="*/ 614681 w 1366521"/>
                  <a:gd name="connsiteY39" fmla="*/ 3202940 h 4884421"/>
                  <a:gd name="connsiteX40" fmla="*/ 596900 w 1366521"/>
                  <a:gd name="connsiteY40" fmla="*/ 3111500 h 4884421"/>
                  <a:gd name="connsiteX41" fmla="*/ 597863 w 1366521"/>
                  <a:gd name="connsiteY41" fmla="*/ 3111500 h 4884421"/>
                  <a:gd name="connsiteX42" fmla="*/ 147111 w 1366521"/>
                  <a:gd name="connsiteY42" fmla="*/ 765619 h 4884421"/>
                  <a:gd name="connsiteX43" fmla="*/ 144782 w 1366521"/>
                  <a:gd name="connsiteY43" fmla="*/ 764543 h 4884421"/>
                  <a:gd name="connsiteX44" fmla="*/ 127000 w 1366521"/>
                  <a:gd name="connsiteY44" fmla="*/ 673100 h 4884421"/>
                  <a:gd name="connsiteX45" fmla="*/ 129579 w 1366521"/>
                  <a:gd name="connsiteY45" fmla="*/ 674376 h 4884421"/>
                  <a:gd name="connsiteX46" fmla="*/ 0 w 1366521"/>
                  <a:gd name="connsiteY46"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82322 w 1366521"/>
                  <a:gd name="connsiteY26" fmla="*/ 1743710 h 4884421"/>
                  <a:gd name="connsiteX27" fmla="*/ 911637 w 1366521"/>
                  <a:gd name="connsiteY27" fmla="*/ 2388849 h 4884421"/>
                  <a:gd name="connsiteX28" fmla="*/ 924563 w 1366521"/>
                  <a:gd name="connsiteY28" fmla="*/ 2391413 h 4884421"/>
                  <a:gd name="connsiteX29" fmla="*/ 939801 w 1366521"/>
                  <a:gd name="connsiteY29" fmla="*/ 2467611 h 4884421"/>
                  <a:gd name="connsiteX30" fmla="*/ 927454 w 1366521"/>
                  <a:gd name="connsiteY30" fmla="*/ 2465553 h 4884421"/>
                  <a:gd name="connsiteX31" fmla="*/ 1366521 w 1366521"/>
                  <a:gd name="connsiteY31" fmla="*/ 4594774 h 4884421"/>
                  <a:gd name="connsiteX32" fmla="*/ 1320780 w 1366521"/>
                  <a:gd name="connsiteY32" fmla="*/ 4630420 h 4884421"/>
                  <a:gd name="connsiteX33" fmla="*/ 1169689 w 1366521"/>
                  <a:gd name="connsiteY33" fmla="*/ 3895236 h 4884421"/>
                  <a:gd name="connsiteX34" fmla="*/ 836098 w 1366521"/>
                  <a:gd name="connsiteY34" fmla="*/ 4013036 h 4884421"/>
                  <a:gd name="connsiteX35" fmla="*/ 995682 w 1366521"/>
                  <a:gd name="connsiteY35" fmla="*/ 4832411 h 4884421"/>
                  <a:gd name="connsiteX36" fmla="*/ 938523 w 1366521"/>
                  <a:gd name="connsiteY36" fmla="*/ 4884421 h 4884421"/>
                  <a:gd name="connsiteX37" fmla="*/ 615428 w 1366521"/>
                  <a:gd name="connsiteY37" fmla="*/ 3202912 h 4884421"/>
                  <a:gd name="connsiteX38" fmla="*/ 614681 w 1366521"/>
                  <a:gd name="connsiteY38" fmla="*/ 3202940 h 4884421"/>
                  <a:gd name="connsiteX39" fmla="*/ 596900 w 1366521"/>
                  <a:gd name="connsiteY39" fmla="*/ 3111500 h 4884421"/>
                  <a:gd name="connsiteX40" fmla="*/ 597863 w 1366521"/>
                  <a:gd name="connsiteY40" fmla="*/ 3111500 h 4884421"/>
                  <a:gd name="connsiteX41" fmla="*/ 147111 w 1366521"/>
                  <a:gd name="connsiteY41" fmla="*/ 765619 h 4884421"/>
                  <a:gd name="connsiteX42" fmla="*/ 144782 w 1366521"/>
                  <a:gd name="connsiteY42" fmla="*/ 764543 h 4884421"/>
                  <a:gd name="connsiteX43" fmla="*/ 127000 w 1366521"/>
                  <a:gd name="connsiteY43" fmla="*/ 673100 h 4884421"/>
                  <a:gd name="connsiteX44" fmla="*/ 129579 w 1366521"/>
                  <a:gd name="connsiteY44" fmla="*/ 674376 h 4884421"/>
                  <a:gd name="connsiteX45" fmla="*/ 0 w 1366521"/>
                  <a:gd name="connsiteY45"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11637 w 1366521"/>
                  <a:gd name="connsiteY26" fmla="*/ 2388849 h 4884421"/>
                  <a:gd name="connsiteX27" fmla="*/ 924563 w 1366521"/>
                  <a:gd name="connsiteY27" fmla="*/ 2391413 h 4884421"/>
                  <a:gd name="connsiteX28" fmla="*/ 939801 w 1366521"/>
                  <a:gd name="connsiteY28" fmla="*/ 2467611 h 4884421"/>
                  <a:gd name="connsiteX29" fmla="*/ 927454 w 1366521"/>
                  <a:gd name="connsiteY29" fmla="*/ 2465553 h 4884421"/>
                  <a:gd name="connsiteX30" fmla="*/ 1366521 w 1366521"/>
                  <a:gd name="connsiteY30" fmla="*/ 4594774 h 4884421"/>
                  <a:gd name="connsiteX31" fmla="*/ 1320780 w 1366521"/>
                  <a:gd name="connsiteY31" fmla="*/ 4630420 h 4884421"/>
                  <a:gd name="connsiteX32" fmla="*/ 1169689 w 1366521"/>
                  <a:gd name="connsiteY32" fmla="*/ 3895236 h 4884421"/>
                  <a:gd name="connsiteX33" fmla="*/ 836098 w 1366521"/>
                  <a:gd name="connsiteY33" fmla="*/ 4013036 h 4884421"/>
                  <a:gd name="connsiteX34" fmla="*/ 995682 w 1366521"/>
                  <a:gd name="connsiteY34" fmla="*/ 4832411 h 4884421"/>
                  <a:gd name="connsiteX35" fmla="*/ 938523 w 1366521"/>
                  <a:gd name="connsiteY35" fmla="*/ 4884421 h 4884421"/>
                  <a:gd name="connsiteX36" fmla="*/ 615428 w 1366521"/>
                  <a:gd name="connsiteY36" fmla="*/ 3202912 h 4884421"/>
                  <a:gd name="connsiteX37" fmla="*/ 614681 w 1366521"/>
                  <a:gd name="connsiteY37" fmla="*/ 3202940 h 4884421"/>
                  <a:gd name="connsiteX38" fmla="*/ 596900 w 1366521"/>
                  <a:gd name="connsiteY38" fmla="*/ 3111500 h 4884421"/>
                  <a:gd name="connsiteX39" fmla="*/ 597863 w 1366521"/>
                  <a:gd name="connsiteY39" fmla="*/ 3111500 h 4884421"/>
                  <a:gd name="connsiteX40" fmla="*/ 147111 w 1366521"/>
                  <a:gd name="connsiteY40" fmla="*/ 765619 h 4884421"/>
                  <a:gd name="connsiteX41" fmla="*/ 144782 w 1366521"/>
                  <a:gd name="connsiteY41" fmla="*/ 764543 h 4884421"/>
                  <a:gd name="connsiteX42" fmla="*/ 127000 w 1366521"/>
                  <a:gd name="connsiteY42" fmla="*/ 673100 h 4884421"/>
                  <a:gd name="connsiteX43" fmla="*/ 129579 w 1366521"/>
                  <a:gd name="connsiteY43" fmla="*/ 674376 h 4884421"/>
                  <a:gd name="connsiteX44" fmla="*/ 0 w 1366521"/>
                  <a:gd name="connsiteY44"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11637 w 1366521"/>
                  <a:gd name="connsiteY26" fmla="*/ 2388849 h 4884421"/>
                  <a:gd name="connsiteX27" fmla="*/ 939801 w 1366521"/>
                  <a:gd name="connsiteY27" fmla="*/ 2467611 h 4884421"/>
                  <a:gd name="connsiteX28" fmla="*/ 927454 w 1366521"/>
                  <a:gd name="connsiteY28" fmla="*/ 2465553 h 4884421"/>
                  <a:gd name="connsiteX29" fmla="*/ 1366521 w 1366521"/>
                  <a:gd name="connsiteY29" fmla="*/ 4594774 h 4884421"/>
                  <a:gd name="connsiteX30" fmla="*/ 1320780 w 1366521"/>
                  <a:gd name="connsiteY30" fmla="*/ 4630420 h 4884421"/>
                  <a:gd name="connsiteX31" fmla="*/ 1169689 w 1366521"/>
                  <a:gd name="connsiteY31" fmla="*/ 3895236 h 4884421"/>
                  <a:gd name="connsiteX32" fmla="*/ 836098 w 1366521"/>
                  <a:gd name="connsiteY32" fmla="*/ 4013036 h 4884421"/>
                  <a:gd name="connsiteX33" fmla="*/ 995682 w 1366521"/>
                  <a:gd name="connsiteY33" fmla="*/ 4832411 h 4884421"/>
                  <a:gd name="connsiteX34" fmla="*/ 938523 w 1366521"/>
                  <a:gd name="connsiteY34" fmla="*/ 4884421 h 4884421"/>
                  <a:gd name="connsiteX35" fmla="*/ 615428 w 1366521"/>
                  <a:gd name="connsiteY35" fmla="*/ 3202912 h 4884421"/>
                  <a:gd name="connsiteX36" fmla="*/ 614681 w 1366521"/>
                  <a:gd name="connsiteY36" fmla="*/ 3202940 h 4884421"/>
                  <a:gd name="connsiteX37" fmla="*/ 596900 w 1366521"/>
                  <a:gd name="connsiteY37" fmla="*/ 3111500 h 4884421"/>
                  <a:gd name="connsiteX38" fmla="*/ 597863 w 1366521"/>
                  <a:gd name="connsiteY38" fmla="*/ 3111500 h 4884421"/>
                  <a:gd name="connsiteX39" fmla="*/ 147111 w 1366521"/>
                  <a:gd name="connsiteY39" fmla="*/ 765619 h 4884421"/>
                  <a:gd name="connsiteX40" fmla="*/ 144782 w 1366521"/>
                  <a:gd name="connsiteY40" fmla="*/ 764543 h 4884421"/>
                  <a:gd name="connsiteX41" fmla="*/ 127000 w 1366521"/>
                  <a:gd name="connsiteY41" fmla="*/ 673100 h 4884421"/>
                  <a:gd name="connsiteX42" fmla="*/ 129579 w 1366521"/>
                  <a:gd name="connsiteY42" fmla="*/ 674376 h 4884421"/>
                  <a:gd name="connsiteX43" fmla="*/ 0 w 1366521"/>
                  <a:gd name="connsiteY43"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39801 w 1366521"/>
                  <a:gd name="connsiteY26" fmla="*/ 2467611 h 4884421"/>
                  <a:gd name="connsiteX27" fmla="*/ 927454 w 1366521"/>
                  <a:gd name="connsiteY27" fmla="*/ 2465553 h 4884421"/>
                  <a:gd name="connsiteX28" fmla="*/ 1366521 w 1366521"/>
                  <a:gd name="connsiteY28" fmla="*/ 4594774 h 4884421"/>
                  <a:gd name="connsiteX29" fmla="*/ 1320780 w 1366521"/>
                  <a:gd name="connsiteY29" fmla="*/ 4630420 h 4884421"/>
                  <a:gd name="connsiteX30" fmla="*/ 1169689 w 1366521"/>
                  <a:gd name="connsiteY30" fmla="*/ 3895236 h 4884421"/>
                  <a:gd name="connsiteX31" fmla="*/ 836098 w 1366521"/>
                  <a:gd name="connsiteY31" fmla="*/ 4013036 h 4884421"/>
                  <a:gd name="connsiteX32" fmla="*/ 995682 w 1366521"/>
                  <a:gd name="connsiteY32" fmla="*/ 4832411 h 4884421"/>
                  <a:gd name="connsiteX33" fmla="*/ 938523 w 1366521"/>
                  <a:gd name="connsiteY33" fmla="*/ 4884421 h 4884421"/>
                  <a:gd name="connsiteX34" fmla="*/ 615428 w 1366521"/>
                  <a:gd name="connsiteY34" fmla="*/ 3202912 h 4884421"/>
                  <a:gd name="connsiteX35" fmla="*/ 614681 w 1366521"/>
                  <a:gd name="connsiteY35" fmla="*/ 3202940 h 4884421"/>
                  <a:gd name="connsiteX36" fmla="*/ 596900 w 1366521"/>
                  <a:gd name="connsiteY36" fmla="*/ 3111500 h 4884421"/>
                  <a:gd name="connsiteX37" fmla="*/ 597863 w 1366521"/>
                  <a:gd name="connsiteY37" fmla="*/ 3111500 h 4884421"/>
                  <a:gd name="connsiteX38" fmla="*/ 147111 w 1366521"/>
                  <a:gd name="connsiteY38" fmla="*/ 765619 h 4884421"/>
                  <a:gd name="connsiteX39" fmla="*/ 144782 w 1366521"/>
                  <a:gd name="connsiteY39" fmla="*/ 764543 h 4884421"/>
                  <a:gd name="connsiteX40" fmla="*/ 127000 w 1366521"/>
                  <a:gd name="connsiteY40" fmla="*/ 673100 h 4884421"/>
                  <a:gd name="connsiteX41" fmla="*/ 129579 w 1366521"/>
                  <a:gd name="connsiteY41" fmla="*/ 674376 h 4884421"/>
                  <a:gd name="connsiteX42" fmla="*/ 0 w 1366521"/>
                  <a:gd name="connsiteY42"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39801 w 1366521"/>
                  <a:gd name="connsiteY26" fmla="*/ 2467611 h 4884421"/>
                  <a:gd name="connsiteX27" fmla="*/ 1366521 w 1366521"/>
                  <a:gd name="connsiteY27" fmla="*/ 4594774 h 4884421"/>
                  <a:gd name="connsiteX28" fmla="*/ 1320780 w 1366521"/>
                  <a:gd name="connsiteY28" fmla="*/ 4630420 h 4884421"/>
                  <a:gd name="connsiteX29" fmla="*/ 1169689 w 1366521"/>
                  <a:gd name="connsiteY29" fmla="*/ 3895236 h 4884421"/>
                  <a:gd name="connsiteX30" fmla="*/ 836098 w 1366521"/>
                  <a:gd name="connsiteY30" fmla="*/ 4013036 h 4884421"/>
                  <a:gd name="connsiteX31" fmla="*/ 995682 w 1366521"/>
                  <a:gd name="connsiteY31" fmla="*/ 4832411 h 4884421"/>
                  <a:gd name="connsiteX32" fmla="*/ 938523 w 1366521"/>
                  <a:gd name="connsiteY32" fmla="*/ 4884421 h 4884421"/>
                  <a:gd name="connsiteX33" fmla="*/ 615428 w 1366521"/>
                  <a:gd name="connsiteY33" fmla="*/ 3202912 h 4884421"/>
                  <a:gd name="connsiteX34" fmla="*/ 614681 w 1366521"/>
                  <a:gd name="connsiteY34" fmla="*/ 3202940 h 4884421"/>
                  <a:gd name="connsiteX35" fmla="*/ 596900 w 1366521"/>
                  <a:gd name="connsiteY35" fmla="*/ 3111500 h 4884421"/>
                  <a:gd name="connsiteX36" fmla="*/ 597863 w 1366521"/>
                  <a:gd name="connsiteY36" fmla="*/ 3111500 h 4884421"/>
                  <a:gd name="connsiteX37" fmla="*/ 147111 w 1366521"/>
                  <a:gd name="connsiteY37" fmla="*/ 765619 h 4884421"/>
                  <a:gd name="connsiteX38" fmla="*/ 144782 w 1366521"/>
                  <a:gd name="connsiteY38" fmla="*/ 764543 h 4884421"/>
                  <a:gd name="connsiteX39" fmla="*/ 127000 w 1366521"/>
                  <a:gd name="connsiteY39" fmla="*/ 673100 h 4884421"/>
                  <a:gd name="connsiteX40" fmla="*/ 129579 w 1366521"/>
                  <a:gd name="connsiteY40" fmla="*/ 674376 h 4884421"/>
                  <a:gd name="connsiteX41" fmla="*/ 0 w 1366521"/>
                  <a:gd name="connsiteY41"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47111 w 1366521"/>
                  <a:gd name="connsiteY36" fmla="*/ 765619 h 4884421"/>
                  <a:gd name="connsiteX37" fmla="*/ 144782 w 1366521"/>
                  <a:gd name="connsiteY37" fmla="*/ 764543 h 4884421"/>
                  <a:gd name="connsiteX38" fmla="*/ 127000 w 1366521"/>
                  <a:gd name="connsiteY38" fmla="*/ 673100 h 4884421"/>
                  <a:gd name="connsiteX39" fmla="*/ 129579 w 1366521"/>
                  <a:gd name="connsiteY39" fmla="*/ 674376 h 4884421"/>
                  <a:gd name="connsiteX40" fmla="*/ 0 w 1366521"/>
                  <a:gd name="connsiteY40"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47111 w 1366521"/>
                  <a:gd name="connsiteY36" fmla="*/ 765619 h 4884421"/>
                  <a:gd name="connsiteX37" fmla="*/ 127000 w 1366521"/>
                  <a:gd name="connsiteY37" fmla="*/ 673100 h 4884421"/>
                  <a:gd name="connsiteX38" fmla="*/ 129579 w 1366521"/>
                  <a:gd name="connsiteY38" fmla="*/ 674376 h 4884421"/>
                  <a:gd name="connsiteX39" fmla="*/ 0 w 1366521"/>
                  <a:gd name="connsiteY39"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27000 w 1366521"/>
                  <a:gd name="connsiteY36" fmla="*/ 673100 h 4884421"/>
                  <a:gd name="connsiteX37" fmla="*/ 129579 w 1366521"/>
                  <a:gd name="connsiteY37" fmla="*/ 674376 h 4884421"/>
                  <a:gd name="connsiteX38" fmla="*/ 0 w 1366521"/>
                  <a:gd name="connsiteY38"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27000 w 1366521"/>
                  <a:gd name="connsiteY36" fmla="*/ 673100 h 4884421"/>
                  <a:gd name="connsiteX37" fmla="*/ 0 w 1366521"/>
                  <a:gd name="connsiteY37"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0 w 1366521"/>
                  <a:gd name="connsiteY36"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596900 w 1366521"/>
                  <a:gd name="connsiteY33" fmla="*/ 3111500 h 4884421"/>
                  <a:gd name="connsiteX34" fmla="*/ 597863 w 1366521"/>
                  <a:gd name="connsiteY34" fmla="*/ 3111500 h 4884421"/>
                  <a:gd name="connsiteX35" fmla="*/ 0 w 1366521"/>
                  <a:gd name="connsiteY35"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596900 w 1366521"/>
                  <a:gd name="connsiteY33" fmla="*/ 3111500 h 4884421"/>
                  <a:gd name="connsiteX34" fmla="*/ 0 w 1366521"/>
                  <a:gd name="connsiteY34"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0 w 1366521"/>
                  <a:gd name="connsiteY33"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0 w 1366521"/>
                  <a:gd name="connsiteY32" fmla="*/ 0 h 48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6521" h="4884421">
                    <a:moveTo>
                      <a:pt x="1024311" y="3187854"/>
                    </a:moveTo>
                    <a:lnTo>
                      <a:pt x="677869" y="3200613"/>
                    </a:lnTo>
                    <a:lnTo>
                      <a:pt x="818632" y="3923356"/>
                    </a:lnTo>
                    <a:lnTo>
                      <a:pt x="1154059" y="3819187"/>
                    </a:lnTo>
                    <a:lnTo>
                      <a:pt x="1024311" y="3187854"/>
                    </a:lnTo>
                    <a:close/>
                    <a:moveTo>
                      <a:pt x="521530" y="2397896"/>
                    </a:moveTo>
                    <a:lnTo>
                      <a:pt x="660513" y="3111500"/>
                    </a:lnTo>
                    <a:lnTo>
                      <a:pt x="1008619" y="3111500"/>
                    </a:lnTo>
                    <a:lnTo>
                      <a:pt x="874037" y="2456650"/>
                    </a:lnTo>
                    <a:lnTo>
                      <a:pt x="521530" y="2397896"/>
                    </a:lnTo>
                    <a:close/>
                    <a:moveTo>
                      <a:pt x="365533" y="1596940"/>
                    </a:moveTo>
                    <a:lnTo>
                      <a:pt x="504019" y="2307988"/>
                    </a:lnTo>
                    <a:lnTo>
                      <a:pt x="857913" y="2378192"/>
                    </a:lnTo>
                    <a:lnTo>
                      <a:pt x="723242" y="1722905"/>
                    </a:lnTo>
                    <a:lnTo>
                      <a:pt x="365533" y="1596940"/>
                    </a:lnTo>
                    <a:close/>
                    <a:moveTo>
                      <a:pt x="209215" y="794332"/>
                    </a:moveTo>
                    <a:lnTo>
                      <a:pt x="348106" y="1507463"/>
                    </a:lnTo>
                    <a:lnTo>
                      <a:pt x="707396" y="1645801"/>
                    </a:lnTo>
                    <a:lnTo>
                      <a:pt x="566339" y="959442"/>
                    </a:lnTo>
                    <a:lnTo>
                      <a:pt x="209215" y="794332"/>
                    </a:lnTo>
                    <a:close/>
                    <a:moveTo>
                      <a:pt x="0" y="0"/>
                    </a:moveTo>
                    <a:lnTo>
                      <a:pt x="60939" y="33015"/>
                    </a:lnTo>
                    <a:lnTo>
                      <a:pt x="191854" y="705190"/>
                    </a:lnTo>
                    <a:lnTo>
                      <a:pt x="550564" y="882684"/>
                    </a:lnTo>
                    <a:lnTo>
                      <a:pt x="431800" y="304800"/>
                    </a:lnTo>
                    <a:lnTo>
                      <a:pt x="487667" y="332836"/>
                    </a:lnTo>
                    <a:lnTo>
                      <a:pt x="1366521" y="4594774"/>
                    </a:lnTo>
                    <a:lnTo>
                      <a:pt x="1320780" y="4630420"/>
                    </a:lnTo>
                    <a:lnTo>
                      <a:pt x="1169689" y="3895236"/>
                    </a:lnTo>
                    <a:lnTo>
                      <a:pt x="836098" y="4013036"/>
                    </a:lnTo>
                    <a:lnTo>
                      <a:pt x="995682" y="4832411"/>
                    </a:lnTo>
                    <a:lnTo>
                      <a:pt x="938523" y="4884421"/>
                    </a:lnTo>
                    <a:lnTo>
                      <a:pt x="0" y="0"/>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latin typeface="Segoe UI Semilight" panose="020B0402040204020203" pitchFamily="34" charset="0"/>
                  <a:cs typeface="Segoe UI Semilight" panose="020B0402040204020203" pitchFamily="34" charset="0"/>
                </a:endParaRPr>
              </a:p>
            </p:txBody>
          </p:sp>
        </p:grpSp>
      </p:grpSp>
      <p:sp>
        <p:nvSpPr>
          <p:cNvPr id="40" name="Rectangle 140">
            <a:extLst>
              <a:ext uri="{FF2B5EF4-FFF2-40B4-BE49-F238E27FC236}">
                <a16:creationId xmlns:a16="http://schemas.microsoft.com/office/drawing/2014/main" id="{591791A2-221C-4AB8-835E-F36C5FECE5A1}"/>
              </a:ext>
            </a:extLst>
          </p:cNvPr>
          <p:cNvSpPr/>
          <p:nvPr/>
        </p:nvSpPr>
        <p:spPr>
          <a:xfrm>
            <a:off x="6536547" y="544646"/>
            <a:ext cx="903345" cy="956076"/>
          </a:xfrm>
          <a:prstGeom prst="rect">
            <a:avLst/>
          </a:prstGeom>
          <a:noFill/>
          <a:ln>
            <a:noFill/>
          </a:ln>
          <a:scene3d>
            <a:camera prst="isometricOffAxis1Left">
              <a:rot lat="20438577" lon="2392975" rev="3992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Semilight" panose="020B0402040204020203" pitchFamily="34" charset="0"/>
                <a:cs typeface="Segoe UI Semilight" panose="020B0402040204020203" pitchFamily="34" charset="0"/>
              </a:rPr>
              <a:t>05</a:t>
            </a:r>
          </a:p>
        </p:txBody>
      </p:sp>
      <p:sp>
        <p:nvSpPr>
          <p:cNvPr id="41" name="Rectangle 141">
            <a:extLst>
              <a:ext uri="{FF2B5EF4-FFF2-40B4-BE49-F238E27FC236}">
                <a16:creationId xmlns:a16="http://schemas.microsoft.com/office/drawing/2014/main" id="{22E6CFD9-6B6B-4869-BC69-CE844FB076FF}"/>
              </a:ext>
            </a:extLst>
          </p:cNvPr>
          <p:cNvSpPr/>
          <p:nvPr/>
        </p:nvSpPr>
        <p:spPr>
          <a:xfrm>
            <a:off x="6555814" y="1488853"/>
            <a:ext cx="903345" cy="956076"/>
          </a:xfrm>
          <a:prstGeom prst="rect">
            <a:avLst/>
          </a:prstGeom>
          <a:noFill/>
          <a:ln>
            <a:noFill/>
          </a:ln>
          <a:scene3d>
            <a:camera prst="isometricOffAxis1Left">
              <a:rot lat="20438577" lon="2392975" rev="3992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Semilight" panose="020B0402040204020203" pitchFamily="34" charset="0"/>
                <a:cs typeface="Segoe UI Semilight" panose="020B0402040204020203" pitchFamily="34" charset="0"/>
              </a:rPr>
              <a:t>04</a:t>
            </a:r>
          </a:p>
        </p:txBody>
      </p:sp>
      <p:sp>
        <p:nvSpPr>
          <p:cNvPr id="42" name="Rectangle 142">
            <a:extLst>
              <a:ext uri="{FF2B5EF4-FFF2-40B4-BE49-F238E27FC236}">
                <a16:creationId xmlns:a16="http://schemas.microsoft.com/office/drawing/2014/main" id="{DD121C38-E972-446A-895A-07A8E7AD8FE0}"/>
              </a:ext>
            </a:extLst>
          </p:cNvPr>
          <p:cNvSpPr/>
          <p:nvPr/>
        </p:nvSpPr>
        <p:spPr>
          <a:xfrm>
            <a:off x="6542331" y="2434158"/>
            <a:ext cx="903345" cy="956076"/>
          </a:xfrm>
          <a:prstGeom prst="rect">
            <a:avLst/>
          </a:prstGeom>
          <a:noFill/>
          <a:ln>
            <a:noFill/>
          </a:ln>
          <a:scene3d>
            <a:camera prst="isometricOffAxis1Left">
              <a:rot lat="21338516" lon="2403336" rev="37772"/>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Semilight" panose="020B0402040204020203" pitchFamily="34" charset="0"/>
                <a:cs typeface="Segoe UI Semilight" panose="020B0402040204020203" pitchFamily="34" charset="0"/>
              </a:rPr>
              <a:t>03</a:t>
            </a:r>
          </a:p>
        </p:txBody>
      </p:sp>
      <p:sp>
        <p:nvSpPr>
          <p:cNvPr id="43" name="Rectangle 143">
            <a:extLst>
              <a:ext uri="{FF2B5EF4-FFF2-40B4-BE49-F238E27FC236}">
                <a16:creationId xmlns:a16="http://schemas.microsoft.com/office/drawing/2014/main" id="{4A13EBCD-3B30-4F19-802F-4B2217B255FC}"/>
              </a:ext>
            </a:extLst>
          </p:cNvPr>
          <p:cNvSpPr/>
          <p:nvPr/>
        </p:nvSpPr>
        <p:spPr>
          <a:xfrm>
            <a:off x="6537590" y="3407958"/>
            <a:ext cx="903345" cy="956076"/>
          </a:xfrm>
          <a:prstGeom prst="rect">
            <a:avLst/>
          </a:prstGeom>
          <a:noFill/>
          <a:ln>
            <a:noFill/>
          </a:ln>
          <a:scene3d>
            <a:camera prst="isometricOffAxis1Left">
              <a:rot lat="638463" lon="2413283" rev="38321"/>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Semilight" panose="020B0402040204020203" pitchFamily="34" charset="0"/>
                <a:cs typeface="Segoe UI Semilight" panose="020B0402040204020203" pitchFamily="34" charset="0"/>
              </a:rPr>
              <a:t>02</a:t>
            </a:r>
          </a:p>
        </p:txBody>
      </p:sp>
      <p:sp>
        <p:nvSpPr>
          <p:cNvPr id="44" name="Rectangle 144">
            <a:extLst>
              <a:ext uri="{FF2B5EF4-FFF2-40B4-BE49-F238E27FC236}">
                <a16:creationId xmlns:a16="http://schemas.microsoft.com/office/drawing/2014/main" id="{6187B183-7AD8-4733-96C2-B2DE6BCAB556}"/>
              </a:ext>
            </a:extLst>
          </p:cNvPr>
          <p:cNvSpPr/>
          <p:nvPr/>
        </p:nvSpPr>
        <p:spPr>
          <a:xfrm>
            <a:off x="6635244" y="4399088"/>
            <a:ext cx="903345" cy="956076"/>
          </a:xfrm>
          <a:prstGeom prst="rect">
            <a:avLst/>
          </a:prstGeom>
          <a:noFill/>
          <a:ln>
            <a:noFill/>
          </a:ln>
          <a:scene3d>
            <a:camera prst="isometricOffAxis1Left">
              <a:rot lat="1238424" lon="2420394" rev="40245"/>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Segoe UI Semilight" panose="020B0402040204020203" pitchFamily="34" charset="0"/>
                <a:cs typeface="Segoe UI Semilight" panose="020B0402040204020203" pitchFamily="34" charset="0"/>
              </a:rPr>
              <a:t>01</a:t>
            </a:r>
          </a:p>
        </p:txBody>
      </p:sp>
      <p:sp>
        <p:nvSpPr>
          <p:cNvPr id="45" name="44 CuadroTexto"/>
          <p:cNvSpPr txBox="1"/>
          <p:nvPr/>
        </p:nvSpPr>
        <p:spPr>
          <a:xfrm>
            <a:off x="246451" y="2430362"/>
            <a:ext cx="2546593" cy="1089529"/>
          </a:xfrm>
          <a:prstGeom prst="rect">
            <a:avLst/>
          </a:prstGeom>
          <a:noFill/>
        </p:spPr>
        <p:txBody>
          <a:bodyPr wrap="square" rtlCol="0">
            <a:spAutoFit/>
          </a:bodyPr>
          <a:lstStyle/>
          <a:p>
            <a:pPr algn="ctr">
              <a:lnSpc>
                <a:spcPct val="90000"/>
              </a:lnSpc>
              <a:spcBef>
                <a:spcPct val="0"/>
              </a:spcBef>
            </a:pPr>
            <a:r>
              <a:rPr lang="es-CR" sz="2400" b="1" dirty="0">
                <a:solidFill>
                  <a:schemeClr val="tx1">
                    <a:lumMod val="65000"/>
                    <a:lumOff val="35000"/>
                  </a:schemeClr>
                </a:solidFill>
                <a:latin typeface="Segoe UI Semilight" panose="020B0402040204020203" pitchFamily="34" charset="0"/>
                <a:ea typeface="+mj-ea"/>
                <a:cs typeface="Segoe UI Semilight" panose="020B0402040204020203" pitchFamily="34" charset="0"/>
              </a:rPr>
              <a:t>Estados de los PAOS en el sistema</a:t>
            </a:r>
            <a:endParaRPr lang="es-ES" sz="2400" b="1" dirty="0">
              <a:solidFill>
                <a:schemeClr val="tx1">
                  <a:lumMod val="65000"/>
                  <a:lumOff val="35000"/>
                </a:schemeClr>
              </a:solidFill>
              <a:latin typeface="Segoe UI Semilight" panose="020B0402040204020203" pitchFamily="34" charset="0"/>
              <a:ea typeface="+mj-ea"/>
              <a:cs typeface="Segoe UI Semilight" panose="020B0402040204020203"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10A6BA8-23E1-433B-8028-CD74C502CC92}" type="slidenum">
              <a:rPr lang="es-CR" smtClean="0"/>
              <a:pPr/>
              <a:t>39</a:t>
            </a:fld>
            <a:endParaRPr lang="es-CR"/>
          </a:p>
        </p:txBody>
      </p:sp>
      <p:pic>
        <p:nvPicPr>
          <p:cNvPr id="2050" name="Picture 2"/>
          <p:cNvPicPr>
            <a:picLocks noChangeAspect="1" noChangeArrowheads="1"/>
          </p:cNvPicPr>
          <p:nvPr/>
        </p:nvPicPr>
        <p:blipFill>
          <a:blip r:embed="rId2"/>
          <a:srcRect/>
          <a:stretch>
            <a:fillRect/>
          </a:stretch>
        </p:blipFill>
        <p:spPr bwMode="auto">
          <a:xfrm>
            <a:off x="0" y="72567"/>
            <a:ext cx="9144000" cy="6477000"/>
          </a:xfrm>
          <a:prstGeom prst="rect">
            <a:avLst/>
          </a:prstGeom>
          <a:noFill/>
          <a:ln w="9525">
            <a:noFill/>
            <a:miter lim="800000"/>
            <a:headEnd/>
            <a:tailEnd/>
          </a:ln>
          <a:effectLst/>
        </p:spPr>
      </p:pic>
      <p:sp>
        <p:nvSpPr>
          <p:cNvPr id="6" name="5 Rectángulo"/>
          <p:cNvSpPr/>
          <p:nvPr/>
        </p:nvSpPr>
        <p:spPr>
          <a:xfrm>
            <a:off x="4253420" y="3093396"/>
            <a:ext cx="2225202" cy="1381328"/>
          </a:xfrm>
          <a:prstGeom prst="rect">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solidFill>
                  <a:schemeClr val="bg1"/>
                </a:solidFill>
                <a:latin typeface="Segoe UI Semilight" panose="020B0402040204020203" pitchFamily="34" charset="0"/>
                <a:cs typeface="Segoe UI Semilight" panose="020B0402040204020203" pitchFamily="34" charset="0"/>
              </a:rPr>
              <a:t>Cuando se devuelve un PAO se debe incluir un comentario con el motivo de la devolución.  </a:t>
            </a:r>
            <a:endParaRPr lang="es-ES" sz="1400" dirty="0">
              <a:solidFill>
                <a:schemeClr val="bg1"/>
              </a:solidFill>
              <a:latin typeface="Segoe UI Semilight" panose="020B0402040204020203" pitchFamily="34" charset="0"/>
              <a:cs typeface="Segoe UI Semilight" panose="020B0402040204020203" pitchFamily="34" charset="0"/>
            </a:endParaRPr>
          </a:p>
        </p:txBody>
      </p:sp>
      <p:cxnSp>
        <p:nvCxnSpPr>
          <p:cNvPr id="4" name="Conector recto 3">
            <a:extLst>
              <a:ext uri="{FF2B5EF4-FFF2-40B4-BE49-F238E27FC236}">
                <a16:creationId xmlns:a16="http://schemas.microsoft.com/office/drawing/2014/main" id="{4D8D101E-5A70-4160-8C57-C40CDBB9B290}"/>
              </a:ext>
            </a:extLst>
          </p:cNvPr>
          <p:cNvCxnSpPr>
            <a:stCxn id="6" idx="3"/>
          </p:cNvCxnSpPr>
          <p:nvPr/>
        </p:nvCxnSpPr>
        <p:spPr>
          <a:xfrm>
            <a:off x="6478622" y="3784060"/>
            <a:ext cx="1156174" cy="0"/>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0875BC6F-0CB8-4174-9D53-E7D482CDB9DD}"/>
              </a:ext>
            </a:extLst>
          </p:cNvPr>
          <p:cNvCxnSpPr>
            <a:cxnSpLocks/>
          </p:cNvCxnSpPr>
          <p:nvPr/>
        </p:nvCxnSpPr>
        <p:spPr>
          <a:xfrm>
            <a:off x="7634796" y="2459115"/>
            <a:ext cx="0" cy="1748901"/>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BDD06F8-9F7C-411F-89CD-2BF192781C5A}"/>
              </a:ext>
            </a:extLst>
          </p:cNvPr>
          <p:cNvCxnSpPr>
            <a:cxnSpLocks/>
          </p:cNvCxnSpPr>
          <p:nvPr/>
        </p:nvCxnSpPr>
        <p:spPr>
          <a:xfrm>
            <a:off x="7634796" y="2459115"/>
            <a:ext cx="532660" cy="0"/>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0BAB633-5F35-40A9-AD52-7741E400902A}"/>
              </a:ext>
            </a:extLst>
          </p:cNvPr>
          <p:cNvCxnSpPr>
            <a:cxnSpLocks/>
          </p:cNvCxnSpPr>
          <p:nvPr/>
        </p:nvCxnSpPr>
        <p:spPr>
          <a:xfrm>
            <a:off x="7634796" y="4208016"/>
            <a:ext cx="532660" cy="0"/>
          </a:xfrm>
          <a:prstGeom prst="line">
            <a:avLst/>
          </a:prstGeom>
          <a:ln w="28575">
            <a:solidFill>
              <a:srgbClr val="01B9D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077218"/>
          </a:xfrm>
          <a:prstGeom prst="rect">
            <a:avLst/>
          </a:prstGeom>
          <a:noFill/>
          <a:ln w="9525">
            <a:noFill/>
            <a:miter lim="800000"/>
            <a:headEnd/>
            <a:tailEnd/>
          </a:ln>
          <a:effectLst/>
        </p:spPr>
        <p:txBody>
          <a:bodyPr wrap="square">
            <a:spAutoFit/>
          </a:bodyPr>
          <a:lstStyle/>
          <a:p>
            <a:pPr algn="ctr" defTabSz="762000">
              <a:spcBef>
                <a:spcPct val="50000"/>
              </a:spcBef>
              <a:defRPr/>
            </a:pPr>
            <a:r>
              <a:rPr kumimoji="1" lang="es-ES" sz="3200" b="1" dirty="0">
                <a:solidFill>
                  <a:schemeClr val="tx1">
                    <a:lumMod val="65000"/>
                    <a:lumOff val="35000"/>
                  </a:schemeClr>
                </a:solidFill>
                <a:latin typeface="Segoe UI Semilight" panose="020B0402040204020203" pitchFamily="34" charset="0"/>
                <a:cs typeface="Segoe UI Semilight" panose="020B0402040204020203" pitchFamily="34" charset="0"/>
              </a:rPr>
              <a:t>NORMATIVA DE LA PLANIFICACIÓN INSTITUCIONAL</a:t>
            </a: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467544" y="1907759"/>
            <a:ext cx="8090072" cy="4473376"/>
          </a:xfrm>
          <a:prstGeom prst="rect">
            <a:avLst/>
          </a:prstGeom>
        </p:spPr>
        <p:txBody>
          <a:bodyPr/>
          <a:lstStyle/>
          <a:p>
            <a:pPr marL="0" marR="0" lvl="0" indent="0" algn="just" defTabSz="914400" rtl="0" eaLnBrk="1" fontAlgn="base" latinLnBrk="0" hangingPunct="1">
              <a:lnSpc>
                <a:spcPct val="85000"/>
              </a:lnSpc>
              <a:spcBef>
                <a:spcPct val="0"/>
              </a:spcBef>
              <a:spcAft>
                <a:spcPct val="0"/>
              </a:spcAft>
              <a:buClrTx/>
              <a:buSzTx/>
              <a:buFont typeface="Wingdings" pitchFamily="2" charset="2"/>
              <a:buChar char="Ø"/>
              <a:tabLst/>
              <a:defRPr/>
            </a:pPr>
            <a:r>
              <a:rPr kumimoji="0" lang="es-MX" sz="2400" b="1" i="0" u="none" strike="noStrike" kern="0" cap="none" spc="0" normalizeH="0" baseline="0" noProof="0" dirty="0">
                <a:ln>
                  <a:noFill/>
                </a:ln>
                <a:solidFill>
                  <a:srgbClr val="FF7F00"/>
                </a:solidFill>
                <a:effectLst/>
                <a:uLnTx/>
                <a:uFillTx/>
                <a:latin typeface="Segoe UI Semilight" panose="020B0402040204020203" pitchFamily="34" charset="0"/>
                <a:cs typeface="Segoe UI Semilight" panose="020B0402040204020203" pitchFamily="34" charset="0"/>
              </a:rPr>
              <a:t> Ley de Administración Financiera y Presupuestos Públicos No. 8131. </a:t>
            </a:r>
            <a:r>
              <a:rPr kumimoji="0" lang="es-MX" sz="1200" b="0" i="0" u="none" strike="noStrike" kern="0" cap="none" spc="0" normalizeH="0" baseline="0" noProof="0" dirty="0">
                <a:ln>
                  <a:noFill/>
                </a:ln>
                <a:solidFill>
                  <a:schemeClr val="tx1">
                    <a:lumMod val="65000"/>
                    <a:lumOff val="35000"/>
                  </a:schemeClr>
                </a:solidFill>
                <a:effectLst/>
                <a:uLnTx/>
                <a:uFillTx/>
                <a:latin typeface="Segoe UI Semilight" panose="020B0402040204020203" pitchFamily="34" charset="0"/>
                <a:cs typeface="Segoe UI Semilight" panose="020B0402040204020203" pitchFamily="34" charset="0"/>
              </a:rPr>
              <a:t>(artículos 4, 7 y 33)</a:t>
            </a:r>
          </a:p>
          <a:p>
            <a:pPr marL="0" marR="0" lvl="0" indent="0" algn="just" defTabSz="457200" rtl="0" eaLnBrk="1" fontAlgn="auto" latinLnBrk="0" hangingPunct="1">
              <a:lnSpc>
                <a:spcPct val="85000"/>
              </a:lnSpc>
              <a:spcBef>
                <a:spcPts val="0"/>
              </a:spcBef>
              <a:spcAft>
                <a:spcPts val="0"/>
              </a:spcAft>
              <a:buClrTx/>
              <a:buSzTx/>
              <a:buFont typeface="Wingdings" pitchFamily="2" charset="2"/>
              <a:buChar char="Ø"/>
              <a:tabLst/>
              <a:defRPr/>
            </a:pPr>
            <a:endParaRPr kumimoji="0" lang="es-MX" sz="2400" b="1" i="0" u="none" strike="noStrike" kern="0" cap="none" spc="0" normalizeH="0" baseline="0" noProof="0" dirty="0">
              <a:ln>
                <a:noFill/>
              </a:ln>
              <a:solidFill>
                <a:prstClr val="black"/>
              </a:solidFill>
              <a:effectLst/>
              <a:uLnTx/>
              <a:uFillTx/>
              <a:latin typeface="+mj-lt"/>
              <a:ea typeface="+mn-ea"/>
              <a:cs typeface="Times New Roman" panose="02020603050405020304" pitchFamily="18" charset="0"/>
            </a:endParaRPr>
          </a:p>
          <a:p>
            <a:pPr lvl="0" algn="just">
              <a:defRPr/>
            </a:pPr>
            <a:r>
              <a:rPr lang="es-ES" sz="1600" dirty="0">
                <a:solidFill>
                  <a:schemeClr val="tx1">
                    <a:lumMod val="65000"/>
                    <a:lumOff val="35000"/>
                  </a:schemeClr>
                </a:solidFill>
                <a:latin typeface="+mj-lt"/>
                <a:cs typeface="Times New Roman" panose="02020603050405020304" pitchFamily="18" charset="0"/>
              </a:rPr>
              <a:t>Artículo 7°-    Técnicas de formulación presupuestaria.  </a:t>
            </a:r>
            <a:r>
              <a:rPr lang="es-ES" sz="2000" b="1" i="1" dirty="0">
                <a:solidFill>
                  <a:srgbClr val="FF7F00"/>
                </a:solidFill>
                <a:latin typeface="+mj-lt"/>
                <a:cs typeface="Times New Roman" panose="02020603050405020304" pitchFamily="18" charset="0"/>
              </a:rPr>
              <a:t>En la formulación de los presupuestos, se utilizarán las técnicas y los principios presupuestarios aceptados, con base en criterios funcionales que permitan evaluar el cumplimiento de las políticas y los planes anuales,  </a:t>
            </a:r>
            <a:r>
              <a:rPr lang="es-ES" sz="1600" dirty="0">
                <a:solidFill>
                  <a:schemeClr val="tx1">
                    <a:lumMod val="65000"/>
                    <a:lumOff val="35000"/>
                  </a:schemeClr>
                </a:solidFill>
                <a:latin typeface="+mj-lt"/>
                <a:cs typeface="Times New Roman" panose="02020603050405020304" pitchFamily="18" charset="0"/>
              </a:rPr>
              <a:t>así  como  la  incidencia  y  el  impacto  económico-financiero de la ejecución.  Para ello, deberán atenderse elementos como la prestación de servicios, la producción de bienes y las funciones generales de dirección y apoyo de cada órgano, entidad o institución. </a:t>
            </a:r>
            <a:endParaRPr kumimoji="0" lang="es-MX" sz="1600" b="1" u="none" strike="noStrike" kern="0" cap="none" spc="0" normalizeH="0" baseline="0" noProof="0" dirty="0">
              <a:ln>
                <a:noFill/>
              </a:ln>
              <a:solidFill>
                <a:schemeClr val="tx1">
                  <a:lumMod val="65000"/>
                  <a:lumOff val="35000"/>
                </a:schemeClr>
              </a:solidFill>
              <a:effectLst/>
              <a:uLnTx/>
              <a:uFillTx/>
              <a:latin typeface="+mj-lt"/>
              <a:cs typeface="Times New Roman" panose="02020603050405020304" pitchFamily="18" charset="0"/>
            </a:endParaRPr>
          </a:p>
          <a:p>
            <a:pPr marL="0" marR="0" lvl="0" indent="0" algn="just" defTabSz="457200" rtl="0" eaLnBrk="1" fontAlgn="auto" latinLnBrk="0" hangingPunct="1">
              <a:lnSpc>
                <a:spcPct val="85000"/>
              </a:lnSpc>
              <a:spcBef>
                <a:spcPts val="0"/>
              </a:spcBef>
              <a:spcAft>
                <a:spcPts val="0"/>
              </a:spcAft>
              <a:buClrTx/>
              <a:buSzTx/>
              <a:buFontTx/>
              <a:buNone/>
              <a:tabLst/>
              <a:defRPr/>
            </a:pPr>
            <a:endParaRPr kumimoji="0" lang="es-E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5000"/>
              </a:lnSpc>
              <a:spcBef>
                <a:spcPct val="0"/>
              </a:spcBef>
              <a:spcAft>
                <a:spcPct val="0"/>
              </a:spcAft>
              <a:buClrTx/>
              <a:buSzTx/>
              <a:buFontTx/>
              <a:buNone/>
              <a:tabLst/>
              <a:defRPr/>
            </a:pPr>
            <a:endParaRPr kumimoji="0" lang="es-E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1506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68C532-49ED-48AC-9A70-517A47212FC7}"/>
              </a:ext>
            </a:extLst>
          </p:cNvPr>
          <p:cNvSpPr>
            <a:spLocks noGrp="1"/>
          </p:cNvSpPr>
          <p:nvPr>
            <p:ph idx="1"/>
          </p:nvPr>
        </p:nvSpPr>
        <p:spPr/>
        <p:txBody>
          <a:bodyPr>
            <a:normAutofit fontScale="92500" lnSpcReduction="10000"/>
          </a:bodyPr>
          <a:lstStyle/>
          <a:p>
            <a:pPr>
              <a:buClr>
                <a:srgbClr val="FF7F00"/>
              </a:buClr>
              <a:buFont typeface="Arial" panose="020B0604020202020204" pitchFamily="34" charset="0"/>
              <a:buChar char="•"/>
            </a:pPr>
            <a:r>
              <a:rPr lang="es-CR" dirty="0">
                <a:solidFill>
                  <a:srgbClr val="FF7F00"/>
                </a:solidFill>
                <a:latin typeface="Segoe UI Semilight" panose="020B0402040204020203" pitchFamily="34" charset="0"/>
                <a:cs typeface="Segoe UI Semilight" panose="020B0402040204020203" pitchFamily="34" charset="0"/>
              </a:rPr>
              <a:t>Subproceso de Planificación Estratégica (Dirección de Planificación):</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Posee los perfiles de “ADMINISTRADOR_PAO” y “FECHAS_PAO”, para la Aprobación Final del PAO.</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Da permisos a Centros de Responsabilidad.</a:t>
            </a:r>
          </a:p>
          <a:p>
            <a:pPr>
              <a:buClr>
                <a:srgbClr val="FF7F00"/>
              </a:buClr>
              <a:buFont typeface="Arial" panose="020B0604020202020204" pitchFamily="34" charset="0"/>
              <a:buChar char="•"/>
            </a:pPr>
            <a:r>
              <a:rPr lang="es-CR" dirty="0">
                <a:solidFill>
                  <a:srgbClr val="FF7F00"/>
                </a:solidFill>
                <a:latin typeface="Segoe UI Semilight" panose="020B0402040204020203" pitchFamily="34" charset="0"/>
                <a:cs typeface="Segoe UI Semilight" panose="020B0402040204020203" pitchFamily="34" charset="0"/>
              </a:rPr>
              <a:t>Subproceso de Evaluación (Dirección de Planificación):</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Posee los perfiles de “ADMINISTRADOR_PAO” y “SEGUIMIENTO_PAO”.</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Da permisos a cualquier oficina para cambiar las datos de avance mal realizados.</a:t>
            </a:r>
          </a:p>
          <a:p>
            <a:pPr>
              <a:buClr>
                <a:srgbClr val="FF7F00"/>
              </a:buClr>
              <a:buFont typeface="Arial" panose="020B0604020202020204" pitchFamily="34" charset="0"/>
              <a:buChar char="•"/>
            </a:pPr>
            <a:r>
              <a:rPr lang="es-CR" dirty="0">
                <a:solidFill>
                  <a:srgbClr val="FF7F00"/>
                </a:solidFill>
                <a:latin typeface="Segoe UI Semilight" panose="020B0402040204020203" pitchFamily="34" charset="0"/>
                <a:cs typeface="Segoe UI Semilight" panose="020B0402040204020203" pitchFamily="34" charset="0"/>
              </a:rPr>
              <a:t>Centro de responsabilidad:</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Posee los perfiles de “ENCARGADO O ADMINISTRADOR CENTR” y “REVISION _PAO”, para la revisión y aprobación inicial.</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Da permisos a las oficinas a cargo, en los perfiles de “ENCARGADO OFICINA” y “REPORTES”.</a:t>
            </a:r>
          </a:p>
          <a:p>
            <a:pPr>
              <a:buClr>
                <a:srgbClr val="FF7F00"/>
              </a:buClr>
              <a:buFont typeface="Arial" panose="020B0604020202020204" pitchFamily="34" charset="0"/>
              <a:buChar char="•"/>
            </a:pPr>
            <a:r>
              <a:rPr lang="es-CR" dirty="0">
                <a:solidFill>
                  <a:srgbClr val="FF7F00"/>
                </a:solidFill>
                <a:latin typeface="Segoe UI Semilight" panose="020B0402040204020203" pitchFamily="34" charset="0"/>
                <a:cs typeface="Segoe UI Semilight" panose="020B0402040204020203" pitchFamily="34" charset="0"/>
              </a:rPr>
              <a:t>Todas las oficinas:</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Posee los perfiles “ENCARGADO OFICINA” y “REPORTES”, para la formulación y actualización de los avances del PAO. </a:t>
            </a:r>
          </a:p>
          <a:p>
            <a:pPr lvl="3">
              <a:buClr>
                <a:srgbClr val="FF7F00"/>
              </a:buClr>
              <a:buFont typeface="Arial" panose="020B0604020202020204" pitchFamily="34" charset="0"/>
              <a:buChar char="•"/>
            </a:pPr>
            <a:r>
              <a:rPr lang="es-CR" dirty="0">
                <a:solidFill>
                  <a:schemeClr val="tx1">
                    <a:lumMod val="65000"/>
                    <a:lumOff val="35000"/>
                  </a:schemeClr>
                </a:solidFill>
                <a:latin typeface="Segoe UI Semilight" panose="020B0402040204020203" pitchFamily="34" charset="0"/>
                <a:cs typeface="Segoe UI Semilight" panose="020B0402040204020203" pitchFamily="34" charset="0"/>
              </a:rPr>
              <a:t>No da permisos.</a:t>
            </a:r>
          </a:p>
        </p:txBody>
      </p:sp>
      <p:sp>
        <p:nvSpPr>
          <p:cNvPr id="4" name="Rectángulo 3">
            <a:extLst>
              <a:ext uri="{FF2B5EF4-FFF2-40B4-BE49-F238E27FC236}">
                <a16:creationId xmlns:a16="http://schemas.microsoft.com/office/drawing/2014/main" id="{BE549DC6-4200-432D-92DE-71A778B6574D}"/>
              </a:ext>
            </a:extLst>
          </p:cNvPr>
          <p:cNvSpPr/>
          <p:nvPr/>
        </p:nvSpPr>
        <p:spPr>
          <a:xfrm>
            <a:off x="0" y="565038"/>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lumMod val="65000"/>
                    <a:lumOff val="35000"/>
                  </a:schemeClr>
                </a:solidFill>
                <a:latin typeface="Segoe UI Semilight" panose="020B0402040204020203" pitchFamily="34" charset="0"/>
                <a:cs typeface="Segoe UI Semilight" panose="020B0402040204020203" pitchFamily="34" charset="0"/>
              </a:rPr>
              <a:t>Permisos de seguridad según instancia responsable</a:t>
            </a:r>
          </a:p>
        </p:txBody>
      </p:sp>
    </p:spTree>
    <p:extLst>
      <p:ext uri="{BB962C8B-B14F-4D97-AF65-F5344CB8AC3E}">
        <p14:creationId xmlns:p14="http://schemas.microsoft.com/office/powerpoint/2010/main" val="255025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l="1238" t="9682" b="27525"/>
          <a:stretch/>
        </p:blipFill>
        <p:spPr bwMode="auto">
          <a:xfrm>
            <a:off x="265471" y="1750142"/>
            <a:ext cx="8461406" cy="3883742"/>
          </a:xfrm>
          <a:prstGeom prst="rect">
            <a:avLst/>
          </a:prstGeom>
          <a:noFill/>
          <a:ln w="9525">
            <a:noFill/>
            <a:miter lim="800000"/>
            <a:headEnd/>
            <a:tailEnd/>
          </a:ln>
          <a:effectLst/>
        </p:spPr>
      </p:pic>
      <p:sp>
        <p:nvSpPr>
          <p:cNvPr id="5" name="4 Flecha derecha"/>
          <p:cNvSpPr/>
          <p:nvPr/>
        </p:nvSpPr>
        <p:spPr>
          <a:xfrm rot="21160609">
            <a:off x="5151783" y="2915707"/>
            <a:ext cx="1530626" cy="417443"/>
          </a:xfrm>
          <a:prstGeom prst="rightArrow">
            <a:avLst/>
          </a:prstGeom>
          <a:solidFill>
            <a:srgbClr val="01B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CF90747F-15F8-48BD-BE1F-5F64A2D41DA2}"/>
              </a:ext>
            </a:extLst>
          </p:cNvPr>
          <p:cNvSpPr/>
          <p:nvPr/>
        </p:nvSpPr>
        <p:spPr>
          <a:xfrm>
            <a:off x="0" y="565038"/>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lumMod val="65000"/>
                    <a:lumOff val="35000"/>
                  </a:schemeClr>
                </a:solidFill>
                <a:latin typeface="Segoe UI Semilight" panose="020B0402040204020203" pitchFamily="34" charset="0"/>
                <a:cs typeface="Segoe UI Semilight" panose="020B0402040204020203" pitchFamily="34" charset="0"/>
              </a:rPr>
              <a:t>Herramientas de Ayuda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CE624-972C-4014-9186-E46A284C9499}"/>
              </a:ext>
            </a:extLst>
          </p:cNvPr>
          <p:cNvSpPr>
            <a:spLocks noGrp="1"/>
          </p:cNvSpPr>
          <p:nvPr>
            <p:ph type="title" idx="4294967295"/>
          </p:nvPr>
        </p:nvSpPr>
        <p:spPr>
          <a:xfrm>
            <a:off x="800100" y="1332976"/>
            <a:ext cx="7543800" cy="1450975"/>
          </a:xfrm>
        </p:spPr>
        <p:txBody>
          <a:bodyPr>
            <a:normAutofit fontScale="90000"/>
          </a:bodyPr>
          <a:lstStyle/>
          <a:p>
            <a:pPr algn="ctr"/>
            <a:r>
              <a:rPr lang="es-ES" dirty="0">
                <a:solidFill>
                  <a:schemeClr val="tx1">
                    <a:lumMod val="65000"/>
                    <a:lumOff val="35000"/>
                  </a:schemeClr>
                </a:solidFill>
                <a:latin typeface="Segoe UI Semilight" panose="020B0402040204020203" pitchFamily="34" charset="0"/>
                <a:cs typeface="Segoe UI Semilight" panose="020B0402040204020203" pitchFamily="34" charset="0"/>
              </a:rPr>
              <a:t>Boletín de avance en el cumplimiento del </a:t>
            </a:r>
            <a:br>
              <a:rPr lang="es-ES" dirty="0">
                <a:solidFill>
                  <a:schemeClr val="tx1">
                    <a:lumMod val="65000"/>
                    <a:lumOff val="35000"/>
                  </a:schemeClr>
                </a:solidFill>
                <a:latin typeface="Segoe UI Semilight" panose="020B0402040204020203" pitchFamily="34" charset="0"/>
                <a:cs typeface="Segoe UI Semilight" panose="020B0402040204020203" pitchFamily="34" charset="0"/>
              </a:rPr>
            </a:br>
            <a:r>
              <a:rPr lang="es-ES" dirty="0">
                <a:solidFill>
                  <a:schemeClr val="tx1">
                    <a:lumMod val="65000"/>
                    <a:lumOff val="35000"/>
                  </a:schemeClr>
                </a:solidFill>
                <a:latin typeface="Segoe UI Semilight" panose="020B0402040204020203" pitchFamily="34" charset="0"/>
                <a:cs typeface="Segoe UI Semilight" panose="020B0402040204020203" pitchFamily="34" charset="0"/>
              </a:rPr>
              <a:t>PEI 2019-2024</a:t>
            </a:r>
          </a:p>
        </p:txBody>
      </p:sp>
      <p:graphicFrame>
        <p:nvGraphicFramePr>
          <p:cNvPr id="5" name="Objeto 4">
            <a:hlinkClick r:id="" action="ppaction://ole?verb=0"/>
            <a:extLst>
              <a:ext uri="{FF2B5EF4-FFF2-40B4-BE49-F238E27FC236}">
                <a16:creationId xmlns:a16="http://schemas.microsoft.com/office/drawing/2014/main" id="{EB8CABF2-3466-446B-BA87-A7BABD852DD4}"/>
              </a:ext>
            </a:extLst>
          </p:cNvPr>
          <p:cNvGraphicFramePr>
            <a:graphicFrameLocks noChangeAspect="1"/>
          </p:cNvGraphicFramePr>
          <p:nvPr>
            <p:extLst>
              <p:ext uri="{D42A27DB-BD31-4B8C-83A1-F6EECF244321}">
                <p14:modId xmlns:p14="http://schemas.microsoft.com/office/powerpoint/2010/main" val="986878530"/>
              </p:ext>
            </p:extLst>
          </p:nvPr>
        </p:nvGraphicFramePr>
        <p:xfrm>
          <a:off x="3712163" y="3711147"/>
          <a:ext cx="1719674" cy="1450975"/>
        </p:xfrm>
        <a:graphic>
          <a:graphicData uri="http://schemas.openxmlformats.org/presentationml/2006/ole">
            <mc:AlternateContent xmlns:mc="http://schemas.openxmlformats.org/markup-compatibility/2006">
              <mc:Choice xmlns:v="urn:schemas-microsoft-com:vml" Requires="v">
                <p:oleObj spid="_x0000_s1026" name="Acrobat Document" showAsIcon="1" r:id="rId3" imgW="914400" imgH="771525" progId="AcroExch.Document.DC">
                  <p:embed/>
                </p:oleObj>
              </mc:Choice>
              <mc:Fallback>
                <p:oleObj name="Acrobat Document" showAsIcon="1" r:id="rId3" imgW="914400" imgH="771525" progId="AcroExch.Document.DC">
                  <p:embed/>
                  <p:pic>
                    <p:nvPicPr>
                      <p:cNvPr id="5" name="Objeto 4">
                        <a:hlinkClick r:id="" action="ppaction://ole?verb=0"/>
                        <a:extLst>
                          <a:ext uri="{FF2B5EF4-FFF2-40B4-BE49-F238E27FC236}">
                            <a16:creationId xmlns:a16="http://schemas.microsoft.com/office/drawing/2014/main" id="{EB8CABF2-3466-446B-BA87-A7BABD852DD4}"/>
                          </a:ext>
                        </a:extLst>
                      </p:cNvPr>
                      <p:cNvPicPr/>
                      <p:nvPr/>
                    </p:nvPicPr>
                    <p:blipFill>
                      <a:blip r:embed="rId4"/>
                      <a:stretch>
                        <a:fillRect/>
                      </a:stretch>
                    </p:blipFill>
                    <p:spPr>
                      <a:xfrm>
                        <a:off x="3712163" y="3711147"/>
                        <a:ext cx="1719674" cy="1450975"/>
                      </a:xfrm>
                      <a:prstGeom prst="rect">
                        <a:avLst/>
                      </a:prstGeom>
                    </p:spPr>
                  </p:pic>
                </p:oleObj>
              </mc:Fallback>
            </mc:AlternateContent>
          </a:graphicData>
        </a:graphic>
      </p:graphicFrame>
    </p:spTree>
    <p:extLst>
      <p:ext uri="{BB962C8B-B14F-4D97-AF65-F5344CB8AC3E}">
        <p14:creationId xmlns:p14="http://schemas.microsoft.com/office/powerpoint/2010/main" val="240847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57DD2B4-4D4F-42DF-92D9-698F94F241E0}"/>
              </a:ext>
            </a:extLst>
          </p:cNvPr>
          <p:cNvGraphicFramePr/>
          <p:nvPr>
            <p:extLst>
              <p:ext uri="{D42A27DB-BD31-4B8C-83A1-F6EECF244321}">
                <p14:modId xmlns:p14="http://schemas.microsoft.com/office/powerpoint/2010/main" val="3791644250"/>
              </p:ext>
            </p:extLst>
          </p:nvPr>
        </p:nvGraphicFramePr>
        <p:xfrm>
          <a:off x="165370" y="1887165"/>
          <a:ext cx="8706256" cy="4134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7F4613C-0FA7-4E30-BB72-168F6CC0932F}"/>
              </a:ext>
            </a:extLst>
          </p:cNvPr>
          <p:cNvSpPr txBox="1"/>
          <p:nvPr/>
        </p:nvSpPr>
        <p:spPr>
          <a:xfrm>
            <a:off x="165370" y="758757"/>
            <a:ext cx="8385243" cy="523220"/>
          </a:xfrm>
          <a:prstGeom prst="rect">
            <a:avLst/>
          </a:prstGeom>
          <a:noFill/>
        </p:spPr>
        <p:txBody>
          <a:bodyPr wrap="square" rtlCol="0">
            <a:spAutoFit/>
          </a:bodyPr>
          <a:lstStyle/>
          <a:p>
            <a:pPr algn="ctr"/>
            <a:r>
              <a:rPr lang="es-ES" sz="2800" b="1" dirty="0">
                <a:solidFill>
                  <a:schemeClr val="tx1">
                    <a:lumMod val="65000"/>
                    <a:lumOff val="35000"/>
                  </a:schemeClr>
                </a:solidFill>
                <a:latin typeface="Segoe UI Semilight" panose="020B0402040204020203" pitchFamily="34" charset="0"/>
                <a:cs typeface="Segoe UI Semilight" panose="020B0402040204020203" pitchFamily="34" charset="0"/>
              </a:rPr>
              <a:t>PARA MÁS INFORMACIÓN</a:t>
            </a:r>
          </a:p>
        </p:txBody>
      </p:sp>
      <p:pic>
        <p:nvPicPr>
          <p:cNvPr id="5" name="Imagen 4" descr="Imagen que contiene imágenes prediseñadas&#10;&#10;Descripción generada con confianza muy alta">
            <a:extLst>
              <a:ext uri="{FF2B5EF4-FFF2-40B4-BE49-F238E27FC236}">
                <a16:creationId xmlns:a16="http://schemas.microsoft.com/office/drawing/2014/main" id="{8587F801-3085-4A16-9A20-9FC68E906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8179" y="1993321"/>
            <a:ext cx="943306" cy="1684474"/>
          </a:xfrm>
          <a:prstGeom prst="rect">
            <a:avLst/>
          </a:prstGeom>
        </p:spPr>
      </p:pic>
      <p:pic>
        <p:nvPicPr>
          <p:cNvPr id="6" name="Imagen 5">
            <a:extLst>
              <a:ext uri="{FF2B5EF4-FFF2-40B4-BE49-F238E27FC236}">
                <a16:creationId xmlns:a16="http://schemas.microsoft.com/office/drawing/2014/main" id="{A09DE34F-C2A9-4823-BFC3-FB94E275DC5C}"/>
              </a:ext>
            </a:extLst>
          </p:cNvPr>
          <p:cNvPicPr>
            <a:picLocks noChangeAspect="1"/>
          </p:cNvPicPr>
          <p:nvPr/>
        </p:nvPicPr>
        <p:blipFill rotWithShape="1">
          <a:blip r:embed="rId8"/>
          <a:srcRect l="7433" t="8850" r="35840" b="49432"/>
          <a:stretch/>
        </p:blipFill>
        <p:spPr>
          <a:xfrm>
            <a:off x="6551485" y="4704398"/>
            <a:ext cx="1999128" cy="1143075"/>
          </a:xfrm>
          <a:prstGeom prst="rect">
            <a:avLst/>
          </a:prstGeom>
        </p:spPr>
      </p:pic>
    </p:spTree>
    <p:extLst>
      <p:ext uri="{BB962C8B-B14F-4D97-AF65-F5344CB8AC3E}">
        <p14:creationId xmlns:p14="http://schemas.microsoft.com/office/powerpoint/2010/main" val="356171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896730-21E9-416E-B083-3D114CF22105}"/>
              </a:ext>
            </a:extLst>
          </p:cNvPr>
          <p:cNvSpPr txBox="1"/>
          <p:nvPr/>
        </p:nvSpPr>
        <p:spPr>
          <a:xfrm>
            <a:off x="2087723" y="3429000"/>
            <a:ext cx="5467173" cy="830997"/>
          </a:xfrm>
          <a:prstGeom prst="rect">
            <a:avLst/>
          </a:prstGeom>
          <a:noFill/>
        </p:spPr>
        <p:txBody>
          <a:bodyPr wrap="square" rtlCol="0">
            <a:spAutoFit/>
          </a:bodyPr>
          <a:lstStyle/>
          <a:p>
            <a:r>
              <a:rPr lang="es-CR" sz="4800" b="1" dirty="0">
                <a:solidFill>
                  <a:schemeClr val="tx1">
                    <a:lumMod val="65000"/>
                    <a:lumOff val="35000"/>
                  </a:schemeClr>
                </a:solidFill>
                <a:latin typeface="Segoe UI Semilight" panose="020B0402040204020203" pitchFamily="34" charset="0"/>
                <a:cs typeface="Segoe UI Semilight" panose="020B0402040204020203" pitchFamily="34" charset="0"/>
              </a:rPr>
              <a:t>Muchas gracias</a:t>
            </a:r>
          </a:p>
        </p:txBody>
      </p:sp>
    </p:spTree>
    <p:extLst>
      <p:ext uri="{BB962C8B-B14F-4D97-AF65-F5344CB8AC3E}">
        <p14:creationId xmlns:p14="http://schemas.microsoft.com/office/powerpoint/2010/main" val="3592173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077218"/>
          </a:xfrm>
          <a:prstGeom prst="rect">
            <a:avLst/>
          </a:prstGeom>
          <a:noFill/>
          <a:ln w="9525">
            <a:noFill/>
            <a:miter lim="800000"/>
            <a:headEnd/>
            <a:tailEnd/>
          </a:ln>
          <a:effectLst/>
        </p:spPr>
        <p:txBody>
          <a:bodyPr wrap="square">
            <a:spAutoFit/>
          </a:bodyPr>
          <a:lstStyle/>
          <a:p>
            <a:pPr marR="0" lvl="0" indent="0" algn="ctr" defTabSz="762000" fontAlgn="auto">
              <a:lnSpc>
                <a:spcPct val="100000"/>
              </a:lnSpc>
              <a:spcBef>
                <a:spcPct val="50000"/>
              </a:spcBef>
              <a:spcAft>
                <a:spcPts val="0"/>
              </a:spcAft>
              <a:buClrTx/>
              <a:buSzTx/>
              <a:buFontTx/>
              <a:buNone/>
              <a:tabLst/>
              <a:defRPr/>
            </a:pPr>
            <a:r>
              <a:rPr kumimoji="1" lang="es-ES" sz="3200" b="1" dirty="0">
                <a:solidFill>
                  <a:schemeClr val="tx1">
                    <a:lumMod val="65000"/>
                    <a:lumOff val="35000"/>
                  </a:schemeClr>
                </a:solidFill>
                <a:latin typeface="Segoe UI Semilight" panose="020B0402040204020203" pitchFamily="34" charset="0"/>
                <a:cs typeface="Segoe UI Semilight" panose="020B0402040204020203" pitchFamily="34" charset="0"/>
              </a:rPr>
              <a:t>NORMATIVA DE LA PLANIFICACIÓN INSTITUCIONAL</a:t>
            </a: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467544" y="1907759"/>
            <a:ext cx="8090072" cy="4473376"/>
          </a:xfrm>
          <a:prstGeom prst="rect">
            <a:avLst/>
          </a:prstGeom>
        </p:spPr>
        <p:txBody>
          <a:bodyPr/>
          <a:lstStyle/>
          <a:p>
            <a:pPr marL="0" marR="0" lvl="0" indent="0" algn="just" defTabSz="914400" rtl="0" eaLnBrk="1" fontAlgn="base" latinLnBrk="0" hangingPunct="1">
              <a:lnSpc>
                <a:spcPct val="85000"/>
              </a:lnSpc>
              <a:spcBef>
                <a:spcPct val="0"/>
              </a:spcBef>
              <a:spcAft>
                <a:spcPct val="0"/>
              </a:spcAft>
              <a:buClrTx/>
              <a:buSzTx/>
              <a:buFont typeface="Wingdings" pitchFamily="2" charset="2"/>
              <a:buChar char="Ø"/>
              <a:tabLst/>
              <a:defRPr/>
            </a:pPr>
            <a:r>
              <a:rPr kumimoji="0" lang="es-MX" sz="2400" b="1" i="0" u="none" strike="noStrike" kern="0" cap="none" spc="0" normalizeH="0" baseline="0" noProof="0" dirty="0">
                <a:ln>
                  <a:noFill/>
                </a:ln>
                <a:solidFill>
                  <a:srgbClr val="FF7F00"/>
                </a:solidFill>
                <a:effectLst/>
                <a:uLnTx/>
                <a:uFillTx/>
                <a:latin typeface="Segoe UI Semilight" panose="020B0402040204020203" pitchFamily="34" charset="0"/>
                <a:cs typeface="Segoe UI Semilight" panose="020B0402040204020203" pitchFamily="34" charset="0"/>
              </a:rPr>
              <a:t> Ley de Administración Financiera y Presupuestos Públicos No. 8131. </a:t>
            </a:r>
            <a:r>
              <a:rPr kumimoji="0" lang="es-MX" sz="1200" b="0" i="0" u="none" strike="noStrike" kern="0" cap="none" spc="0" normalizeH="0" baseline="0" noProof="0" dirty="0">
                <a:ln>
                  <a:noFill/>
                </a:ln>
                <a:solidFill>
                  <a:schemeClr val="tx1">
                    <a:lumMod val="65000"/>
                    <a:lumOff val="35000"/>
                  </a:schemeClr>
                </a:solidFill>
                <a:effectLst/>
                <a:uLnTx/>
                <a:uFillTx/>
                <a:latin typeface="Segoe UI Semilight" panose="020B0402040204020203" pitchFamily="34" charset="0"/>
                <a:cs typeface="Segoe UI Semilight" panose="020B0402040204020203" pitchFamily="34" charset="0"/>
              </a:rPr>
              <a:t>(artículos 4, 7 y 33)</a:t>
            </a:r>
          </a:p>
          <a:p>
            <a:pPr marL="0" marR="0" lvl="0" indent="0" algn="just" defTabSz="457200" rtl="0" eaLnBrk="1" fontAlgn="auto" latinLnBrk="0" hangingPunct="1">
              <a:lnSpc>
                <a:spcPct val="85000"/>
              </a:lnSpc>
              <a:spcBef>
                <a:spcPts val="0"/>
              </a:spcBef>
              <a:spcAft>
                <a:spcPts val="0"/>
              </a:spcAft>
              <a:buClrTx/>
              <a:buSzTx/>
              <a:buFont typeface="Wingdings" pitchFamily="2" charset="2"/>
              <a:buChar char="Ø"/>
              <a:tabLst/>
              <a:defRPr/>
            </a:pPr>
            <a:endParaRPr kumimoji="0" lang="es-MX"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lgn="just">
              <a:defRPr/>
            </a:pPr>
            <a:r>
              <a:rPr lang="es-ES" sz="1600" dirty="0">
                <a:solidFill>
                  <a:schemeClr val="tx1">
                    <a:lumMod val="65000"/>
                    <a:lumOff val="35000"/>
                  </a:schemeClr>
                </a:solidFill>
                <a:latin typeface="+mj-lt"/>
                <a:cs typeface="Times New Roman" panose="02020603050405020304" pitchFamily="18" charset="0"/>
              </a:rPr>
              <a:t>Artículo 33.-            Inicio  del  proceso.    Formalmente,  </a:t>
            </a:r>
            <a:r>
              <a:rPr lang="es-ES" sz="2000" b="1" i="1" dirty="0">
                <a:solidFill>
                  <a:srgbClr val="FF7F00"/>
                </a:solidFill>
                <a:latin typeface="+mj-lt"/>
                <a:cs typeface="Times New Roman" panose="02020603050405020304" pitchFamily="18" charset="0"/>
              </a:rPr>
              <a:t>el  proceso  presupuestario  se  iniciará  con  la  planificación  operativa  que  cada  órgano  y  entidad  debe  realizar  en  concordancia  con  los  planes  de  mediano  y  largo  plazo,  </a:t>
            </a:r>
            <a:r>
              <a:rPr lang="es-ES" sz="1600" dirty="0">
                <a:solidFill>
                  <a:schemeClr val="tx1">
                    <a:lumMod val="65000"/>
                    <a:lumOff val="35000"/>
                  </a:schemeClr>
                </a:solidFill>
                <a:latin typeface="+mj-lt"/>
                <a:cs typeface="Times New Roman" panose="02020603050405020304" pitchFamily="18" charset="0"/>
              </a:rPr>
              <a:t>las  políticas  y  los  objetivos  institucionales    definidos    para    el    período,    los    asuntos    coyunturales,    la    política    presupuestaria y los lineamientos que se dicten para el efecto. </a:t>
            </a:r>
            <a:endParaRPr kumimoji="0" lang="es-ES" sz="1600" b="1" u="none" strike="noStrike" kern="0" cap="none" spc="0" normalizeH="0" baseline="0" noProof="0" dirty="0">
              <a:ln>
                <a:noFill/>
              </a:ln>
              <a:solidFill>
                <a:schemeClr val="tx1">
                  <a:lumMod val="65000"/>
                  <a:lumOff val="35000"/>
                </a:schemeClr>
              </a:solidFill>
              <a:effectLst/>
              <a:uLnTx/>
              <a:uFillTx/>
              <a:latin typeface="+mj-lt"/>
              <a:cs typeface="Times New Roman" panose="02020603050405020304" pitchFamily="18" charset="0"/>
            </a:endParaRPr>
          </a:p>
          <a:p>
            <a:pPr marL="0" marR="0" lvl="0" indent="0" algn="just" defTabSz="914400" rtl="0" eaLnBrk="1" fontAlgn="base" latinLnBrk="0" hangingPunct="1">
              <a:lnSpc>
                <a:spcPct val="85000"/>
              </a:lnSpc>
              <a:spcBef>
                <a:spcPct val="0"/>
              </a:spcBef>
              <a:spcAft>
                <a:spcPct val="0"/>
              </a:spcAft>
              <a:buClrTx/>
              <a:buSzTx/>
              <a:buFontTx/>
              <a:buNone/>
              <a:tabLst/>
              <a:defRPr/>
            </a:pPr>
            <a:endParaRPr kumimoji="0" lang="es-E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54581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077218"/>
          </a:xfrm>
          <a:prstGeom prst="rect">
            <a:avLst/>
          </a:prstGeom>
          <a:noFill/>
          <a:ln w="9525">
            <a:noFill/>
            <a:miter lim="800000"/>
            <a:headEnd/>
            <a:tailEnd/>
          </a:ln>
          <a:effectLst/>
        </p:spPr>
        <p:txBody>
          <a:bodyPr wrap="square">
            <a:spAutoFit/>
          </a:bodyPr>
          <a:lstStyle/>
          <a:p>
            <a:pPr algn="ctr" defTabSz="762000">
              <a:spcBef>
                <a:spcPct val="50000"/>
              </a:spcBef>
              <a:defRPr/>
            </a:pPr>
            <a:r>
              <a:rPr kumimoji="1" lang="es-ES" sz="3200" b="1" dirty="0">
                <a:solidFill>
                  <a:schemeClr val="tx1">
                    <a:lumMod val="65000"/>
                    <a:lumOff val="35000"/>
                  </a:schemeClr>
                </a:solidFill>
                <a:latin typeface="Segoe UI Semilight" panose="020B0402040204020203" pitchFamily="34" charset="0"/>
                <a:cs typeface="Segoe UI Semilight" panose="020B0402040204020203" pitchFamily="34" charset="0"/>
              </a:rPr>
              <a:t>NORMATIVA DE LA PLANIFICACIÓN INSTITUCIONAL</a:t>
            </a: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539552" y="2015613"/>
            <a:ext cx="8090072" cy="2421499"/>
          </a:xfrm>
          <a:prstGeom prst="rect">
            <a:avLst/>
          </a:prstGeom>
        </p:spPr>
        <p:txBody>
          <a:bodyPr/>
          <a:lstStyle/>
          <a:p>
            <a:pPr marL="0" marR="0" lvl="0" indent="0" algn="just" defTabSz="457200" rtl="0" eaLnBrk="1" fontAlgn="auto" latinLnBrk="0" hangingPunct="1">
              <a:lnSpc>
                <a:spcPct val="85000"/>
              </a:lnSpc>
              <a:spcBef>
                <a:spcPts val="0"/>
              </a:spcBef>
              <a:spcAft>
                <a:spcPts val="0"/>
              </a:spcAft>
              <a:buClrTx/>
              <a:buSzTx/>
              <a:buFont typeface="Wingdings" pitchFamily="2" charset="2"/>
              <a:buChar char="Ø"/>
              <a:tabLst/>
              <a:defRPr/>
            </a:pPr>
            <a:r>
              <a:rPr lang="es-MX" sz="2800" b="1" kern="0" dirty="0">
                <a:solidFill>
                  <a:srgbClr val="FF7F00"/>
                </a:solidFill>
                <a:latin typeface="Segoe UI Semilight" panose="020B0402040204020203" pitchFamily="34" charset="0"/>
                <a:cs typeface="Segoe UI Semilight" panose="020B0402040204020203" pitchFamily="34" charset="0"/>
              </a:rPr>
              <a:t> Ley General de Control Interno No. 8292. </a:t>
            </a:r>
            <a:r>
              <a:rPr lang="es-MX" sz="16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(artículos 14, 15 y 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lgn="just">
              <a:lnSpc>
                <a:spcPct val="85000"/>
              </a:lnSpc>
              <a:defRPr/>
            </a:pPr>
            <a:r>
              <a:rPr lang="es-ES" sz="16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 14.—Valoración del riesgo. En relación con la valoración del riesgo, serán deberes del jerarca y los titulares subordinados, entre otros, los siguientes:</a:t>
            </a:r>
            <a:r>
              <a:rPr lang="es-ES" sz="2400" kern="0" dirty="0">
                <a:solidFill>
                  <a:prstClr val="black"/>
                </a:solidFill>
                <a:latin typeface="Times New Roman" panose="02020603050405020304" pitchFamily="18" charset="0"/>
                <a:cs typeface="Times New Roman" panose="02020603050405020304" pitchFamily="18" charset="0"/>
              </a:rPr>
              <a:t> </a:t>
            </a:r>
            <a:r>
              <a:rPr lang="es-ES" i="1" kern="0" dirty="0">
                <a:solidFill>
                  <a:srgbClr val="FF7F00"/>
                </a:solidFill>
                <a:latin typeface="Segoe UI Semilight" panose="020B0402040204020203" pitchFamily="34" charset="0"/>
                <a:cs typeface="Segoe UI Semilight" panose="020B0402040204020203" pitchFamily="34" charset="0"/>
              </a:rPr>
              <a:t>a)  Identificar  y  analizar  los  riesgos  relevantes  asociados  al  logro  de  los  objetivos  y  las  metas  institucionales,  definidos  tanto  en  los  planes  anuales  operativos  como  en  los  planes de mediano y de largo plazos. </a:t>
            </a:r>
            <a:r>
              <a:rPr lang="es-ES" sz="1600" kern="0" dirty="0">
                <a:solidFill>
                  <a:schemeClr val="tx1">
                    <a:lumMod val="65000"/>
                    <a:lumOff val="35000"/>
                  </a:schemeClr>
                </a:solidFill>
                <a:latin typeface="Segoe UI Semilight" panose="020B0402040204020203" pitchFamily="34" charset="0"/>
                <a:cs typeface="Segoe UI Semilight" panose="020B0402040204020203" pitchFamily="34" charset="0"/>
              </a:rPr>
              <a:t>b)  Analizar  el  efecto  posible  de  los  riesgos  identificados,  su  importancia  y  la  probabilidad de que ocurran, y decidir las acciones que se tomarán para administrarlos. c) Adoptar las medidas necesarias para el funcionamiento adecuado del sistema de valoración  del  riesgo  y  para  ubicarse  por  lo  menos  en  un  nivel  de  riesgo  organizacional  aceptable. d)  Establecer  los  mecanismos  operativos  que  minimicen  el  riesgo  en  las  acciones  por ejecutar. </a:t>
            </a:r>
            <a:endParaRPr lang="es-MX" sz="1600" kern="0"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marL="0" marR="0" lvl="0" indent="0" algn="just" defTabSz="457200" rtl="0" eaLnBrk="1" fontAlgn="auto" latinLnBrk="0" hangingPunct="1">
              <a:lnSpc>
                <a:spcPct val="85000"/>
              </a:lnSpc>
              <a:spcBef>
                <a:spcPts val="0"/>
              </a:spcBef>
              <a:spcAft>
                <a:spcPts val="0"/>
              </a:spcAft>
              <a:buClrTx/>
              <a:buSzTx/>
              <a:buFontTx/>
              <a:buNone/>
              <a:tabLst/>
              <a:defRPr/>
            </a:pPr>
            <a:endParaRPr kumimoji="0" lang="es-E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85000"/>
              </a:lnSpc>
              <a:spcBef>
                <a:spcPct val="0"/>
              </a:spcBef>
              <a:spcAft>
                <a:spcPct val="0"/>
              </a:spcAft>
              <a:buClrTx/>
              <a:buSzTx/>
              <a:buFontTx/>
              <a:buNone/>
              <a:tabLst/>
              <a:defRPr/>
            </a:pPr>
            <a:endParaRPr kumimoji="0" lang="es-E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9509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815882"/>
          </a:xfrm>
          <a:prstGeom prst="rect">
            <a:avLst/>
          </a:prstGeom>
          <a:noFill/>
          <a:ln w="9525">
            <a:noFill/>
            <a:miter lim="800000"/>
            <a:headEnd/>
            <a:tailEnd/>
          </a:ln>
          <a:effectLst/>
        </p:spPr>
        <p:txBody>
          <a:bodyPr wrap="square">
            <a:spAutoFit/>
          </a:bodyPr>
          <a:lstStyle/>
          <a:p>
            <a:pPr marR="0" lvl="0" indent="0" algn="ctr" defTabSz="762000" fontAlgn="auto">
              <a:lnSpc>
                <a:spcPct val="100000"/>
              </a:lnSpc>
              <a:spcBef>
                <a:spcPct val="50000"/>
              </a:spcBef>
              <a:spcAft>
                <a:spcPts val="0"/>
              </a:spcAft>
              <a:buClrTx/>
              <a:buSzTx/>
              <a:buFontTx/>
              <a:buNone/>
              <a:tabLst/>
              <a:defRPr/>
            </a:pPr>
            <a:r>
              <a:rPr kumimoji="1" lang="es-ES" sz="3200" b="1" dirty="0">
                <a:solidFill>
                  <a:schemeClr val="tx1">
                    <a:lumMod val="65000"/>
                    <a:lumOff val="35000"/>
                  </a:schemeClr>
                </a:solidFill>
                <a:latin typeface="Segoe UI Semilight" panose="020B0402040204020203" pitchFamily="34" charset="0"/>
                <a:cs typeface="Segoe UI Semilight" panose="020B0402040204020203" pitchFamily="34" charset="0"/>
              </a:rPr>
              <a:t>NORMATIVA DE LA PLANIFICACIÓN INSTITUCIONAL</a:t>
            </a:r>
            <a:endParaRPr kumimoji="1" lang="es-ES_tradnl" sz="3200" b="1"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marL="0" marR="0" lvl="0" indent="0" algn="ctr" defTabSz="762000" rtl="0" eaLnBrk="1" fontAlgn="auto" latinLnBrk="0" hangingPunct="1">
              <a:lnSpc>
                <a:spcPct val="100000"/>
              </a:lnSpc>
              <a:spcBef>
                <a:spcPct val="50000"/>
              </a:spcBef>
              <a:spcAft>
                <a:spcPts val="0"/>
              </a:spcAft>
              <a:buClrTx/>
              <a:buSzTx/>
              <a:buFontTx/>
              <a:buNone/>
              <a:tabLst/>
              <a:defRPr/>
            </a:pP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526964" y="1818968"/>
            <a:ext cx="8090072" cy="2421499"/>
          </a:xfrm>
          <a:prstGeom prst="rect">
            <a:avLst/>
          </a:prstGeom>
        </p:spPr>
        <p:txBody>
          <a:bodyPr/>
          <a:lstStyle/>
          <a:p>
            <a:pPr algn="just">
              <a:lnSpc>
                <a:spcPct val="85000"/>
              </a:lnSpc>
              <a:buFont typeface="Wingdings" pitchFamily="2" charset="2"/>
              <a:buChar char="Ø"/>
              <a:defRPr/>
            </a:pPr>
            <a:r>
              <a:rPr lang="es-MX" sz="2400" b="1" kern="0" dirty="0">
                <a:solidFill>
                  <a:srgbClr val="FF7F00"/>
                </a:solidFill>
                <a:latin typeface="Segoe UI Semilight" panose="020B0402040204020203" pitchFamily="34" charset="0"/>
                <a:cs typeface="Segoe UI Semilight" panose="020B0402040204020203" pitchFamily="34" charset="0"/>
              </a:rPr>
              <a:t> Ley General de Control Interno No. 8292. </a:t>
            </a:r>
            <a:r>
              <a:rPr lang="es-MX" sz="14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(artículos 14, 15 y 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lgn="just">
              <a:lnSpc>
                <a:spcPct val="85000"/>
              </a:lnSpc>
              <a:defRPr/>
            </a:pP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 15.—Actividades de control. Respecto de las actividades de control, serán deberes del jerarca y de los titulares subordinados, entre otros, los siguientes: </a:t>
            </a:r>
            <a:r>
              <a:rPr lang="es-ES" sz="1600" i="1" kern="0" dirty="0">
                <a:solidFill>
                  <a:srgbClr val="FF7F00"/>
                </a:solidFill>
                <a:latin typeface="Segoe UI Semilight" panose="020B0402040204020203" pitchFamily="34" charset="0"/>
                <a:cs typeface="Segoe UI Semilight" panose="020B0402040204020203" pitchFamily="34" charset="0"/>
              </a:rPr>
              <a:t>a)  Documentar,  mantener  actualizados  y  divulgar  internamente,  las  políticas,  las  normas  y  los  procedimientos  de  control  que  garanticen  el  cumplimiento  del  sistema  de  control  interno  institucional  y  la  prevención  de  todo  aspecto  que  conlleve  a  desviar  los  objetivos y las metas trazados por la institución en el desempeño de sus funciones. </a:t>
            </a: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b)  Documentar,  mantener  actualizados  y  divulgar  internamente  tanto  las  políticas  como los procedimientos que definan claramente, entre otros asuntos, los siguientes: i.  La  autoridad  y  responsabilidad  de  los  funcionarios  encargados  de  autorizar  y  aprobar las operaciones de la institución. </a:t>
            </a:r>
            <a:r>
              <a:rPr lang="es-ES" sz="1400" kern="0" dirty="0" err="1">
                <a:solidFill>
                  <a:schemeClr val="tx1">
                    <a:lumMod val="65000"/>
                    <a:lumOff val="35000"/>
                  </a:schemeClr>
                </a:solidFill>
                <a:latin typeface="Segoe UI Semilight" panose="020B0402040204020203" pitchFamily="34" charset="0"/>
                <a:cs typeface="Segoe UI Semilight" panose="020B0402040204020203" pitchFamily="34" charset="0"/>
              </a:rPr>
              <a:t>ii</a:t>
            </a: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 La protección y conservación de todos los activos institucionales. </a:t>
            </a:r>
            <a:r>
              <a:rPr lang="es-ES" sz="1400" kern="0" dirty="0" err="1">
                <a:solidFill>
                  <a:schemeClr val="tx1">
                    <a:lumMod val="65000"/>
                    <a:lumOff val="35000"/>
                  </a:schemeClr>
                </a:solidFill>
                <a:latin typeface="Segoe UI Semilight" panose="020B0402040204020203" pitchFamily="34" charset="0"/>
                <a:cs typeface="Segoe UI Semilight" panose="020B0402040204020203" pitchFamily="34" charset="0"/>
              </a:rPr>
              <a:t>iii</a:t>
            </a: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  El  diseño  y  uso  de  documentos  y  registros  que  coadyuven  en  la  anotación  adecuada de las transacciones y los hechos significativos que se realicen en la institución. Los documentos y registros deberán ser administrados y mantenidos apropiadamente. </a:t>
            </a:r>
            <a:r>
              <a:rPr lang="es-ES" sz="1400" kern="0" dirty="0" err="1">
                <a:solidFill>
                  <a:schemeClr val="tx1">
                    <a:lumMod val="65000"/>
                    <a:lumOff val="35000"/>
                  </a:schemeClr>
                </a:solidFill>
                <a:latin typeface="Segoe UI Semilight" panose="020B0402040204020203" pitchFamily="34" charset="0"/>
                <a:cs typeface="Segoe UI Semilight" panose="020B0402040204020203" pitchFamily="34" charset="0"/>
              </a:rPr>
              <a:t>iv</a:t>
            </a: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  La  conciliación  periódica  de  registros,  para  verificar  su  exactitud  y  determinar  y  enmendar errores u omisiones que puedan haberse cometido. v.   Los   controles   generales   comunes   a   todos   los   sistemas   de   información   computarizados y los controles de aplicación específicos para el procesamiento de datos con software de aplicación. </a:t>
            </a:r>
          </a:p>
          <a:p>
            <a:pPr marL="0" marR="0" lvl="0" indent="0" algn="just" defTabSz="914400" rtl="0" eaLnBrk="1" fontAlgn="base" latinLnBrk="0" hangingPunct="1">
              <a:lnSpc>
                <a:spcPct val="85000"/>
              </a:lnSpc>
              <a:spcBef>
                <a:spcPct val="0"/>
              </a:spcBef>
              <a:spcAft>
                <a:spcPct val="0"/>
              </a:spcAft>
              <a:buClrTx/>
              <a:buSzTx/>
              <a:buFontTx/>
              <a:buNone/>
              <a:tabLst/>
              <a:defRPr/>
            </a:pPr>
            <a:endParaRPr kumimoji="0" lang="es-E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280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692696"/>
            <a:ext cx="8090072" cy="1815882"/>
          </a:xfrm>
          <a:prstGeom prst="rect">
            <a:avLst/>
          </a:prstGeom>
          <a:noFill/>
          <a:ln w="9525">
            <a:noFill/>
            <a:miter lim="800000"/>
            <a:headEnd/>
            <a:tailEnd/>
          </a:ln>
          <a:effectLst/>
        </p:spPr>
        <p:txBody>
          <a:bodyPr wrap="square">
            <a:spAutoFit/>
          </a:bodyPr>
          <a:lstStyle/>
          <a:p>
            <a:pPr algn="ctr" defTabSz="762000">
              <a:spcBef>
                <a:spcPct val="50000"/>
              </a:spcBef>
              <a:defRPr/>
            </a:pPr>
            <a:r>
              <a:rPr kumimoji="1" lang="es-ES" sz="3200" b="1" dirty="0">
                <a:solidFill>
                  <a:schemeClr val="tx1">
                    <a:lumMod val="65000"/>
                    <a:lumOff val="35000"/>
                  </a:schemeClr>
                </a:solidFill>
                <a:latin typeface="Segoe UI Semilight" panose="020B0402040204020203" pitchFamily="34" charset="0"/>
                <a:cs typeface="Segoe UI Semilight" panose="020B0402040204020203" pitchFamily="34" charset="0"/>
              </a:rPr>
              <a:t>NORMATIVA DE LA PLANIFICACIÓN INSTITUCIONAL</a:t>
            </a:r>
            <a:endParaRPr kumimoji="1" lang="es-ES_tradnl" sz="3200" b="1"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marL="0" marR="0" lvl="0" indent="0" algn="ctr" defTabSz="762000" rtl="0" eaLnBrk="1" fontAlgn="auto" latinLnBrk="0" hangingPunct="1">
              <a:lnSpc>
                <a:spcPct val="100000"/>
              </a:lnSpc>
              <a:spcBef>
                <a:spcPct val="50000"/>
              </a:spcBef>
              <a:spcAft>
                <a:spcPts val="0"/>
              </a:spcAft>
              <a:buClrTx/>
              <a:buSzTx/>
              <a:buFontTx/>
              <a:buNone/>
              <a:tabLst/>
              <a:defRPr/>
            </a:pPr>
            <a:endParaRPr kumimoji="1" lang="es-ES_tradnl" sz="3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Book Antiqua" panose="02040602050305030304" pitchFamily="18" charset="0"/>
              <a:ea typeface="+mn-ea"/>
              <a:cs typeface="+mn-cs"/>
            </a:endParaRPr>
          </a:p>
        </p:txBody>
      </p:sp>
      <p:sp>
        <p:nvSpPr>
          <p:cNvPr id="4" name="Rectangle 2"/>
          <p:cNvSpPr txBox="1">
            <a:spLocks noChangeArrowheads="1"/>
          </p:cNvSpPr>
          <p:nvPr/>
        </p:nvSpPr>
        <p:spPr>
          <a:xfrm>
            <a:off x="526964" y="1818968"/>
            <a:ext cx="8090072" cy="4346336"/>
          </a:xfrm>
          <a:prstGeom prst="rect">
            <a:avLst/>
          </a:prstGeom>
        </p:spPr>
        <p:txBody>
          <a:bodyPr/>
          <a:lstStyle/>
          <a:p>
            <a:pPr marR="0" lvl="0" indent="-342900" algn="just" fontAlgn="auto">
              <a:lnSpc>
                <a:spcPct val="85000"/>
              </a:lnSpc>
              <a:spcBef>
                <a:spcPts val="0"/>
              </a:spcBef>
              <a:spcAft>
                <a:spcPts val="0"/>
              </a:spcAft>
              <a:buClrTx/>
              <a:buSzTx/>
              <a:buFont typeface="Wingdings" pitchFamily="2" charset="2"/>
              <a:buChar char="Ø"/>
              <a:tabLst/>
              <a:defRPr/>
            </a:pPr>
            <a:r>
              <a:rPr lang="es-MX" sz="2400" b="1" kern="0" dirty="0">
                <a:solidFill>
                  <a:srgbClr val="FF7F00"/>
                </a:solidFill>
                <a:latin typeface="Segoe UI Semilight" panose="020B0402040204020203" pitchFamily="34" charset="0"/>
                <a:cs typeface="Segoe UI Semilight" panose="020B0402040204020203" pitchFamily="34" charset="0"/>
              </a:rPr>
              <a:t> Ley General de Control Interno No. 8292. </a:t>
            </a:r>
            <a:r>
              <a:rPr lang="es-MX" sz="14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(artículos 14, 15 y 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lgn="just">
              <a:lnSpc>
                <a:spcPct val="85000"/>
              </a:lnSpc>
              <a:defRPr/>
            </a:pP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Artículo 17.—Seguimiento del sistema de control interno.  Entiéndese  por  seguimiento  del  sistema  de  control  interno  las  actividades  que  se  realizan  para  valorar  la  calidad  del  funcionamiento  del  sistema  de  control  interno,  a  lo  largo  del  tiempo;  asimismo,  para  asegurar  que  los  hallazgos  de  la  auditoría  y  los  resultados de otras revisiones se atiendan con prontitud. En cuanto al seguimiento del sistema de control interno, serán deberes del jerarca y los titulares subordinados, los siguientes: </a:t>
            </a:r>
            <a:r>
              <a:rPr lang="es-ES" sz="1600" i="1" kern="0" dirty="0">
                <a:solidFill>
                  <a:srgbClr val="FF7F00"/>
                </a:solidFill>
                <a:latin typeface="Segoe UI Semilight" panose="020B0402040204020203" pitchFamily="34" charset="0"/>
                <a:cs typeface="Segoe UI Semilight" panose="020B0402040204020203" pitchFamily="34" charset="0"/>
              </a:rPr>
              <a:t>a)  Que  los  funcionarios  responsabilizados  realicen  continuamente  las  acciones  de  control y prevención en el curso de las operaciones normales integradas a tales acciones. *b)   Que   la   administración   activa   realice,   por   lo   menos   una   vez   al   año,   las   autoevaluaciones  que  conduzcan  al  perfeccionamiento  del  sistema  de  control  interno  del  cual  es  responsable.  </a:t>
            </a:r>
            <a:r>
              <a:rPr lang="es-ES" sz="1400" kern="0" dirty="0">
                <a:solidFill>
                  <a:schemeClr val="tx1">
                    <a:lumMod val="65000"/>
                    <a:lumOff val="35000"/>
                  </a:schemeClr>
                </a:solidFill>
                <a:latin typeface="Segoe UI Semilight" panose="020B0402040204020203" pitchFamily="34" charset="0"/>
                <a:cs typeface="Segoe UI Semilight" panose="020B0402040204020203" pitchFamily="34" charset="0"/>
              </a:rPr>
              <a:t>Asimismo,  que  pueda  detectar  cualquier  desvío  que  aleje  a  la  organización del cumplimiento de sus objetivos. *c) Que sean implantados los resultados de las evaluaciones periódicas que realizan la  administración  activa,  la  auditoría  interna,  la  Contraloría  General  de  la  República,  la auditoría  externa  y  demás  instituciones  de  control  y  fiscalización  que  correspondan,  dentro de los diez días hábiles siguientes a su notificación.</a:t>
            </a:r>
          </a:p>
        </p:txBody>
      </p:sp>
    </p:spTree>
    <p:extLst>
      <p:ext uri="{BB962C8B-B14F-4D97-AF65-F5344CB8AC3E}">
        <p14:creationId xmlns:p14="http://schemas.microsoft.com/office/powerpoint/2010/main" val="252574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82650" y="227110"/>
            <a:ext cx="7378700" cy="747713"/>
          </a:xfrm>
        </p:spPr>
        <p:txBody>
          <a:bodyPr>
            <a:normAutofit/>
          </a:bodyPr>
          <a:lstStyle/>
          <a:p>
            <a:pPr algn="ctr"/>
            <a:r>
              <a:rPr lang="es-CR" sz="3600" b="1" dirty="0">
                <a:solidFill>
                  <a:srgbClr val="C6D300"/>
                </a:solidFill>
                <a:latin typeface="Segoe UI Semibold" panose="020B0702040204020203" pitchFamily="34" charset="0"/>
                <a:cs typeface="Segoe UI Semibold" panose="020B0702040204020203" pitchFamily="34" charset="0"/>
              </a:rPr>
              <a:t>ANTECEDENTES</a:t>
            </a:r>
            <a:endParaRPr lang="es-ES" sz="3200" dirty="0">
              <a:solidFill>
                <a:schemeClr val="tx1"/>
              </a:solidFill>
              <a:latin typeface="Book Antiqua" panose="02040602050305030304" pitchFamily="18" charset="0"/>
            </a:endParaRPr>
          </a:p>
        </p:txBody>
      </p:sp>
      <p:sp>
        <p:nvSpPr>
          <p:cNvPr id="3" name="2 Marcador de contenido"/>
          <p:cNvSpPr>
            <a:spLocks noGrp="1"/>
          </p:cNvSpPr>
          <p:nvPr>
            <p:ph idx="4294967295"/>
          </p:nvPr>
        </p:nvSpPr>
        <p:spPr>
          <a:xfrm>
            <a:off x="539552" y="1152377"/>
            <a:ext cx="7958137" cy="5372967"/>
          </a:xfrm>
        </p:spPr>
        <p:txBody>
          <a:bodyPr>
            <a:normAutofit/>
          </a:bodyPr>
          <a:lstStyle/>
          <a:p>
            <a:pPr marL="457200" indent="-457200" algn="just">
              <a:lnSpc>
                <a:spcPct val="120000"/>
              </a:lnSpc>
              <a:buClrTx/>
              <a:buAutoNum type="arabicPeriod"/>
            </a:pPr>
            <a:r>
              <a:rPr lang="es-ES" sz="2200" dirty="0">
                <a:solidFill>
                  <a:schemeClr val="tx1">
                    <a:lumMod val="65000"/>
                    <a:lumOff val="35000"/>
                  </a:schemeClr>
                </a:solidFill>
                <a:latin typeface="Segoe UI Semilight" panose="020B0402040204020203" pitchFamily="34" charset="0"/>
                <a:cs typeface="Segoe UI Semilight" panose="020B0402040204020203" pitchFamily="34" charset="0"/>
              </a:rPr>
              <a:t>El Consejo Superior del Poder Judicial en sesión 87-18 celebrada el 4 de octubre del 2018, artículo LXIII, acogió la propuesta de utilizar solamente los PAOS, previo a la elaboración del Anteproyecto de Presupuesto, </a:t>
            </a:r>
            <a:r>
              <a:rPr lang="es-ES" sz="2200" b="1" dirty="0">
                <a:solidFill>
                  <a:srgbClr val="C6D300"/>
                </a:solidFill>
                <a:latin typeface="Segoe UI Semilight" panose="020B0402040204020203" pitchFamily="34" charset="0"/>
                <a:cs typeface="Segoe UI Semilight" panose="020B0402040204020203" pitchFamily="34" charset="0"/>
              </a:rPr>
              <a:t>eliminando la solicitud de la PAOM </a:t>
            </a:r>
            <a:r>
              <a:rPr lang="es-ES" sz="2200" dirty="0">
                <a:solidFill>
                  <a:schemeClr val="tx1">
                    <a:lumMod val="65000"/>
                    <a:lumOff val="35000"/>
                  </a:schemeClr>
                </a:solidFill>
                <a:latin typeface="Segoe UI Semilight" panose="020B0402040204020203" pitchFamily="34" charset="0"/>
                <a:cs typeface="Segoe UI Semilight" panose="020B0402040204020203" pitchFamily="34" charset="0"/>
              </a:rPr>
              <a:t>por parte de las oficinas y despachos judiciales.</a:t>
            </a:r>
          </a:p>
          <a:p>
            <a:pPr marL="0" indent="0" algn="just">
              <a:lnSpc>
                <a:spcPct val="120000"/>
              </a:lnSpc>
              <a:buClrTx/>
              <a:buNone/>
            </a:pPr>
            <a:endParaRPr lang="es-ES" sz="2200"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marL="457200" indent="-457200" algn="just">
              <a:lnSpc>
                <a:spcPct val="120000"/>
              </a:lnSpc>
              <a:buClrTx/>
              <a:buFont typeface="+mj-lt"/>
              <a:buAutoNum type="arabicPeriod" startAt="2"/>
            </a:pPr>
            <a:r>
              <a:rPr lang="es-ES" sz="2200" b="1" dirty="0">
                <a:solidFill>
                  <a:srgbClr val="C6D300"/>
                </a:solidFill>
                <a:latin typeface="Segoe UI Semilight" panose="020B0402040204020203" pitchFamily="34" charset="0"/>
                <a:cs typeface="Segoe UI Semilight" panose="020B0402040204020203" pitchFamily="34" charset="0"/>
              </a:rPr>
              <a:t>Aprobación del Plan Estratégico Institucional Poder Judicial 2019-2024</a:t>
            </a:r>
            <a:r>
              <a:rPr lang="es-ES" sz="2200" dirty="0">
                <a:solidFill>
                  <a:srgbClr val="C6D300"/>
                </a:solidFill>
                <a:latin typeface="Segoe UI Semilight" panose="020B0402040204020203" pitchFamily="34" charset="0"/>
                <a:cs typeface="Segoe UI Semilight" panose="020B0402040204020203" pitchFamily="34" charset="0"/>
              </a:rPr>
              <a:t>, </a:t>
            </a:r>
            <a:r>
              <a:rPr lang="es-ES" sz="2200" dirty="0">
                <a:solidFill>
                  <a:schemeClr val="tx1">
                    <a:lumMod val="65000"/>
                    <a:lumOff val="35000"/>
                  </a:schemeClr>
                </a:solidFill>
                <a:latin typeface="Segoe UI Semilight" panose="020B0402040204020203" pitchFamily="34" charset="0"/>
                <a:cs typeface="Segoe UI Semilight" panose="020B0402040204020203" pitchFamily="34" charset="0"/>
              </a:rPr>
              <a:t>en sesión de la Corte Plena 56-18 del 10 de diciembre de 2018, artículo XXIII.</a:t>
            </a:r>
            <a:endParaRPr lang="es-MX" sz="2200"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marL="457200" lvl="0" indent="-457200" algn="just">
              <a:spcBef>
                <a:spcPct val="0"/>
              </a:spcBef>
              <a:buAutoNum type="arabicPeriod" startAt="2"/>
              <a:tabLst>
                <a:tab pos="449263" algn="l"/>
              </a:tabLst>
            </a:pPr>
            <a:endParaRPr lang="es-E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ción">
  <a:themeElements>
    <a:clrScheme name="Personalizado 1">
      <a:dk1>
        <a:sysClr val="windowText" lastClr="000000"/>
      </a:dk1>
      <a:lt1>
        <a:sysClr val="window" lastClr="FFFFFF"/>
      </a:lt1>
      <a:dk2>
        <a:srgbClr val="335B74"/>
      </a:dk2>
      <a:lt2>
        <a:srgbClr val="DFE3E5"/>
      </a:lt2>
      <a:accent1>
        <a:srgbClr val="01B9DF"/>
      </a:accent1>
      <a:accent2>
        <a:srgbClr val="0097CC"/>
      </a:accent2>
      <a:accent3>
        <a:srgbClr val="27CED7"/>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932EC6A1EDE845860F12B736444434" ma:contentTypeVersion="11" ma:contentTypeDescription="Crear nuevo documento." ma:contentTypeScope="" ma:versionID="d7537a635cd064c57568d458f59c7ca4">
  <xsd:schema xmlns:xsd="http://www.w3.org/2001/XMLSchema" xmlns:xs="http://www.w3.org/2001/XMLSchema" xmlns:p="http://schemas.microsoft.com/office/2006/metadata/properties" xmlns:ns3="391a5545-3ce3-4bc6-af10-630a214d0989" xmlns:ns4="f11f53c3-5b6d-41fa-a99a-ead51ea5b11c" targetNamespace="http://schemas.microsoft.com/office/2006/metadata/properties" ma:root="true" ma:fieldsID="af288e9fb71169b95e18ffd477729ce7" ns3:_="" ns4:_="">
    <xsd:import namespace="391a5545-3ce3-4bc6-af10-630a214d0989"/>
    <xsd:import namespace="f11f53c3-5b6d-41fa-a99a-ead51ea5b11c"/>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a5545-3ce3-4bc6-af10-630a214d0989"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f53c3-5b6d-41fa-a99a-ead51ea5b11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7732C-A2C8-4CBE-8896-5ED8157C3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a5545-3ce3-4bc6-af10-630a214d0989"/>
    <ds:schemaRef ds:uri="f11f53c3-5b6d-41fa-a99a-ead51ea5b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8D1255-46FE-4D1E-A6AB-65E9F00A871C}">
  <ds:schemaRefs>
    <ds:schemaRef ds:uri="http://purl.org/dc/terms/"/>
    <ds:schemaRef ds:uri="http://schemas.microsoft.com/office/2006/documentManagement/types"/>
    <ds:schemaRef ds:uri="http://purl.org/dc/elements/1.1/"/>
    <ds:schemaRef ds:uri="http://schemas.openxmlformats.org/package/2006/metadata/core-properties"/>
    <ds:schemaRef ds:uri="391a5545-3ce3-4bc6-af10-630a214d0989"/>
    <ds:schemaRef ds:uri="http://schemas.microsoft.com/office/infopath/2007/PartnerControls"/>
    <ds:schemaRef ds:uri="f11f53c3-5b6d-41fa-a99a-ead51ea5b11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0D259A8-A3A0-4100-A3EB-C92EB61DD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1557</TotalTime>
  <Words>3113</Words>
  <Application>Microsoft Office PowerPoint</Application>
  <PresentationFormat>Carta (216 x 279 mm)</PresentationFormat>
  <Paragraphs>303</Paragraphs>
  <Slides>44</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5" baseType="lpstr">
      <vt:lpstr>Arial</vt:lpstr>
      <vt:lpstr>Book Antiqua</vt:lpstr>
      <vt:lpstr>Calibri</vt:lpstr>
      <vt:lpstr>Calibri Light</vt:lpstr>
      <vt:lpstr>Segoe UI Light</vt:lpstr>
      <vt:lpstr>Segoe UI Semibold</vt:lpstr>
      <vt:lpstr>Segoe UI Semilight</vt:lpstr>
      <vt:lpstr>Times New Roman</vt:lpstr>
      <vt:lpstr>Wingdings</vt:lpstr>
      <vt:lpstr>Retrospección</vt:lpstr>
      <vt:lpstr>Adobe Acrobat Document</vt:lpstr>
      <vt:lpstr>Formulación de Planes Anuales Operativos y su vinculación con el  Plan Estratégico Institucional 2019-2024</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ANTECEDENTES</vt:lpstr>
      <vt:lpstr>Presentación de PowerPoint</vt:lpstr>
      <vt:lpstr>Presentación de PowerPoint</vt:lpstr>
      <vt:lpstr>Plan Estratégico Institucional 2019-2024*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Importante en la formulación y revisión de PAOs</vt:lpstr>
      <vt:lpstr>Definición del tipo de medición del Indicador en el Sistema PAO</vt:lpstr>
      <vt:lpstr>Presentación de PowerPoint</vt:lpstr>
      <vt:lpstr>Presentación de PowerPoint</vt:lpstr>
      <vt:lpstr>Presentación de PowerPoint</vt:lpstr>
      <vt:lpstr>SISTEMA PAO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Boletín de avance en el cumplimiento del  PEI 2019-2024</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PRESUPUESTO</dc:title>
  <dc:creator>Departamento de Informática</dc:creator>
  <cp:lastModifiedBy>Allan Pow Hing Cordero</cp:lastModifiedBy>
  <cp:revision>90</cp:revision>
  <cp:lastPrinted>1997-11-11T15:37:20Z</cp:lastPrinted>
  <dcterms:created xsi:type="dcterms:W3CDTF">1997-11-27T14:33:58Z</dcterms:created>
  <dcterms:modified xsi:type="dcterms:W3CDTF">2019-09-17T21:45:21Z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0x010100F9932EC6A1EDE845860F12B736444434</vt:lpwstr>
  </property>
</Properties>
</file>