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47"/>
  </p:notesMasterIdLst>
  <p:sldIdLst>
    <p:sldId id="632" r:id="rId6"/>
    <p:sldId id="262" r:id="rId7"/>
    <p:sldId id="264" r:id="rId8"/>
    <p:sldId id="610" r:id="rId9"/>
    <p:sldId id="580" r:id="rId10"/>
    <p:sldId id="551" r:id="rId11"/>
    <p:sldId id="527" r:id="rId12"/>
    <p:sldId id="548" r:id="rId13"/>
    <p:sldId id="612" r:id="rId14"/>
    <p:sldId id="583" r:id="rId15"/>
    <p:sldId id="611" r:id="rId16"/>
    <p:sldId id="661" r:id="rId17"/>
    <p:sldId id="258" r:id="rId18"/>
    <p:sldId id="259" r:id="rId19"/>
    <p:sldId id="613" r:id="rId20"/>
    <p:sldId id="581" r:id="rId21"/>
    <p:sldId id="614" r:id="rId22"/>
    <p:sldId id="596" r:id="rId23"/>
    <p:sldId id="599" r:id="rId24"/>
    <p:sldId id="662" r:id="rId25"/>
    <p:sldId id="626" r:id="rId26"/>
    <p:sldId id="600" r:id="rId27"/>
    <p:sldId id="627" r:id="rId28"/>
    <p:sldId id="668" r:id="rId29"/>
    <p:sldId id="667" r:id="rId30"/>
    <p:sldId id="631" r:id="rId31"/>
    <p:sldId id="620" r:id="rId32"/>
    <p:sldId id="621" r:id="rId33"/>
    <p:sldId id="622" r:id="rId34"/>
    <p:sldId id="663" r:id="rId35"/>
    <p:sldId id="615" r:id="rId36"/>
    <p:sldId id="664" r:id="rId37"/>
    <p:sldId id="665" r:id="rId38"/>
    <p:sldId id="669" r:id="rId39"/>
    <p:sldId id="630" r:id="rId40"/>
    <p:sldId id="670" r:id="rId41"/>
    <p:sldId id="573" r:id="rId42"/>
    <p:sldId id="628" r:id="rId43"/>
    <p:sldId id="666" r:id="rId44"/>
    <p:sldId id="629" r:id="rId45"/>
    <p:sldId id="634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" panose="02040503050406030204" pitchFamily="18" charset="0"/>
      <p:regular r:id="rId52"/>
      <p:bold r:id="rId53"/>
      <p:italic r:id="rId54"/>
      <p:boldItalic r:id="rId55"/>
    </p:embeddedFont>
    <p:embeddedFont>
      <p:font typeface="Corbel" panose="020B0503020204020204" pitchFamily="34" charset="0"/>
      <p:regular r:id="rId56"/>
      <p:bold r:id="rId57"/>
      <p:italic r:id="rId58"/>
      <p:boldItalic r:id="rId59"/>
    </p:embeddedFont>
    <p:embeddedFont>
      <p:font typeface="Gadugi" panose="020B0502040204020203" pitchFamily="34" charset="0"/>
      <p:regular r:id="rId60"/>
      <p:bold r:id="rId61"/>
    </p:embeddedFont>
    <p:embeddedFont>
      <p:font typeface="Gidole" panose="020B0604020202020204" charset="0"/>
      <p:regular r:id="rId62"/>
    </p:embeddedFont>
    <p:embeddedFont>
      <p:font typeface="League Spartan" panose="020B0604020202020204" charset="0"/>
      <p:regular r:id="rId63"/>
    </p:embeddedFont>
    <p:embeddedFont>
      <p:font typeface="MS PMincho" panose="02020600040205080304" pitchFamily="18" charset="-128"/>
      <p:regular r:id="rId64"/>
    </p:embeddedFont>
    <p:embeddedFont>
      <p:font typeface="Wingdings 2" panose="05020102010507070707" pitchFamily="18" charset="2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17"/>
    <a:srgbClr val="024035"/>
    <a:srgbClr val="009AD0"/>
    <a:srgbClr val="E87A35"/>
    <a:srgbClr val="CD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4796" autoAdjust="0"/>
  </p:normalViewPr>
  <p:slideViewPr>
    <p:cSldViewPr snapToGrid="0">
      <p:cViewPr varScale="1">
        <p:scale>
          <a:sx n="42" d="100"/>
          <a:sy n="42" d="100"/>
        </p:scale>
        <p:origin x="101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4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Villegas Hernandez susr a pmena" userId="3305c34b-581b-4a93-a7a6-6c606833e3cc" providerId="ADAL" clId="{899396DA-6113-4D90-ABF6-AF2DE7D83663}"/>
    <pc:docChg chg="modSld">
      <pc:chgData name="Ellen Villegas Hernandez susr a pmena" userId="3305c34b-581b-4a93-a7a6-6c606833e3cc" providerId="ADAL" clId="{899396DA-6113-4D90-ABF6-AF2DE7D83663}" dt="2020-12-04T21:10:53.023" v="134" actId="1076"/>
      <pc:docMkLst>
        <pc:docMk/>
      </pc:docMkLst>
      <pc:sldChg chg="addSp modSp mod">
        <pc:chgData name="Ellen Villegas Hernandez susr a pmena" userId="3305c34b-581b-4a93-a7a6-6c606833e3cc" providerId="ADAL" clId="{899396DA-6113-4D90-ABF6-AF2DE7D83663}" dt="2020-12-04T20:45:15.717" v="40" actId="1076"/>
        <pc:sldMkLst>
          <pc:docMk/>
          <pc:sldMk cId="644511380" sldId="627"/>
        </pc:sldMkLst>
        <pc:spChg chg="add mod">
          <ac:chgData name="Ellen Villegas Hernandez susr a pmena" userId="3305c34b-581b-4a93-a7a6-6c606833e3cc" providerId="ADAL" clId="{899396DA-6113-4D90-ABF6-AF2DE7D83663}" dt="2020-12-04T20:45:15.717" v="40" actId="1076"/>
          <ac:spMkLst>
            <pc:docMk/>
            <pc:sldMk cId="644511380" sldId="627"/>
            <ac:spMk id="2" creationId="{5C2A16C5-B6A1-4C84-B36D-F305A9E79BB4}"/>
          </ac:spMkLst>
        </pc:spChg>
      </pc:sldChg>
      <pc:sldChg chg="modSp mod">
        <pc:chgData name="Ellen Villegas Hernandez susr a pmena" userId="3305c34b-581b-4a93-a7a6-6c606833e3cc" providerId="ADAL" clId="{899396DA-6113-4D90-ABF6-AF2DE7D83663}" dt="2020-12-04T21:10:53.023" v="134" actId="1076"/>
        <pc:sldMkLst>
          <pc:docMk/>
          <pc:sldMk cId="1020533754" sldId="629"/>
        </pc:sldMkLst>
        <pc:spChg chg="mod">
          <ac:chgData name="Ellen Villegas Hernandez susr a pmena" userId="3305c34b-581b-4a93-a7a6-6c606833e3cc" providerId="ADAL" clId="{899396DA-6113-4D90-ABF6-AF2DE7D83663}" dt="2020-12-04T21:10:50.109" v="133" actId="1076"/>
          <ac:spMkLst>
            <pc:docMk/>
            <pc:sldMk cId="1020533754" sldId="629"/>
            <ac:spMk id="2" creationId="{F5696FEC-BF96-4D13-8BFE-D7135CC63883}"/>
          </ac:spMkLst>
        </pc:spChg>
        <pc:spChg chg="mod">
          <ac:chgData name="Ellen Villegas Hernandez susr a pmena" userId="3305c34b-581b-4a93-a7a6-6c606833e3cc" providerId="ADAL" clId="{899396DA-6113-4D90-ABF6-AF2DE7D83663}" dt="2020-12-04T21:10:53.023" v="134" actId="1076"/>
          <ac:spMkLst>
            <pc:docMk/>
            <pc:sldMk cId="1020533754" sldId="629"/>
            <ac:spMk id="4" creationId="{9D4A6746-2423-4C77-9841-8E0660AFE82C}"/>
          </ac:spMkLst>
        </pc:spChg>
      </pc:sldChg>
      <pc:sldChg chg="modSp mod">
        <pc:chgData name="Ellen Villegas Hernandez susr a pmena" userId="3305c34b-581b-4a93-a7a6-6c606833e3cc" providerId="ADAL" clId="{899396DA-6113-4D90-ABF6-AF2DE7D83663}" dt="2020-12-04T21:02:38.366" v="47" actId="1076"/>
        <pc:sldMkLst>
          <pc:docMk/>
          <pc:sldMk cId="576021583" sldId="630"/>
        </pc:sldMkLst>
        <pc:spChg chg="mod">
          <ac:chgData name="Ellen Villegas Hernandez susr a pmena" userId="3305c34b-581b-4a93-a7a6-6c606833e3cc" providerId="ADAL" clId="{899396DA-6113-4D90-ABF6-AF2DE7D83663}" dt="2020-12-04T21:02:38.366" v="47" actId="1076"/>
          <ac:spMkLst>
            <pc:docMk/>
            <pc:sldMk cId="576021583" sldId="630"/>
            <ac:spMk id="5" creationId="{AD643284-B590-42B7-9A16-E36860E02B01}"/>
          </ac:spMkLst>
        </pc:spChg>
        <pc:spChg chg="mod">
          <ac:chgData name="Ellen Villegas Hernandez susr a pmena" userId="3305c34b-581b-4a93-a7a6-6c606833e3cc" providerId="ADAL" clId="{899396DA-6113-4D90-ABF6-AF2DE7D83663}" dt="2020-12-04T21:01:46.842" v="44" actId="1076"/>
          <ac:spMkLst>
            <pc:docMk/>
            <pc:sldMk cId="576021583" sldId="630"/>
            <ac:spMk id="6" creationId="{1667E777-DB98-42A7-A168-D9151CDEB32D}"/>
          </ac:spMkLst>
        </pc:spChg>
        <pc:spChg chg="mod">
          <ac:chgData name="Ellen Villegas Hernandez susr a pmena" userId="3305c34b-581b-4a93-a7a6-6c606833e3cc" providerId="ADAL" clId="{899396DA-6113-4D90-ABF6-AF2DE7D83663}" dt="2020-12-04T21:01:08.141" v="41" actId="1076"/>
          <ac:spMkLst>
            <pc:docMk/>
            <pc:sldMk cId="576021583" sldId="630"/>
            <ac:spMk id="7" creationId="{58DA8775-19AA-4965-8452-82883694DB80}"/>
          </ac:spMkLst>
        </pc:spChg>
        <pc:spChg chg="mod">
          <ac:chgData name="Ellen Villegas Hernandez susr a pmena" userId="3305c34b-581b-4a93-a7a6-6c606833e3cc" providerId="ADAL" clId="{899396DA-6113-4D90-ABF6-AF2DE7D83663}" dt="2020-12-04T21:02:09.756" v="45" actId="1076"/>
          <ac:spMkLst>
            <pc:docMk/>
            <pc:sldMk cId="576021583" sldId="630"/>
            <ac:spMk id="8" creationId="{53DF6B2A-5412-46D8-A3A9-DE8954B782EF}"/>
          </ac:spMkLst>
        </pc:spChg>
        <pc:spChg chg="mod">
          <ac:chgData name="Ellen Villegas Hernandez susr a pmena" userId="3305c34b-581b-4a93-a7a6-6c606833e3cc" providerId="ADAL" clId="{899396DA-6113-4D90-ABF6-AF2DE7D83663}" dt="2020-12-04T21:01:25.715" v="42" actId="1076"/>
          <ac:spMkLst>
            <pc:docMk/>
            <pc:sldMk cId="576021583" sldId="630"/>
            <ac:spMk id="21" creationId="{576A9DED-53A4-43B8-B13F-9E5366292BC4}"/>
          </ac:spMkLst>
        </pc:spChg>
        <pc:spChg chg="mod">
          <ac:chgData name="Ellen Villegas Hernandez susr a pmena" userId="3305c34b-581b-4a93-a7a6-6c606833e3cc" providerId="ADAL" clId="{899396DA-6113-4D90-ABF6-AF2DE7D83663}" dt="2020-12-04T21:02:29.642" v="46" actId="1076"/>
          <ac:spMkLst>
            <pc:docMk/>
            <pc:sldMk cId="576021583" sldId="630"/>
            <ac:spMk id="23" creationId="{BF08B3B0-8E66-47A7-8667-1A75A3592490}"/>
          </ac:spMkLst>
        </pc:spChg>
      </pc:sldChg>
    </pc:docChg>
  </pc:docChgLst>
  <pc:docChgLst>
    <pc:chgData name="Ellen Villegas Hernandez susr a pmena" userId="3305c34b-581b-4a93-a7a6-6c606833e3cc" providerId="ADAL" clId="{547A6862-DB73-4649-8607-97E21384B5DD}"/>
    <pc:docChg chg="modSld">
      <pc:chgData name="Ellen Villegas Hernandez susr a pmena" userId="3305c34b-581b-4a93-a7a6-6c606833e3cc" providerId="ADAL" clId="{547A6862-DB73-4649-8607-97E21384B5DD}" dt="2020-12-04T21:35:32.352" v="5" actId="1076"/>
      <pc:docMkLst>
        <pc:docMk/>
      </pc:docMkLst>
      <pc:sldChg chg="modSp mod">
        <pc:chgData name="Ellen Villegas Hernandez susr a pmena" userId="3305c34b-581b-4a93-a7a6-6c606833e3cc" providerId="ADAL" clId="{547A6862-DB73-4649-8607-97E21384B5DD}" dt="2020-12-04T21:35:32.352" v="5" actId="1076"/>
        <pc:sldMkLst>
          <pc:docMk/>
          <pc:sldMk cId="576021583" sldId="630"/>
        </pc:sldMkLst>
        <pc:spChg chg="mod">
          <ac:chgData name="Ellen Villegas Hernandez susr a pmena" userId="3305c34b-581b-4a93-a7a6-6c606833e3cc" providerId="ADAL" clId="{547A6862-DB73-4649-8607-97E21384B5DD}" dt="2020-12-04T21:35:08.374" v="0" actId="1076"/>
          <ac:spMkLst>
            <pc:docMk/>
            <pc:sldMk cId="576021583" sldId="630"/>
            <ac:spMk id="5" creationId="{AD643284-B590-42B7-9A16-E36860E02B01}"/>
          </ac:spMkLst>
        </pc:spChg>
        <pc:spChg chg="mod">
          <ac:chgData name="Ellen Villegas Hernandez susr a pmena" userId="3305c34b-581b-4a93-a7a6-6c606833e3cc" providerId="ADAL" clId="{547A6862-DB73-4649-8607-97E21384B5DD}" dt="2020-12-04T21:35:11.115" v="1" actId="1076"/>
          <ac:spMkLst>
            <pc:docMk/>
            <pc:sldMk cId="576021583" sldId="630"/>
            <ac:spMk id="6" creationId="{1667E777-DB98-42A7-A168-D9151CDEB32D}"/>
          </ac:spMkLst>
        </pc:spChg>
        <pc:spChg chg="mod">
          <ac:chgData name="Ellen Villegas Hernandez susr a pmena" userId="3305c34b-581b-4a93-a7a6-6c606833e3cc" providerId="ADAL" clId="{547A6862-DB73-4649-8607-97E21384B5DD}" dt="2020-12-04T21:35:15.890" v="2" actId="1076"/>
          <ac:spMkLst>
            <pc:docMk/>
            <pc:sldMk cId="576021583" sldId="630"/>
            <ac:spMk id="7" creationId="{58DA8775-19AA-4965-8452-82883694DB80}"/>
          </ac:spMkLst>
        </pc:spChg>
        <pc:spChg chg="mod">
          <ac:chgData name="Ellen Villegas Hernandez susr a pmena" userId="3305c34b-581b-4a93-a7a6-6c606833e3cc" providerId="ADAL" clId="{547A6862-DB73-4649-8607-97E21384B5DD}" dt="2020-12-04T21:35:20.988" v="3" actId="1076"/>
          <ac:spMkLst>
            <pc:docMk/>
            <pc:sldMk cId="576021583" sldId="630"/>
            <ac:spMk id="8" creationId="{53DF6B2A-5412-46D8-A3A9-DE8954B782EF}"/>
          </ac:spMkLst>
        </pc:spChg>
        <pc:spChg chg="mod">
          <ac:chgData name="Ellen Villegas Hernandez susr a pmena" userId="3305c34b-581b-4a93-a7a6-6c606833e3cc" providerId="ADAL" clId="{547A6862-DB73-4649-8607-97E21384B5DD}" dt="2020-12-04T21:35:26.855" v="4" actId="1076"/>
          <ac:spMkLst>
            <pc:docMk/>
            <pc:sldMk cId="576021583" sldId="630"/>
            <ac:spMk id="21" creationId="{576A9DED-53A4-43B8-B13F-9E5366292BC4}"/>
          </ac:spMkLst>
        </pc:spChg>
        <pc:spChg chg="mod">
          <ac:chgData name="Ellen Villegas Hernandez susr a pmena" userId="3305c34b-581b-4a93-a7a6-6c606833e3cc" providerId="ADAL" clId="{547A6862-DB73-4649-8607-97E21384B5DD}" dt="2020-12-04T21:35:32.352" v="5" actId="1076"/>
          <ac:spMkLst>
            <pc:docMk/>
            <pc:sldMk cId="576021583" sldId="630"/>
            <ac:spMk id="23" creationId="{BF08B3B0-8E66-47A7-8667-1A75A3592490}"/>
          </ac:spMkLst>
        </pc:spChg>
      </pc:sldChg>
    </pc:docChg>
  </pc:docChgLst>
  <pc:docChgLst>
    <pc:chgData name="Ellen Villegas Hernández" userId="3305c34b-581b-4a93-a7a6-6c606833e3cc" providerId="ADAL" clId="{88055B6C-18D0-4B86-BA2D-7577A2347ADD}"/>
    <pc:docChg chg="modSld">
      <pc:chgData name="Ellen Villegas Hernández" userId="3305c34b-581b-4a93-a7a6-6c606833e3cc" providerId="ADAL" clId="{88055B6C-18D0-4B86-BA2D-7577A2347ADD}" dt="2021-02-02T15:18:57.825" v="1" actId="255"/>
      <pc:docMkLst>
        <pc:docMk/>
      </pc:docMkLst>
      <pc:sldChg chg="modSp mod">
        <pc:chgData name="Ellen Villegas Hernández" userId="3305c34b-581b-4a93-a7a6-6c606833e3cc" providerId="ADAL" clId="{88055B6C-18D0-4B86-BA2D-7577A2347ADD}" dt="2021-02-02T15:18:57.825" v="1" actId="255"/>
        <pc:sldMkLst>
          <pc:docMk/>
          <pc:sldMk cId="2991429254" sldId="666"/>
        </pc:sldMkLst>
        <pc:spChg chg="mod">
          <ac:chgData name="Ellen Villegas Hernández" userId="3305c34b-581b-4a93-a7a6-6c606833e3cc" providerId="ADAL" clId="{88055B6C-18D0-4B86-BA2D-7577A2347ADD}" dt="2021-02-02T15:18:57.825" v="1" actId="255"/>
          <ac:spMkLst>
            <pc:docMk/>
            <pc:sldMk cId="2991429254" sldId="666"/>
            <ac:spMk id="12" creationId="{83AF8FCA-F5AE-46CB-A37E-55D6642F6F16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422B2-DA99-4448-8D53-7460573B7B9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</dgm:pt>
    <dgm:pt modelId="{AC4B4704-0F03-4DEF-862F-A3A543EEC1E3}">
      <dgm:prSet phldrT="[Texto]" custT="1"/>
      <dgm:spPr>
        <a:xfrm>
          <a:off x="0" y="0"/>
          <a:ext cx="7315200" cy="5121275"/>
        </a:xfrm>
        <a:prstGeom prst="roundRect">
          <a:avLst>
            <a:gd name="adj" fmla="val 8500"/>
          </a:avLst>
        </a:prstGeom>
        <a:solidFill>
          <a:srgbClr val="009AD0"/>
        </a:solidFill>
        <a:ln w="10795" cap="flat" cmpd="sng" algn="ctr">
          <a:noFill/>
          <a:prstDash val="solid"/>
        </a:ln>
        <a:effectLst/>
      </dgm:spPr>
      <dgm:t>
        <a:bodyPr/>
        <a:lstStyle/>
        <a:p>
          <a:pPr algn="ctr">
            <a:buNone/>
          </a:pPr>
          <a:r>
            <a:rPr lang="es-CR" sz="4800" b="1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  <a:cs typeface="+mn-cs"/>
            </a:rPr>
            <a:t>TIPOS DE POLÍTICAS INSTITUCIONALES</a:t>
          </a:r>
        </a:p>
      </dgm:t>
    </dgm:pt>
    <dgm:pt modelId="{29CD2A59-A8BA-4B77-A46A-1283D0B4B7BE}" type="sibTrans" cxnId="{BC8E8A62-E42A-4A67-AD10-5BC8CA29F81D}">
      <dgm:prSet/>
      <dgm:spPr/>
      <dgm:t>
        <a:bodyPr/>
        <a:lstStyle/>
        <a:p>
          <a:endParaRPr lang="es-CR"/>
        </a:p>
      </dgm:t>
    </dgm:pt>
    <dgm:pt modelId="{935C43F6-39EA-4804-9FB7-98DC545BCBA7}" type="parTrans" cxnId="{BC8E8A62-E42A-4A67-AD10-5BC8CA29F81D}">
      <dgm:prSet/>
      <dgm:spPr/>
      <dgm:t>
        <a:bodyPr/>
        <a:lstStyle/>
        <a:p>
          <a:endParaRPr lang="es-CR"/>
        </a:p>
      </dgm:t>
    </dgm:pt>
    <dgm:pt modelId="{06A3B658-F5F4-4AE6-9A32-D2DAD99DC178}" type="pres">
      <dgm:prSet presAssocID="{33F422B2-DA99-4448-8D53-7460573B7B9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3B5157A-C9A4-4E16-9D4E-CE525E1A63CC}" type="pres">
      <dgm:prSet presAssocID="{33F422B2-DA99-4448-8D53-7460573B7B9A}" presName="outerBox" presStyleCnt="0"/>
      <dgm:spPr/>
    </dgm:pt>
    <dgm:pt modelId="{A1F939DF-E1C3-4599-B905-62AD0A196A7D}" type="pres">
      <dgm:prSet presAssocID="{33F422B2-DA99-4448-8D53-7460573B7B9A}" presName="outerBoxParent" presStyleLbl="node1" presStyleIdx="0" presStyleCnt="1" custLinFactNeighborX="-15299" custLinFactNeighborY="-9224"/>
      <dgm:spPr/>
    </dgm:pt>
    <dgm:pt modelId="{DF7A198B-3A7D-4018-AEE6-AB9F69B5F5FA}" type="pres">
      <dgm:prSet presAssocID="{33F422B2-DA99-4448-8D53-7460573B7B9A}" presName="outerBoxChildren" presStyleCnt="0"/>
      <dgm:spPr/>
    </dgm:pt>
  </dgm:ptLst>
  <dgm:cxnLst>
    <dgm:cxn modelId="{63DAD300-F936-4D6C-8C8A-8CE524D6528E}" type="presOf" srcId="{33F422B2-DA99-4448-8D53-7460573B7B9A}" destId="{06A3B658-F5F4-4AE6-9A32-D2DAD99DC178}" srcOrd="0" destOrd="0" presId="urn:microsoft.com/office/officeart/2005/8/layout/target2"/>
    <dgm:cxn modelId="{D9030826-EB90-461B-A523-DB257BB1D1E8}" type="presOf" srcId="{AC4B4704-0F03-4DEF-862F-A3A543EEC1E3}" destId="{A1F939DF-E1C3-4599-B905-62AD0A196A7D}" srcOrd="0" destOrd="0" presId="urn:microsoft.com/office/officeart/2005/8/layout/target2"/>
    <dgm:cxn modelId="{BC8E8A62-E42A-4A67-AD10-5BC8CA29F81D}" srcId="{33F422B2-DA99-4448-8D53-7460573B7B9A}" destId="{AC4B4704-0F03-4DEF-862F-A3A543EEC1E3}" srcOrd="0" destOrd="0" parTransId="{935C43F6-39EA-4804-9FB7-98DC545BCBA7}" sibTransId="{29CD2A59-A8BA-4B77-A46A-1283D0B4B7BE}"/>
    <dgm:cxn modelId="{14438167-9150-40E7-B818-FC309B4BE9C5}" type="presParOf" srcId="{06A3B658-F5F4-4AE6-9A32-D2DAD99DC178}" destId="{33B5157A-C9A4-4E16-9D4E-CE525E1A63CC}" srcOrd="0" destOrd="0" presId="urn:microsoft.com/office/officeart/2005/8/layout/target2"/>
    <dgm:cxn modelId="{4C5F2C50-F1F1-4BF5-901E-A26FFA5F1F0D}" type="presParOf" srcId="{33B5157A-C9A4-4E16-9D4E-CE525E1A63CC}" destId="{A1F939DF-E1C3-4599-B905-62AD0A196A7D}" srcOrd="0" destOrd="0" presId="urn:microsoft.com/office/officeart/2005/8/layout/target2"/>
    <dgm:cxn modelId="{1DFEF137-A059-499D-B06F-5495BCD3E1CF}" type="presParOf" srcId="{33B5157A-C9A4-4E16-9D4E-CE525E1A63CC}" destId="{DF7A198B-3A7D-4018-AEE6-AB9F69B5F5FA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04288-EA2E-490B-AE84-66A85191835A}" type="doc">
      <dgm:prSet loTypeId="urn:microsoft.com/office/officeart/2005/8/layout/arrow6" loCatId="process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67D05A7C-3C07-4DA9-BF65-511D45F3B880}">
      <dgm:prSet phldrT="[Texto]" custT="1"/>
      <dgm:spPr>
        <a:xfrm>
          <a:off x="1426" y="480384"/>
          <a:ext cx="1521500" cy="1521500"/>
        </a:xfrm>
      </dgm:spPr>
      <dgm:t>
        <a:bodyPr/>
        <a:lstStyle/>
        <a:p>
          <a:pPr>
            <a:buNone/>
          </a:pPr>
          <a:r>
            <a:rPr lang="es-CR" sz="3200" dirty="0">
              <a:latin typeface="League Spartan" panose="020B0604020202020204" charset="0"/>
              <a:ea typeface="+mn-ea"/>
              <a:cs typeface="+mn-cs"/>
            </a:rPr>
            <a:t>Impacto social y/o institucional</a:t>
          </a:r>
          <a:endParaRPr lang="es-ES" sz="1600" dirty="0">
            <a:latin typeface="League Spartan" panose="020B0604020202020204" charset="0"/>
            <a:ea typeface="+mn-ea"/>
            <a:cs typeface="+mn-cs"/>
          </a:endParaRPr>
        </a:p>
      </dgm:t>
    </dgm:pt>
    <dgm:pt modelId="{9281E32C-873F-46A3-86FC-7AA138258D4F}" type="sibTrans" cxnId="{96DA6BAA-1EB0-40D7-9B9E-AC86E549E48F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DB2366C2-14A7-433E-BC59-2C898263D11E}" type="parTrans" cxnId="{96DA6BAA-1EB0-40D7-9B9E-AC86E549E48F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9EC5AB40-F3AB-415C-9A54-1A04D699277D}">
      <dgm:prSet phldrT="[Texto]" custT="1"/>
      <dgm:spPr>
        <a:xfrm>
          <a:off x="3805178" y="480384"/>
          <a:ext cx="1521500" cy="1521500"/>
        </a:xfrm>
      </dgm:spPr>
      <dgm:t>
        <a:bodyPr/>
        <a:lstStyle/>
        <a:p>
          <a:pPr>
            <a:buNone/>
          </a:pPr>
          <a:endParaRPr lang="es-ES" sz="3200" dirty="0">
            <a:solidFill>
              <a:schemeClr val="bg1"/>
            </a:solidFill>
            <a:latin typeface="League Spartan" panose="020B0604020202020204" charset="0"/>
            <a:ea typeface="+mn-ea"/>
            <a:cs typeface="+mn-cs"/>
          </a:endParaRPr>
        </a:p>
      </dgm:t>
    </dgm:pt>
    <dgm:pt modelId="{5A2E621F-E4E4-4533-A2E5-EC69C8257D10}" type="sibTrans" cxnId="{C539833F-9FAE-4D40-A646-7AA2C2640F68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DC31CA9F-0EAF-4784-9E1C-F4FAD88F93E9}" type="parTrans" cxnId="{C539833F-9FAE-4D40-A646-7AA2C2640F68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DAAE77D5-1E30-4AC0-878E-73391D4A080E}">
      <dgm:prSet phldrT="[Texto]" custT="1"/>
      <dgm:spPr>
        <a:xfrm>
          <a:off x="5022378" y="1088984"/>
          <a:ext cx="2282250" cy="1522261"/>
        </a:xfrm>
      </dgm:spPr>
      <dgm:t>
        <a:bodyPr/>
        <a:lstStyle/>
        <a:p>
          <a:pPr>
            <a:buNone/>
          </a:pPr>
          <a:r>
            <a:rPr lang="es-CR" sz="2400" dirty="0">
              <a:latin typeface="League Spartan" panose="020B0604020202020204" charset="0"/>
              <a:ea typeface="+mn-ea"/>
              <a:cs typeface="+mn-cs"/>
            </a:rPr>
            <a:t>Índole operativo (gestión administrativa)</a:t>
          </a:r>
          <a:endParaRPr lang="es-ES" sz="2400" dirty="0">
            <a:latin typeface="League Spartan" panose="020B0604020202020204" charset="0"/>
            <a:ea typeface="+mn-ea"/>
            <a:cs typeface="+mn-cs"/>
          </a:endParaRPr>
        </a:p>
      </dgm:t>
    </dgm:pt>
    <dgm:pt modelId="{90C429C2-7C35-42BC-B6B5-4399BBF6A0B5}" type="sibTrans" cxnId="{B7C9B707-DF8B-4BE9-93AC-BCF893D38DA6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B5BD3491-6EFB-4813-A7F2-0018131A7158}" type="parTrans" cxnId="{B7C9B707-DF8B-4BE9-93AC-BCF893D38DA6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43580D58-1BFE-40D9-BA2A-D6804C09303D}">
      <dgm:prSet/>
      <dgm:spPr/>
      <dgm:t>
        <a:bodyPr/>
        <a:lstStyle/>
        <a:p>
          <a:pPr>
            <a:buNone/>
          </a:pPr>
          <a:endParaRPr lang="es-CR" sz="1600" dirty="0">
            <a:latin typeface="League Spartan" panose="020B0604020202020204" charset="0"/>
            <a:ea typeface="+mn-ea"/>
            <a:cs typeface="+mn-cs"/>
          </a:endParaRPr>
        </a:p>
      </dgm:t>
    </dgm:pt>
    <dgm:pt modelId="{D8F1C898-04CD-4BC1-A1DC-02FBA4AE9145}" type="parTrans" cxnId="{E6CB188F-6890-4015-B4EC-EFF18BCB2543}">
      <dgm:prSet/>
      <dgm:spPr/>
      <dgm:t>
        <a:bodyPr/>
        <a:lstStyle/>
        <a:p>
          <a:endParaRPr lang="es-CR" sz="1600"/>
        </a:p>
      </dgm:t>
    </dgm:pt>
    <dgm:pt modelId="{F4CF6EDE-6B59-479E-B8D3-DD200DF18C99}" type="sibTrans" cxnId="{E6CB188F-6890-4015-B4EC-EFF18BCB2543}">
      <dgm:prSet/>
      <dgm:spPr/>
      <dgm:t>
        <a:bodyPr/>
        <a:lstStyle/>
        <a:p>
          <a:endParaRPr lang="es-CR" sz="1600"/>
        </a:p>
      </dgm:t>
    </dgm:pt>
    <dgm:pt modelId="{76691D5F-50AB-477A-BBA4-8EF0EB013730}" type="pres">
      <dgm:prSet presAssocID="{94104288-EA2E-490B-AE84-66A85191835A}" presName="compositeShape" presStyleCnt="0">
        <dgm:presLayoutVars>
          <dgm:chMax val="2"/>
          <dgm:dir/>
          <dgm:resizeHandles val="exact"/>
        </dgm:presLayoutVars>
      </dgm:prSet>
      <dgm:spPr/>
    </dgm:pt>
    <dgm:pt modelId="{13C2CD04-7713-461E-A24F-594F0B0348D7}" type="pres">
      <dgm:prSet presAssocID="{94104288-EA2E-490B-AE84-66A85191835A}" presName="ribbon" presStyleLbl="node1" presStyleIdx="0" presStyleCnt="1"/>
      <dgm:spPr/>
    </dgm:pt>
    <dgm:pt modelId="{7958B538-6DD6-4897-AF01-6B4C193C26B9}" type="pres">
      <dgm:prSet presAssocID="{94104288-EA2E-490B-AE84-66A85191835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F477DFD-5052-4E25-8C6D-08EDCD944B4E}" type="pres">
      <dgm:prSet presAssocID="{94104288-EA2E-490B-AE84-66A85191835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7C9B707-DF8B-4BE9-93AC-BCF893D38DA6}" srcId="{9EC5AB40-F3AB-415C-9A54-1A04D699277D}" destId="{DAAE77D5-1E30-4AC0-878E-73391D4A080E}" srcOrd="0" destOrd="0" parTransId="{B5BD3491-6EFB-4813-A7F2-0018131A7158}" sibTransId="{90C429C2-7C35-42BC-B6B5-4399BBF6A0B5}"/>
    <dgm:cxn modelId="{C539833F-9FAE-4D40-A646-7AA2C2640F68}" srcId="{94104288-EA2E-490B-AE84-66A85191835A}" destId="{9EC5AB40-F3AB-415C-9A54-1A04D699277D}" srcOrd="1" destOrd="0" parTransId="{DC31CA9F-0EAF-4784-9E1C-F4FAD88F93E9}" sibTransId="{5A2E621F-E4E4-4533-A2E5-EC69C8257D10}"/>
    <dgm:cxn modelId="{E6CB188F-6890-4015-B4EC-EFF18BCB2543}" srcId="{94104288-EA2E-490B-AE84-66A85191835A}" destId="{43580D58-1BFE-40D9-BA2A-D6804C09303D}" srcOrd="2" destOrd="0" parTransId="{D8F1C898-04CD-4BC1-A1DC-02FBA4AE9145}" sibTransId="{F4CF6EDE-6B59-479E-B8D3-DD200DF18C99}"/>
    <dgm:cxn modelId="{96DA6BAA-1EB0-40D7-9B9E-AC86E549E48F}" srcId="{94104288-EA2E-490B-AE84-66A85191835A}" destId="{67D05A7C-3C07-4DA9-BF65-511D45F3B880}" srcOrd="0" destOrd="0" parTransId="{DB2366C2-14A7-433E-BC59-2C898263D11E}" sibTransId="{9281E32C-873F-46A3-86FC-7AA138258D4F}"/>
    <dgm:cxn modelId="{C25FB5BA-3756-4B8B-AD3C-74FAF9C3C7F2}" type="presOf" srcId="{9EC5AB40-F3AB-415C-9A54-1A04D699277D}" destId="{6F477DFD-5052-4E25-8C6D-08EDCD944B4E}" srcOrd="0" destOrd="0" presId="urn:microsoft.com/office/officeart/2005/8/layout/arrow6"/>
    <dgm:cxn modelId="{69234DBB-4799-4DB9-AC74-7BDDEC08FF11}" type="presOf" srcId="{67D05A7C-3C07-4DA9-BF65-511D45F3B880}" destId="{7958B538-6DD6-4897-AF01-6B4C193C26B9}" srcOrd="0" destOrd="0" presId="urn:microsoft.com/office/officeart/2005/8/layout/arrow6"/>
    <dgm:cxn modelId="{030A07D2-3607-427E-8572-B5718B828FA4}" type="presOf" srcId="{94104288-EA2E-490B-AE84-66A85191835A}" destId="{76691D5F-50AB-477A-BBA4-8EF0EB013730}" srcOrd="0" destOrd="0" presId="urn:microsoft.com/office/officeart/2005/8/layout/arrow6"/>
    <dgm:cxn modelId="{11D1D8DC-9AEE-4031-A040-9B39A90FAB43}" type="presOf" srcId="{DAAE77D5-1E30-4AC0-878E-73391D4A080E}" destId="{6F477DFD-5052-4E25-8C6D-08EDCD944B4E}" srcOrd="0" destOrd="1" presId="urn:microsoft.com/office/officeart/2005/8/layout/arrow6"/>
    <dgm:cxn modelId="{4A1566DE-4AA8-4F35-9CC7-637B4C796BB4}" type="presParOf" srcId="{76691D5F-50AB-477A-BBA4-8EF0EB013730}" destId="{13C2CD04-7713-461E-A24F-594F0B0348D7}" srcOrd="0" destOrd="0" presId="urn:microsoft.com/office/officeart/2005/8/layout/arrow6"/>
    <dgm:cxn modelId="{B80C4194-2DBC-4881-8522-6CAA2314689A}" type="presParOf" srcId="{76691D5F-50AB-477A-BBA4-8EF0EB013730}" destId="{7958B538-6DD6-4897-AF01-6B4C193C26B9}" srcOrd="1" destOrd="0" presId="urn:microsoft.com/office/officeart/2005/8/layout/arrow6"/>
    <dgm:cxn modelId="{C17BA62B-EC7A-4561-A67E-106DB03CF3B2}" type="presParOf" srcId="{76691D5F-50AB-477A-BBA4-8EF0EB013730}" destId="{6F477DFD-5052-4E25-8C6D-08EDCD944B4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DBC15-921B-44B9-A82A-108CFF3D89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s-ES"/>
        </a:p>
      </dgm:t>
    </dgm:pt>
    <dgm:pt modelId="{BF4163EB-B605-4A3F-9A46-DF82196A19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>
              <a:latin typeface="Gidole"/>
            </a:rPr>
            <a:t>1</a:t>
          </a:r>
          <a:endParaRPr lang="es-ES" b="1" i="0" u="none" strike="noStrike" cap="none" baseline="0" noProof="0">
            <a:latin typeface="Gidole"/>
          </a:endParaRPr>
        </a:p>
      </dgm:t>
    </dgm:pt>
    <dgm:pt modelId="{F884E1FF-58A5-4BDE-98FF-A622767978F7}" type="parTrans" cxnId="{EA3C5EB3-4D5F-4019-8080-272A08B3D5BC}">
      <dgm:prSet/>
      <dgm:spPr/>
      <dgm:t>
        <a:bodyPr/>
        <a:lstStyle/>
        <a:p>
          <a:pPr algn="just"/>
          <a:endParaRPr lang="es-ES" sz="2800" b="0">
            <a:latin typeface="Gidole" panose="020B0604020202020204" charset="0"/>
          </a:endParaRPr>
        </a:p>
      </dgm:t>
    </dgm:pt>
    <dgm:pt modelId="{69525202-4ADB-4991-8E28-B15EA6FAFE21}" type="sibTrans" cxnId="{EA3C5EB3-4D5F-4019-8080-272A08B3D5BC}">
      <dgm:prSet/>
      <dgm:spPr/>
      <dgm:t>
        <a:bodyPr/>
        <a:lstStyle/>
        <a:p>
          <a:endParaRPr lang="es-ES" b="0">
            <a:latin typeface="Gidole" panose="020B0604020202020204" charset="0"/>
          </a:endParaRPr>
        </a:p>
      </dgm:t>
    </dgm:pt>
    <dgm:pt modelId="{0ED096CD-3E39-4554-81D3-3E502F2AC0B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>
              <a:latin typeface="Gidole"/>
            </a:rPr>
            <a:t>2</a:t>
          </a:r>
        </a:p>
      </dgm:t>
    </dgm:pt>
    <dgm:pt modelId="{533DAA67-552E-44E2-A8E1-CD01D47804E0}" type="parTrans" cxnId="{63843646-9D59-4F13-B800-5C0F8C923709}">
      <dgm:prSet/>
      <dgm:spPr/>
      <dgm:t>
        <a:bodyPr/>
        <a:lstStyle/>
        <a:p>
          <a:pPr algn="just"/>
          <a:endParaRPr lang="es-ES" sz="2800" b="0">
            <a:latin typeface="Gidole" panose="020B0604020202020204" charset="0"/>
          </a:endParaRPr>
        </a:p>
      </dgm:t>
    </dgm:pt>
    <dgm:pt modelId="{66FFE62F-F3FC-4B9E-843E-A60EACD1D05E}" type="sibTrans" cxnId="{63843646-9D59-4F13-B800-5C0F8C923709}">
      <dgm:prSet/>
      <dgm:spPr/>
      <dgm:t>
        <a:bodyPr/>
        <a:lstStyle/>
        <a:p>
          <a:endParaRPr lang="es-ES" b="0">
            <a:latin typeface="Gidole" panose="020B0604020202020204" charset="0"/>
          </a:endParaRPr>
        </a:p>
      </dgm:t>
    </dgm:pt>
    <dgm:pt modelId="{D9EAA093-E81E-48EF-93F3-830D67C2D10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>
              <a:latin typeface="Gidole"/>
            </a:rPr>
            <a:t>3</a:t>
          </a:r>
        </a:p>
      </dgm:t>
    </dgm:pt>
    <dgm:pt modelId="{DD6AFB9C-2263-4889-B479-B1125D6B9C24}" type="parTrans" cxnId="{5CE62CF9-07F0-4A6E-BAA0-E283E8254F92}">
      <dgm:prSet/>
      <dgm:spPr/>
      <dgm:t>
        <a:bodyPr/>
        <a:lstStyle/>
        <a:p>
          <a:pPr algn="just"/>
          <a:endParaRPr lang="es-ES" sz="2800" b="0">
            <a:latin typeface="Gidole" panose="020B0604020202020204" charset="0"/>
          </a:endParaRPr>
        </a:p>
      </dgm:t>
    </dgm:pt>
    <dgm:pt modelId="{A24019BC-D26C-4D21-A4AE-A520D956D583}" type="sibTrans" cxnId="{5CE62CF9-07F0-4A6E-BAA0-E283E8254F92}">
      <dgm:prSet/>
      <dgm:spPr/>
      <dgm:t>
        <a:bodyPr/>
        <a:lstStyle/>
        <a:p>
          <a:endParaRPr lang="es-ES" b="0">
            <a:latin typeface="Gidole" panose="020B0604020202020204" charset="0"/>
          </a:endParaRPr>
        </a:p>
      </dgm:t>
    </dgm:pt>
    <dgm:pt modelId="{4488642B-6173-4DE5-93C5-93A970F3C1D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>
              <a:latin typeface="Gidole"/>
            </a:rPr>
            <a:t>4</a:t>
          </a:r>
        </a:p>
      </dgm:t>
    </dgm:pt>
    <dgm:pt modelId="{B0135B0C-3DBE-40A6-AEFB-9DF9DE3DE36D}" type="parTrans" cxnId="{22AC33EA-5FF6-447E-8BC4-39A11E9DC9E5}">
      <dgm:prSet/>
      <dgm:spPr/>
      <dgm:t>
        <a:bodyPr/>
        <a:lstStyle/>
        <a:p>
          <a:pPr algn="just"/>
          <a:endParaRPr lang="es-ES" sz="2800" b="0">
            <a:latin typeface="Gidole" panose="020B0604020202020204" charset="0"/>
          </a:endParaRPr>
        </a:p>
      </dgm:t>
    </dgm:pt>
    <dgm:pt modelId="{F4379DAA-C958-4B63-8D77-6DB9F3F20A4D}" type="sibTrans" cxnId="{22AC33EA-5FF6-447E-8BC4-39A11E9DC9E5}">
      <dgm:prSet/>
      <dgm:spPr/>
      <dgm:t>
        <a:bodyPr/>
        <a:lstStyle/>
        <a:p>
          <a:endParaRPr lang="es-ES" b="0">
            <a:latin typeface="Gidole" panose="020B0604020202020204" charset="0"/>
          </a:endParaRPr>
        </a:p>
      </dgm:t>
    </dgm:pt>
    <dgm:pt modelId="{CF685D98-1867-4474-9CB1-4E5B050F21E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b="0" dirty="0">
              <a:latin typeface="Gidole"/>
            </a:rPr>
            <a:t>La instancia judicial proponente debe analizar el cumplimiento de los criterios que definen una Política Institucional.</a:t>
          </a:r>
          <a:endParaRPr lang="es-ES" sz="2400" b="0" i="0" u="none" strike="noStrike" cap="none" baseline="0" noProof="0" dirty="0">
            <a:latin typeface="Gidole"/>
          </a:endParaRPr>
        </a:p>
      </dgm:t>
    </dgm:pt>
    <dgm:pt modelId="{2859E8A9-0FC6-413A-8AE9-0FC2A8ABEF90}" type="parTrans" cxnId="{96E25869-8132-4482-840F-48E08B6A5430}">
      <dgm:prSet/>
      <dgm:spPr/>
      <dgm:t>
        <a:bodyPr/>
        <a:lstStyle/>
        <a:p>
          <a:endParaRPr lang="es-CR"/>
        </a:p>
      </dgm:t>
    </dgm:pt>
    <dgm:pt modelId="{0C21CA89-0147-49A2-8E25-E3644E96FB5A}" type="sibTrans" cxnId="{96E25869-8132-4482-840F-48E08B6A5430}">
      <dgm:prSet/>
      <dgm:spPr/>
      <dgm:t>
        <a:bodyPr/>
        <a:lstStyle/>
        <a:p>
          <a:endParaRPr lang="es-CR"/>
        </a:p>
      </dgm:t>
    </dgm:pt>
    <dgm:pt modelId="{A841EBBF-9719-4071-BE7E-F56F08204E1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0" dirty="0">
              <a:latin typeface="Gidole"/>
            </a:rPr>
            <a:t>La instancia judicial proponente remitirá la solicitud formal a la Corte Plena, indicando el tema o problema a resolver y la manera en que se considera que cumple con la definición de política institucional.</a:t>
          </a:r>
        </a:p>
      </dgm:t>
    </dgm:pt>
    <dgm:pt modelId="{56EC507F-5235-4F55-B522-4743A8EC26D6}" type="parTrans" cxnId="{7BC89028-5D25-4311-B2C0-48BBE9943F27}">
      <dgm:prSet/>
      <dgm:spPr/>
      <dgm:t>
        <a:bodyPr/>
        <a:lstStyle/>
        <a:p>
          <a:endParaRPr lang="es-CR"/>
        </a:p>
      </dgm:t>
    </dgm:pt>
    <dgm:pt modelId="{9EBE8B94-F323-4C0B-8D33-0598EEE8DA88}" type="sibTrans" cxnId="{7BC89028-5D25-4311-B2C0-48BBE9943F27}">
      <dgm:prSet/>
      <dgm:spPr/>
      <dgm:t>
        <a:bodyPr/>
        <a:lstStyle/>
        <a:p>
          <a:endParaRPr lang="es-CR"/>
        </a:p>
      </dgm:t>
    </dgm:pt>
    <dgm:pt modelId="{6072E532-1BF5-4B73-A0BE-BD3CE3E1FC5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b="0" dirty="0">
              <a:latin typeface="Gidole"/>
            </a:rPr>
            <a:t>Corte Plena establecerá si la propuesta es de interés institucional y si aprueba o no la elaboración de la nueva política.</a:t>
          </a:r>
        </a:p>
      </dgm:t>
    </dgm:pt>
    <dgm:pt modelId="{E5C9A317-F4FB-4EE5-B9A2-9B7596584985}" type="parTrans" cxnId="{D9EC7B08-69DC-4073-A996-58ECD8F5F934}">
      <dgm:prSet/>
      <dgm:spPr/>
      <dgm:t>
        <a:bodyPr/>
        <a:lstStyle/>
        <a:p>
          <a:endParaRPr lang="es-CR"/>
        </a:p>
      </dgm:t>
    </dgm:pt>
    <dgm:pt modelId="{48E1FE3C-0728-4ED9-B0EC-CB59A8A2971F}" type="sibTrans" cxnId="{D9EC7B08-69DC-4073-A996-58ECD8F5F934}">
      <dgm:prSet/>
      <dgm:spPr/>
      <dgm:t>
        <a:bodyPr/>
        <a:lstStyle/>
        <a:p>
          <a:endParaRPr lang="es-CR"/>
        </a:p>
      </dgm:t>
    </dgm:pt>
    <dgm:pt modelId="{B190C052-B44D-4834-9FD4-913D4B93740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b="0" dirty="0">
              <a:latin typeface="Gidole"/>
            </a:rPr>
            <a:t>Si se aprueba, la instancia judicial proponente podrá iniciar la elaboración de la política institucional, utilizando como guía el modelo.</a:t>
          </a:r>
        </a:p>
      </dgm:t>
    </dgm:pt>
    <dgm:pt modelId="{209A16E1-E111-4E86-965D-A797FD2D771B}" type="parTrans" cxnId="{23EB465F-3CC1-4D9D-AABE-A21D8308612A}">
      <dgm:prSet/>
      <dgm:spPr/>
      <dgm:t>
        <a:bodyPr/>
        <a:lstStyle/>
        <a:p>
          <a:endParaRPr lang="es-CR"/>
        </a:p>
      </dgm:t>
    </dgm:pt>
    <dgm:pt modelId="{33FB6FA1-0FAD-4A4A-91EF-A93E581F68BF}" type="sibTrans" cxnId="{23EB465F-3CC1-4D9D-AABE-A21D8308612A}">
      <dgm:prSet/>
      <dgm:spPr/>
      <dgm:t>
        <a:bodyPr/>
        <a:lstStyle/>
        <a:p>
          <a:endParaRPr lang="es-CR"/>
        </a:p>
      </dgm:t>
    </dgm:pt>
    <dgm:pt modelId="{2974EFEE-2C7E-4011-A7D3-25BBC9665B89}" type="pres">
      <dgm:prSet presAssocID="{468DBC15-921B-44B9-A82A-108CFF3D89FA}" presName="root" presStyleCnt="0">
        <dgm:presLayoutVars>
          <dgm:dir/>
          <dgm:resizeHandles val="exact"/>
        </dgm:presLayoutVars>
      </dgm:prSet>
      <dgm:spPr/>
    </dgm:pt>
    <dgm:pt modelId="{5FA05454-584F-4558-B218-B2D746A74541}" type="pres">
      <dgm:prSet presAssocID="{BF4163EB-B605-4A3F-9A46-DF82196A192D}" presName="compNode" presStyleCnt="0"/>
      <dgm:spPr/>
    </dgm:pt>
    <dgm:pt modelId="{6E50E0F4-C2C7-42C2-B2EF-EF4D5F91BE06}" type="pres">
      <dgm:prSet presAssocID="{BF4163EB-B605-4A3F-9A46-DF82196A192D}" presName="bgRect" presStyleLbl="bgShp" presStyleIdx="0" presStyleCnt="4"/>
      <dgm:spPr/>
    </dgm:pt>
    <dgm:pt modelId="{273DD059-7824-4874-B765-F0561A7D6518}" type="pres">
      <dgm:prSet presAssocID="{BF4163EB-B605-4A3F-9A46-DF82196A19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408E8EA-B13F-4A00-92CC-53FA9DBBAA21}" type="pres">
      <dgm:prSet presAssocID="{BF4163EB-B605-4A3F-9A46-DF82196A192D}" presName="spaceRect" presStyleCnt="0"/>
      <dgm:spPr/>
    </dgm:pt>
    <dgm:pt modelId="{FC27F9CC-03A2-4964-85C6-204F152D3909}" type="pres">
      <dgm:prSet presAssocID="{BF4163EB-B605-4A3F-9A46-DF82196A192D}" presName="parTx" presStyleLbl="revTx" presStyleIdx="0" presStyleCnt="8">
        <dgm:presLayoutVars>
          <dgm:chMax val="0"/>
          <dgm:chPref val="0"/>
        </dgm:presLayoutVars>
      </dgm:prSet>
      <dgm:spPr/>
    </dgm:pt>
    <dgm:pt modelId="{68593EB9-1816-420A-B57A-E7851DC44A95}" type="pres">
      <dgm:prSet presAssocID="{BF4163EB-B605-4A3F-9A46-DF82196A192D}" presName="desTx" presStyleLbl="revTx" presStyleIdx="1" presStyleCnt="8" custScaleX="180604" custLinFactNeighborX="-40297">
        <dgm:presLayoutVars/>
      </dgm:prSet>
      <dgm:spPr/>
    </dgm:pt>
    <dgm:pt modelId="{73DE5AA1-1CF5-4C1F-8731-BED62FB9671F}" type="pres">
      <dgm:prSet presAssocID="{69525202-4ADB-4991-8E28-B15EA6FAFE21}" presName="sibTrans" presStyleCnt="0"/>
      <dgm:spPr/>
    </dgm:pt>
    <dgm:pt modelId="{9D7EEC5E-1CF3-4159-8AF3-271DC19F436F}" type="pres">
      <dgm:prSet presAssocID="{0ED096CD-3E39-4554-81D3-3E502F2AC0B4}" presName="compNode" presStyleCnt="0"/>
      <dgm:spPr/>
    </dgm:pt>
    <dgm:pt modelId="{0558C46B-96F5-4EF7-91C2-13EEF7A55A12}" type="pres">
      <dgm:prSet presAssocID="{0ED096CD-3E39-4554-81D3-3E502F2AC0B4}" presName="bgRect" presStyleLbl="bgShp" presStyleIdx="1" presStyleCnt="4"/>
      <dgm:spPr/>
    </dgm:pt>
    <dgm:pt modelId="{5897B9C3-7CE1-4AF3-B612-AEF871985916}" type="pres">
      <dgm:prSet presAssocID="{0ED096CD-3E39-4554-81D3-3E502F2AC0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46E0938D-8B32-4E52-BDB5-7FB8C1852B34}" type="pres">
      <dgm:prSet presAssocID="{0ED096CD-3E39-4554-81D3-3E502F2AC0B4}" presName="spaceRect" presStyleCnt="0"/>
      <dgm:spPr/>
    </dgm:pt>
    <dgm:pt modelId="{2544A8AA-B7F4-4865-8C65-62134ADC6569}" type="pres">
      <dgm:prSet presAssocID="{0ED096CD-3E39-4554-81D3-3E502F2AC0B4}" presName="parTx" presStyleLbl="revTx" presStyleIdx="2" presStyleCnt="8">
        <dgm:presLayoutVars>
          <dgm:chMax val="0"/>
          <dgm:chPref val="0"/>
        </dgm:presLayoutVars>
      </dgm:prSet>
      <dgm:spPr/>
    </dgm:pt>
    <dgm:pt modelId="{C8D1FD40-BF1A-4504-BB95-E048B60ECBDB}" type="pres">
      <dgm:prSet presAssocID="{0ED096CD-3E39-4554-81D3-3E502F2AC0B4}" presName="desTx" presStyleLbl="revTx" presStyleIdx="3" presStyleCnt="8" custScaleX="182036" custLinFactNeighborX="-40640" custLinFactNeighborY="-6855">
        <dgm:presLayoutVars/>
      </dgm:prSet>
      <dgm:spPr/>
    </dgm:pt>
    <dgm:pt modelId="{E7C8180D-9A73-4987-A5A9-9DCD2A061446}" type="pres">
      <dgm:prSet presAssocID="{66FFE62F-F3FC-4B9E-843E-A60EACD1D05E}" presName="sibTrans" presStyleCnt="0"/>
      <dgm:spPr/>
    </dgm:pt>
    <dgm:pt modelId="{5213FE11-59AD-47C3-8F21-5567E6C9BAC5}" type="pres">
      <dgm:prSet presAssocID="{D9EAA093-E81E-48EF-93F3-830D67C2D105}" presName="compNode" presStyleCnt="0"/>
      <dgm:spPr/>
    </dgm:pt>
    <dgm:pt modelId="{2B6169D1-C52B-4311-8B99-FA2FA033A233}" type="pres">
      <dgm:prSet presAssocID="{D9EAA093-E81E-48EF-93F3-830D67C2D105}" presName="bgRect" presStyleLbl="bgShp" presStyleIdx="2" presStyleCnt="4"/>
      <dgm:spPr/>
    </dgm:pt>
    <dgm:pt modelId="{2207CA52-5A1A-4979-94B4-5B10E7E5851C}" type="pres">
      <dgm:prSet presAssocID="{D9EAA093-E81E-48EF-93F3-830D67C2D1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567F577F-A100-4FBA-8210-623283C79DB2}" type="pres">
      <dgm:prSet presAssocID="{D9EAA093-E81E-48EF-93F3-830D67C2D105}" presName="spaceRect" presStyleCnt="0"/>
      <dgm:spPr/>
    </dgm:pt>
    <dgm:pt modelId="{29DAA19F-CB8D-476F-B579-B963174541FE}" type="pres">
      <dgm:prSet presAssocID="{D9EAA093-E81E-48EF-93F3-830D67C2D105}" presName="parTx" presStyleLbl="revTx" presStyleIdx="4" presStyleCnt="8">
        <dgm:presLayoutVars>
          <dgm:chMax val="0"/>
          <dgm:chPref val="0"/>
        </dgm:presLayoutVars>
      </dgm:prSet>
      <dgm:spPr/>
    </dgm:pt>
    <dgm:pt modelId="{20851ECC-51DC-4B94-A185-A526D4917550}" type="pres">
      <dgm:prSet presAssocID="{D9EAA093-E81E-48EF-93F3-830D67C2D105}" presName="desTx" presStyleLbl="revTx" presStyleIdx="5" presStyleCnt="8" custScaleX="183628" custLinFactNeighborX="-38173" custLinFactNeighborY="-5305">
        <dgm:presLayoutVars/>
      </dgm:prSet>
      <dgm:spPr/>
    </dgm:pt>
    <dgm:pt modelId="{CC1CDCEE-6BDD-40BA-B753-7113835AB8EC}" type="pres">
      <dgm:prSet presAssocID="{A24019BC-D26C-4D21-A4AE-A520D956D583}" presName="sibTrans" presStyleCnt="0"/>
      <dgm:spPr/>
    </dgm:pt>
    <dgm:pt modelId="{C730EC0D-0922-4806-A633-347FADC19D26}" type="pres">
      <dgm:prSet presAssocID="{4488642B-6173-4DE5-93C5-93A970F3C1DC}" presName="compNode" presStyleCnt="0"/>
      <dgm:spPr/>
    </dgm:pt>
    <dgm:pt modelId="{4C403717-D069-4843-9014-1B18B7027032}" type="pres">
      <dgm:prSet presAssocID="{4488642B-6173-4DE5-93C5-93A970F3C1DC}" presName="bgRect" presStyleLbl="bgShp" presStyleIdx="3" presStyleCnt="4"/>
      <dgm:spPr/>
    </dgm:pt>
    <dgm:pt modelId="{F27F8F0C-DE8A-41E5-A178-AA23423DA96C}" type="pres">
      <dgm:prSet presAssocID="{4488642B-6173-4DE5-93C5-93A970F3C1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7E2F6D77-9E62-4061-B1BA-0A6C8BD176D0}" type="pres">
      <dgm:prSet presAssocID="{4488642B-6173-4DE5-93C5-93A970F3C1DC}" presName="spaceRect" presStyleCnt="0"/>
      <dgm:spPr/>
    </dgm:pt>
    <dgm:pt modelId="{A8A3F846-423D-41AE-98BF-4631B63084C1}" type="pres">
      <dgm:prSet presAssocID="{4488642B-6173-4DE5-93C5-93A970F3C1DC}" presName="parTx" presStyleLbl="revTx" presStyleIdx="6" presStyleCnt="8">
        <dgm:presLayoutVars>
          <dgm:chMax val="0"/>
          <dgm:chPref val="0"/>
        </dgm:presLayoutVars>
      </dgm:prSet>
      <dgm:spPr/>
    </dgm:pt>
    <dgm:pt modelId="{AEA828FE-B9E3-40F3-8378-C5CE8589D51D}" type="pres">
      <dgm:prSet presAssocID="{4488642B-6173-4DE5-93C5-93A970F3C1DC}" presName="desTx" presStyleLbl="revTx" presStyleIdx="7" presStyleCnt="8" custScaleX="182976" custLinFactNeighborX="-38840" custLinFactNeighborY="895">
        <dgm:presLayoutVars/>
      </dgm:prSet>
      <dgm:spPr/>
    </dgm:pt>
  </dgm:ptLst>
  <dgm:cxnLst>
    <dgm:cxn modelId="{D9EC7B08-69DC-4073-A996-58ECD8F5F934}" srcId="{D9EAA093-E81E-48EF-93F3-830D67C2D105}" destId="{6072E532-1BF5-4B73-A0BE-BD3CE3E1FC5D}" srcOrd="0" destOrd="0" parTransId="{E5C9A317-F4FB-4EE5-B9A2-9B7596584985}" sibTransId="{48E1FE3C-0728-4ED9-B0EC-CB59A8A2971F}"/>
    <dgm:cxn modelId="{7EA66821-09A9-4812-8575-1BB7A3F7ECF4}" type="presOf" srcId="{BF4163EB-B605-4A3F-9A46-DF82196A192D}" destId="{FC27F9CC-03A2-4964-85C6-204F152D3909}" srcOrd="0" destOrd="0" presId="urn:microsoft.com/office/officeart/2018/2/layout/IconVerticalSolidList"/>
    <dgm:cxn modelId="{7BC89028-5D25-4311-B2C0-48BBE9943F27}" srcId="{0ED096CD-3E39-4554-81D3-3E502F2AC0B4}" destId="{A841EBBF-9719-4071-BE7E-F56F08204E12}" srcOrd="0" destOrd="0" parTransId="{56EC507F-5235-4F55-B522-4743A8EC26D6}" sibTransId="{9EBE8B94-F323-4C0B-8D33-0598EEE8DA88}"/>
    <dgm:cxn modelId="{8A4FCF3A-FE92-41B8-BCC6-7AD8941CC9D4}" type="presOf" srcId="{B190C052-B44D-4834-9FD4-913D4B937401}" destId="{AEA828FE-B9E3-40F3-8378-C5CE8589D51D}" srcOrd="0" destOrd="0" presId="urn:microsoft.com/office/officeart/2018/2/layout/IconVerticalSolidList"/>
    <dgm:cxn modelId="{23EB465F-3CC1-4D9D-AABE-A21D8308612A}" srcId="{4488642B-6173-4DE5-93C5-93A970F3C1DC}" destId="{B190C052-B44D-4834-9FD4-913D4B937401}" srcOrd="0" destOrd="0" parTransId="{209A16E1-E111-4E86-965D-A797FD2D771B}" sibTransId="{33FB6FA1-0FAD-4A4A-91EF-A93E581F68BF}"/>
    <dgm:cxn modelId="{63843646-9D59-4F13-B800-5C0F8C923709}" srcId="{468DBC15-921B-44B9-A82A-108CFF3D89FA}" destId="{0ED096CD-3E39-4554-81D3-3E502F2AC0B4}" srcOrd="1" destOrd="0" parTransId="{533DAA67-552E-44E2-A8E1-CD01D47804E0}" sibTransId="{66FFE62F-F3FC-4B9E-843E-A60EACD1D05E}"/>
    <dgm:cxn modelId="{96E25869-8132-4482-840F-48E08B6A5430}" srcId="{BF4163EB-B605-4A3F-9A46-DF82196A192D}" destId="{CF685D98-1867-4474-9CB1-4E5B050F21E9}" srcOrd="0" destOrd="0" parTransId="{2859E8A9-0FC6-413A-8AE9-0FC2A8ABEF90}" sibTransId="{0C21CA89-0147-49A2-8E25-E3644E96FB5A}"/>
    <dgm:cxn modelId="{D277586C-C211-4806-AA32-9ED70A05C2F0}" type="presOf" srcId="{A841EBBF-9719-4071-BE7E-F56F08204E12}" destId="{C8D1FD40-BF1A-4504-BB95-E048B60ECBDB}" srcOrd="0" destOrd="0" presId="urn:microsoft.com/office/officeart/2018/2/layout/IconVerticalSolidList"/>
    <dgm:cxn modelId="{27F8A17A-895A-49D8-93F8-42B1E16CA447}" type="presOf" srcId="{6072E532-1BF5-4B73-A0BE-BD3CE3E1FC5D}" destId="{20851ECC-51DC-4B94-A185-A526D4917550}" srcOrd="0" destOrd="0" presId="urn:microsoft.com/office/officeart/2018/2/layout/IconVerticalSolidList"/>
    <dgm:cxn modelId="{A9E10794-AA41-4CA7-834C-66EEA14A4E67}" type="presOf" srcId="{CF685D98-1867-4474-9CB1-4E5B050F21E9}" destId="{68593EB9-1816-420A-B57A-E7851DC44A95}" srcOrd="0" destOrd="0" presId="urn:microsoft.com/office/officeart/2018/2/layout/IconVerticalSolidList"/>
    <dgm:cxn modelId="{4C059BA6-A4C8-4D60-96FE-2356B1BE97EA}" type="presOf" srcId="{D9EAA093-E81E-48EF-93F3-830D67C2D105}" destId="{29DAA19F-CB8D-476F-B579-B963174541FE}" srcOrd="0" destOrd="0" presId="urn:microsoft.com/office/officeart/2018/2/layout/IconVerticalSolidList"/>
    <dgm:cxn modelId="{4836A7A9-D6F6-4D13-9A97-B56E68D214D2}" type="presOf" srcId="{0ED096CD-3E39-4554-81D3-3E502F2AC0B4}" destId="{2544A8AA-B7F4-4865-8C65-62134ADC6569}" srcOrd="0" destOrd="0" presId="urn:microsoft.com/office/officeart/2018/2/layout/IconVerticalSolidList"/>
    <dgm:cxn modelId="{7990DFAE-D2E0-4661-95DC-6BC7FF1E75A3}" type="presOf" srcId="{468DBC15-921B-44B9-A82A-108CFF3D89FA}" destId="{2974EFEE-2C7E-4011-A7D3-25BBC9665B89}" srcOrd="0" destOrd="0" presId="urn:microsoft.com/office/officeart/2018/2/layout/IconVerticalSolidList"/>
    <dgm:cxn modelId="{EA3C5EB3-4D5F-4019-8080-272A08B3D5BC}" srcId="{468DBC15-921B-44B9-A82A-108CFF3D89FA}" destId="{BF4163EB-B605-4A3F-9A46-DF82196A192D}" srcOrd="0" destOrd="0" parTransId="{F884E1FF-58A5-4BDE-98FF-A622767978F7}" sibTransId="{69525202-4ADB-4991-8E28-B15EA6FAFE21}"/>
    <dgm:cxn modelId="{CA4A16B8-6E51-4347-AF5E-A7B8AFCC5886}" type="presOf" srcId="{4488642B-6173-4DE5-93C5-93A970F3C1DC}" destId="{A8A3F846-423D-41AE-98BF-4631B63084C1}" srcOrd="0" destOrd="0" presId="urn:microsoft.com/office/officeart/2018/2/layout/IconVerticalSolidList"/>
    <dgm:cxn modelId="{22AC33EA-5FF6-447E-8BC4-39A11E9DC9E5}" srcId="{468DBC15-921B-44B9-A82A-108CFF3D89FA}" destId="{4488642B-6173-4DE5-93C5-93A970F3C1DC}" srcOrd="3" destOrd="0" parTransId="{B0135B0C-3DBE-40A6-AEFB-9DF9DE3DE36D}" sibTransId="{F4379DAA-C958-4B63-8D77-6DB9F3F20A4D}"/>
    <dgm:cxn modelId="{5CE62CF9-07F0-4A6E-BAA0-E283E8254F92}" srcId="{468DBC15-921B-44B9-A82A-108CFF3D89FA}" destId="{D9EAA093-E81E-48EF-93F3-830D67C2D105}" srcOrd="2" destOrd="0" parTransId="{DD6AFB9C-2263-4889-B479-B1125D6B9C24}" sibTransId="{A24019BC-D26C-4D21-A4AE-A520D956D583}"/>
    <dgm:cxn modelId="{DA3C9605-CCDF-49AD-B297-289BC2104391}" type="presParOf" srcId="{2974EFEE-2C7E-4011-A7D3-25BBC9665B89}" destId="{5FA05454-584F-4558-B218-B2D746A74541}" srcOrd="0" destOrd="0" presId="urn:microsoft.com/office/officeart/2018/2/layout/IconVerticalSolidList"/>
    <dgm:cxn modelId="{C944C166-C199-4265-955A-944D1491C391}" type="presParOf" srcId="{5FA05454-584F-4558-B218-B2D746A74541}" destId="{6E50E0F4-C2C7-42C2-B2EF-EF4D5F91BE06}" srcOrd="0" destOrd="0" presId="urn:microsoft.com/office/officeart/2018/2/layout/IconVerticalSolidList"/>
    <dgm:cxn modelId="{F55107AC-7252-4C3B-8A9D-684D564B2027}" type="presParOf" srcId="{5FA05454-584F-4558-B218-B2D746A74541}" destId="{273DD059-7824-4874-B765-F0561A7D6518}" srcOrd="1" destOrd="0" presId="urn:microsoft.com/office/officeart/2018/2/layout/IconVerticalSolidList"/>
    <dgm:cxn modelId="{5DF22A28-B11D-42B6-94E7-0A682F2D858B}" type="presParOf" srcId="{5FA05454-584F-4558-B218-B2D746A74541}" destId="{1408E8EA-B13F-4A00-92CC-53FA9DBBAA21}" srcOrd="2" destOrd="0" presId="urn:microsoft.com/office/officeart/2018/2/layout/IconVerticalSolidList"/>
    <dgm:cxn modelId="{D6CA1E58-A31E-4BD6-A1E9-38CF3DD1E642}" type="presParOf" srcId="{5FA05454-584F-4558-B218-B2D746A74541}" destId="{FC27F9CC-03A2-4964-85C6-204F152D3909}" srcOrd="3" destOrd="0" presId="urn:microsoft.com/office/officeart/2018/2/layout/IconVerticalSolidList"/>
    <dgm:cxn modelId="{805268B8-B934-4F7A-B9C8-56801DB87C68}" type="presParOf" srcId="{5FA05454-584F-4558-B218-B2D746A74541}" destId="{68593EB9-1816-420A-B57A-E7851DC44A95}" srcOrd="4" destOrd="0" presId="urn:microsoft.com/office/officeart/2018/2/layout/IconVerticalSolidList"/>
    <dgm:cxn modelId="{006DAFB6-F8DF-44FB-BCCF-7D40DE690937}" type="presParOf" srcId="{2974EFEE-2C7E-4011-A7D3-25BBC9665B89}" destId="{73DE5AA1-1CF5-4C1F-8731-BED62FB9671F}" srcOrd="1" destOrd="0" presId="urn:microsoft.com/office/officeart/2018/2/layout/IconVerticalSolidList"/>
    <dgm:cxn modelId="{9B76ACC1-6FBB-41A9-9C86-6F7DBB048124}" type="presParOf" srcId="{2974EFEE-2C7E-4011-A7D3-25BBC9665B89}" destId="{9D7EEC5E-1CF3-4159-8AF3-271DC19F436F}" srcOrd="2" destOrd="0" presId="urn:microsoft.com/office/officeart/2018/2/layout/IconVerticalSolidList"/>
    <dgm:cxn modelId="{BEA001A1-E544-47BE-8456-FEEF679A1190}" type="presParOf" srcId="{9D7EEC5E-1CF3-4159-8AF3-271DC19F436F}" destId="{0558C46B-96F5-4EF7-91C2-13EEF7A55A12}" srcOrd="0" destOrd="0" presId="urn:microsoft.com/office/officeart/2018/2/layout/IconVerticalSolidList"/>
    <dgm:cxn modelId="{81D2C80A-FA88-4C02-9E1C-74A72364CCCD}" type="presParOf" srcId="{9D7EEC5E-1CF3-4159-8AF3-271DC19F436F}" destId="{5897B9C3-7CE1-4AF3-B612-AEF871985916}" srcOrd="1" destOrd="0" presId="urn:microsoft.com/office/officeart/2018/2/layout/IconVerticalSolidList"/>
    <dgm:cxn modelId="{1019F199-A573-4693-BC87-FF9D8BB7AC46}" type="presParOf" srcId="{9D7EEC5E-1CF3-4159-8AF3-271DC19F436F}" destId="{46E0938D-8B32-4E52-BDB5-7FB8C1852B34}" srcOrd="2" destOrd="0" presId="urn:microsoft.com/office/officeart/2018/2/layout/IconVerticalSolidList"/>
    <dgm:cxn modelId="{D19ACE9F-7D51-4DA6-B5B4-0259EF799B61}" type="presParOf" srcId="{9D7EEC5E-1CF3-4159-8AF3-271DC19F436F}" destId="{2544A8AA-B7F4-4865-8C65-62134ADC6569}" srcOrd="3" destOrd="0" presId="urn:microsoft.com/office/officeart/2018/2/layout/IconVerticalSolidList"/>
    <dgm:cxn modelId="{95DDF40A-B2C7-4589-BCC7-CDBFA6B57189}" type="presParOf" srcId="{9D7EEC5E-1CF3-4159-8AF3-271DC19F436F}" destId="{C8D1FD40-BF1A-4504-BB95-E048B60ECBDB}" srcOrd="4" destOrd="0" presId="urn:microsoft.com/office/officeart/2018/2/layout/IconVerticalSolidList"/>
    <dgm:cxn modelId="{0A85A462-8F52-4C08-B894-E1ABABA837B8}" type="presParOf" srcId="{2974EFEE-2C7E-4011-A7D3-25BBC9665B89}" destId="{E7C8180D-9A73-4987-A5A9-9DCD2A061446}" srcOrd="3" destOrd="0" presId="urn:microsoft.com/office/officeart/2018/2/layout/IconVerticalSolidList"/>
    <dgm:cxn modelId="{24D2058D-03B7-462C-9A9C-6EC81DE45780}" type="presParOf" srcId="{2974EFEE-2C7E-4011-A7D3-25BBC9665B89}" destId="{5213FE11-59AD-47C3-8F21-5567E6C9BAC5}" srcOrd="4" destOrd="0" presId="urn:microsoft.com/office/officeart/2018/2/layout/IconVerticalSolidList"/>
    <dgm:cxn modelId="{B112E825-96E7-4D7F-9C16-7DEE24B1A45C}" type="presParOf" srcId="{5213FE11-59AD-47C3-8F21-5567E6C9BAC5}" destId="{2B6169D1-C52B-4311-8B99-FA2FA033A233}" srcOrd="0" destOrd="0" presId="urn:microsoft.com/office/officeart/2018/2/layout/IconVerticalSolidList"/>
    <dgm:cxn modelId="{E76C7659-0AD6-448B-A383-6BBE2D7A90A1}" type="presParOf" srcId="{5213FE11-59AD-47C3-8F21-5567E6C9BAC5}" destId="{2207CA52-5A1A-4979-94B4-5B10E7E5851C}" srcOrd="1" destOrd="0" presId="urn:microsoft.com/office/officeart/2018/2/layout/IconVerticalSolidList"/>
    <dgm:cxn modelId="{DF3EF34E-2724-46FC-A1FB-5783E0D01CEF}" type="presParOf" srcId="{5213FE11-59AD-47C3-8F21-5567E6C9BAC5}" destId="{567F577F-A100-4FBA-8210-623283C79DB2}" srcOrd="2" destOrd="0" presId="urn:microsoft.com/office/officeart/2018/2/layout/IconVerticalSolidList"/>
    <dgm:cxn modelId="{920FD0D6-91EC-430B-80A4-FAE0352875E1}" type="presParOf" srcId="{5213FE11-59AD-47C3-8F21-5567E6C9BAC5}" destId="{29DAA19F-CB8D-476F-B579-B963174541FE}" srcOrd="3" destOrd="0" presId="urn:microsoft.com/office/officeart/2018/2/layout/IconVerticalSolidList"/>
    <dgm:cxn modelId="{8CF9B0B0-29FA-4C58-8217-E630C4FE3A08}" type="presParOf" srcId="{5213FE11-59AD-47C3-8F21-5567E6C9BAC5}" destId="{20851ECC-51DC-4B94-A185-A526D4917550}" srcOrd="4" destOrd="0" presId="urn:microsoft.com/office/officeart/2018/2/layout/IconVerticalSolidList"/>
    <dgm:cxn modelId="{4373AE22-31B5-4B22-9DAD-B58E0C3BDBB8}" type="presParOf" srcId="{2974EFEE-2C7E-4011-A7D3-25BBC9665B89}" destId="{CC1CDCEE-6BDD-40BA-B753-7113835AB8EC}" srcOrd="5" destOrd="0" presId="urn:microsoft.com/office/officeart/2018/2/layout/IconVerticalSolidList"/>
    <dgm:cxn modelId="{A8DE3E56-8AE2-4608-82CB-9D22C297AD80}" type="presParOf" srcId="{2974EFEE-2C7E-4011-A7D3-25BBC9665B89}" destId="{C730EC0D-0922-4806-A633-347FADC19D26}" srcOrd="6" destOrd="0" presId="urn:microsoft.com/office/officeart/2018/2/layout/IconVerticalSolidList"/>
    <dgm:cxn modelId="{80C31498-9DAA-432A-9A01-261BD90F2746}" type="presParOf" srcId="{C730EC0D-0922-4806-A633-347FADC19D26}" destId="{4C403717-D069-4843-9014-1B18B7027032}" srcOrd="0" destOrd="0" presId="urn:microsoft.com/office/officeart/2018/2/layout/IconVerticalSolidList"/>
    <dgm:cxn modelId="{14093000-5BBE-41F0-95EC-517038EDF428}" type="presParOf" srcId="{C730EC0D-0922-4806-A633-347FADC19D26}" destId="{F27F8F0C-DE8A-41E5-A178-AA23423DA96C}" srcOrd="1" destOrd="0" presId="urn:microsoft.com/office/officeart/2018/2/layout/IconVerticalSolidList"/>
    <dgm:cxn modelId="{BC1A23E6-9CE7-49CF-99F2-0BE80A7B5ADE}" type="presParOf" srcId="{C730EC0D-0922-4806-A633-347FADC19D26}" destId="{7E2F6D77-9E62-4061-B1BA-0A6C8BD176D0}" srcOrd="2" destOrd="0" presId="urn:microsoft.com/office/officeart/2018/2/layout/IconVerticalSolidList"/>
    <dgm:cxn modelId="{1641493D-97F5-42C7-9D58-5F80A2620CE7}" type="presParOf" srcId="{C730EC0D-0922-4806-A633-347FADC19D26}" destId="{A8A3F846-423D-41AE-98BF-4631B63084C1}" srcOrd="3" destOrd="0" presId="urn:microsoft.com/office/officeart/2018/2/layout/IconVerticalSolidList"/>
    <dgm:cxn modelId="{C15B644F-9FCC-4760-B86E-5ACE549805EC}" type="presParOf" srcId="{C730EC0D-0922-4806-A633-347FADC19D26}" destId="{AEA828FE-B9E3-40F3-8378-C5CE8589D51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C51A5-7839-4CE9-B637-F8CE10C27060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2DB0ECFF-6C33-4BE4-9B94-0E43DA183A75}">
      <dgm:prSet phldrT="[Texto]"/>
      <dgm:spPr/>
      <dgm:t>
        <a:bodyPr/>
        <a:lstStyle/>
        <a:p>
          <a:r>
            <a:rPr lang="es-ES"/>
            <a:t>Plan de Acción</a:t>
          </a:r>
          <a:endParaRPr lang="es-CR"/>
        </a:p>
      </dgm:t>
    </dgm:pt>
    <dgm:pt modelId="{BBE127B6-0EB6-4485-9465-92891533F75C}" type="parTrans" cxnId="{03AB66BE-3A5C-4B12-8E02-07B7608F42B1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57C7151D-6A2B-4241-9C54-065C13DC9142}" type="sibTrans" cxnId="{03AB66BE-3A5C-4B12-8E02-07B7608F42B1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61ED72C-EDA5-4E38-97A0-CA9EAED63CAA}">
      <dgm:prSet phldrT="[Texto]" phldr="1"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E7E72F7-F071-48DF-A3D8-321BCA5FE7EC}" type="parTrans" cxnId="{8EC6BB58-79B1-4A00-907E-8512B80F641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EE51894-0CB3-4E04-90AC-F3ED0770DFCB}" type="sibTrans" cxnId="{8EC6BB58-79B1-4A00-907E-8512B80F641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9FAD191-2C81-4A1A-A0BA-DBA59C02AB35}">
      <dgm:prSet phldrT="[Texto]" phldr="1"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4C835A9-D739-4C5F-A2BE-FAE773D6B05C}" type="parTrans" cxnId="{3F36E294-981C-4F20-BBD2-90DFCE20D2D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B5E7CDF-9F0B-4A1B-8392-47070FB1D6B6}" type="sibTrans" cxnId="{3F36E294-981C-4F20-BBD2-90DFCE20D2D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38FF905-BCA9-4045-8827-4F833C4611A0}">
      <dgm:prSet phldrT="[Texto]"/>
      <dgm:spPr/>
      <dgm:t>
        <a:bodyPr/>
        <a:lstStyle/>
        <a:p>
          <a:r>
            <a:rPr lang="es-ES" dirty="0"/>
            <a:t>Seguimiento y monitoreo automático</a:t>
          </a:r>
          <a:endParaRPr lang="es-CR" dirty="0"/>
        </a:p>
      </dgm:t>
    </dgm:pt>
    <dgm:pt modelId="{024ED106-4CFA-4B6B-A027-D2D8FFB5E342}" type="parTrans" cxnId="{C493832D-21D5-4F72-BEBD-FD55F48E439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E43E466-A719-442A-934E-2D4959C54121}" type="sibTrans" cxnId="{C493832D-21D5-4F72-BEBD-FD55F48E439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8304AA4-EE0A-467A-A1DB-F416F2A58A3E}" type="pres">
      <dgm:prSet presAssocID="{4DDC51A5-7839-4CE9-B637-F8CE10C27060}" presName="CompostProcess" presStyleCnt="0">
        <dgm:presLayoutVars>
          <dgm:dir/>
          <dgm:resizeHandles val="exact"/>
        </dgm:presLayoutVars>
      </dgm:prSet>
      <dgm:spPr/>
    </dgm:pt>
    <dgm:pt modelId="{3E31D6B0-8EAB-46A6-9331-F4AF15FF5538}" type="pres">
      <dgm:prSet presAssocID="{4DDC51A5-7839-4CE9-B637-F8CE10C27060}" presName="arrow" presStyleLbl="bgShp" presStyleIdx="0" presStyleCnt="1" custLinFactNeighborX="0" custLinFactNeighborY="25983"/>
      <dgm:spPr/>
    </dgm:pt>
    <dgm:pt modelId="{D9158BF6-D459-450E-BF0D-BBF418D94CFD}" type="pres">
      <dgm:prSet presAssocID="{4DDC51A5-7839-4CE9-B637-F8CE10C27060}" presName="linearProcess" presStyleCnt="0"/>
      <dgm:spPr/>
    </dgm:pt>
    <dgm:pt modelId="{642CCCF4-D4F3-4A11-9E81-E010D548061F}" type="pres">
      <dgm:prSet presAssocID="{2DB0ECFF-6C33-4BE4-9B94-0E43DA183A75}" presName="textNode" presStyleLbl="node1" presStyleIdx="0" presStyleCnt="4">
        <dgm:presLayoutVars>
          <dgm:bulletEnabled val="1"/>
        </dgm:presLayoutVars>
      </dgm:prSet>
      <dgm:spPr/>
    </dgm:pt>
    <dgm:pt modelId="{818180FA-336F-4BE7-AA9D-3D679793DE51}" type="pres">
      <dgm:prSet presAssocID="{57C7151D-6A2B-4241-9C54-065C13DC9142}" presName="sibTrans" presStyleCnt="0"/>
      <dgm:spPr/>
    </dgm:pt>
    <dgm:pt modelId="{4BEA833D-A338-4E81-9380-2A8B4D977116}" type="pres">
      <dgm:prSet presAssocID="{F61ED72C-EDA5-4E38-97A0-CA9EAED63CAA}" presName="textNode" presStyleLbl="node1" presStyleIdx="1" presStyleCnt="4">
        <dgm:presLayoutVars>
          <dgm:bulletEnabled val="1"/>
        </dgm:presLayoutVars>
      </dgm:prSet>
      <dgm:spPr/>
    </dgm:pt>
    <dgm:pt modelId="{C17E0AEE-C607-4BC3-B55C-0A68C700A0F2}" type="pres">
      <dgm:prSet presAssocID="{6EE51894-0CB3-4E04-90AC-F3ED0770DFCB}" presName="sibTrans" presStyleCnt="0"/>
      <dgm:spPr/>
    </dgm:pt>
    <dgm:pt modelId="{2CA5352B-3421-4BBC-8C57-BA926EC97679}" type="pres">
      <dgm:prSet presAssocID="{19FAD191-2C81-4A1A-A0BA-DBA59C02AB35}" presName="textNode" presStyleLbl="node1" presStyleIdx="2" presStyleCnt="4">
        <dgm:presLayoutVars>
          <dgm:bulletEnabled val="1"/>
        </dgm:presLayoutVars>
      </dgm:prSet>
      <dgm:spPr/>
    </dgm:pt>
    <dgm:pt modelId="{226D7A5A-F640-44AE-98BE-E8FDCD5A30A9}" type="pres">
      <dgm:prSet presAssocID="{BB5E7CDF-9F0B-4A1B-8392-47070FB1D6B6}" presName="sibTrans" presStyleCnt="0"/>
      <dgm:spPr/>
    </dgm:pt>
    <dgm:pt modelId="{9655C3F4-54C2-43AC-ABEB-F7863628588A}" type="pres">
      <dgm:prSet presAssocID="{738FF905-BCA9-4045-8827-4F833C4611A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493832D-21D5-4F72-BEBD-FD55F48E4394}" srcId="{4DDC51A5-7839-4CE9-B637-F8CE10C27060}" destId="{738FF905-BCA9-4045-8827-4F833C4611A0}" srcOrd="3" destOrd="0" parTransId="{024ED106-4CFA-4B6B-A027-D2D8FFB5E342}" sibTransId="{CE43E466-A719-442A-934E-2D4959C54121}"/>
    <dgm:cxn modelId="{BC5B8C5F-D0F9-40E2-8301-6CA9AF6DE454}" type="presOf" srcId="{738FF905-BCA9-4045-8827-4F833C4611A0}" destId="{9655C3F4-54C2-43AC-ABEB-F7863628588A}" srcOrd="0" destOrd="0" presId="urn:microsoft.com/office/officeart/2005/8/layout/hProcess9"/>
    <dgm:cxn modelId="{8EC6BB58-79B1-4A00-907E-8512B80F6419}" srcId="{4DDC51A5-7839-4CE9-B637-F8CE10C27060}" destId="{F61ED72C-EDA5-4E38-97A0-CA9EAED63CAA}" srcOrd="1" destOrd="0" parTransId="{7E7E72F7-F071-48DF-A3D8-321BCA5FE7EC}" sibTransId="{6EE51894-0CB3-4E04-90AC-F3ED0770DFCB}"/>
    <dgm:cxn modelId="{3F36E294-981C-4F20-BBD2-90DFCE20D2DC}" srcId="{4DDC51A5-7839-4CE9-B637-F8CE10C27060}" destId="{19FAD191-2C81-4A1A-A0BA-DBA59C02AB35}" srcOrd="2" destOrd="0" parTransId="{F4C835A9-D739-4C5F-A2BE-FAE773D6B05C}" sibTransId="{BB5E7CDF-9F0B-4A1B-8392-47070FB1D6B6}"/>
    <dgm:cxn modelId="{03AB66BE-3A5C-4B12-8E02-07B7608F42B1}" srcId="{4DDC51A5-7839-4CE9-B637-F8CE10C27060}" destId="{2DB0ECFF-6C33-4BE4-9B94-0E43DA183A75}" srcOrd="0" destOrd="0" parTransId="{BBE127B6-0EB6-4485-9465-92891533F75C}" sibTransId="{57C7151D-6A2B-4241-9C54-065C13DC9142}"/>
    <dgm:cxn modelId="{F5958FBE-6460-4E65-B157-7A1FB90C393B}" type="presOf" srcId="{19FAD191-2C81-4A1A-A0BA-DBA59C02AB35}" destId="{2CA5352B-3421-4BBC-8C57-BA926EC97679}" srcOrd="0" destOrd="0" presId="urn:microsoft.com/office/officeart/2005/8/layout/hProcess9"/>
    <dgm:cxn modelId="{329DC6BF-C78E-4A05-9BD1-191DC7652968}" type="presOf" srcId="{4DDC51A5-7839-4CE9-B637-F8CE10C27060}" destId="{A8304AA4-EE0A-467A-A1DB-F416F2A58A3E}" srcOrd="0" destOrd="0" presId="urn:microsoft.com/office/officeart/2005/8/layout/hProcess9"/>
    <dgm:cxn modelId="{2D66A4C8-198C-401A-923E-ACF872957E11}" type="presOf" srcId="{2DB0ECFF-6C33-4BE4-9B94-0E43DA183A75}" destId="{642CCCF4-D4F3-4A11-9E81-E010D548061F}" srcOrd="0" destOrd="0" presId="urn:microsoft.com/office/officeart/2005/8/layout/hProcess9"/>
    <dgm:cxn modelId="{A988CDDA-E5BC-4BA3-99AC-7DEE156D8CEC}" type="presOf" srcId="{F61ED72C-EDA5-4E38-97A0-CA9EAED63CAA}" destId="{4BEA833D-A338-4E81-9380-2A8B4D977116}" srcOrd="0" destOrd="0" presId="urn:microsoft.com/office/officeart/2005/8/layout/hProcess9"/>
    <dgm:cxn modelId="{49A1DF8C-91D1-44F8-AF10-0308E8CAC8D6}" type="presParOf" srcId="{A8304AA4-EE0A-467A-A1DB-F416F2A58A3E}" destId="{3E31D6B0-8EAB-46A6-9331-F4AF15FF5538}" srcOrd="0" destOrd="0" presId="urn:microsoft.com/office/officeart/2005/8/layout/hProcess9"/>
    <dgm:cxn modelId="{086B9DA0-C4D9-4FF1-A3CE-8650DE32DEB4}" type="presParOf" srcId="{A8304AA4-EE0A-467A-A1DB-F416F2A58A3E}" destId="{D9158BF6-D459-450E-BF0D-BBF418D94CFD}" srcOrd="1" destOrd="0" presId="urn:microsoft.com/office/officeart/2005/8/layout/hProcess9"/>
    <dgm:cxn modelId="{AF25769E-9C96-4948-BDA8-94250C8A9DA2}" type="presParOf" srcId="{D9158BF6-D459-450E-BF0D-BBF418D94CFD}" destId="{642CCCF4-D4F3-4A11-9E81-E010D548061F}" srcOrd="0" destOrd="0" presId="urn:microsoft.com/office/officeart/2005/8/layout/hProcess9"/>
    <dgm:cxn modelId="{F5488FAC-F059-4FED-9B86-DF0D9B70F04C}" type="presParOf" srcId="{D9158BF6-D459-450E-BF0D-BBF418D94CFD}" destId="{818180FA-336F-4BE7-AA9D-3D679793DE51}" srcOrd="1" destOrd="0" presId="urn:microsoft.com/office/officeart/2005/8/layout/hProcess9"/>
    <dgm:cxn modelId="{D7A89B8D-3265-406E-A948-473F139AFC21}" type="presParOf" srcId="{D9158BF6-D459-450E-BF0D-BBF418D94CFD}" destId="{4BEA833D-A338-4E81-9380-2A8B4D977116}" srcOrd="2" destOrd="0" presId="urn:microsoft.com/office/officeart/2005/8/layout/hProcess9"/>
    <dgm:cxn modelId="{2E9FE8E8-65CD-4C52-8AA6-23E2E5C8FD4D}" type="presParOf" srcId="{D9158BF6-D459-450E-BF0D-BBF418D94CFD}" destId="{C17E0AEE-C607-4BC3-B55C-0A68C700A0F2}" srcOrd="3" destOrd="0" presId="urn:microsoft.com/office/officeart/2005/8/layout/hProcess9"/>
    <dgm:cxn modelId="{2C263174-3209-4EA9-8431-A57A6B3FBF98}" type="presParOf" srcId="{D9158BF6-D459-450E-BF0D-BBF418D94CFD}" destId="{2CA5352B-3421-4BBC-8C57-BA926EC97679}" srcOrd="4" destOrd="0" presId="urn:microsoft.com/office/officeart/2005/8/layout/hProcess9"/>
    <dgm:cxn modelId="{E461A8B5-A114-45C7-A2D3-66425599A3E3}" type="presParOf" srcId="{D9158BF6-D459-450E-BF0D-BBF418D94CFD}" destId="{226D7A5A-F640-44AE-98BE-E8FDCD5A30A9}" srcOrd="5" destOrd="0" presId="urn:microsoft.com/office/officeart/2005/8/layout/hProcess9"/>
    <dgm:cxn modelId="{2A547492-DC4D-48C5-BA77-B22A1B3B6A48}" type="presParOf" srcId="{D9158BF6-D459-450E-BF0D-BBF418D94CFD}" destId="{9655C3F4-54C2-43AC-ABEB-F786362858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939DF-E1C3-4599-B905-62AD0A196A7D}">
      <dsp:nvSpPr>
        <dsp:cNvPr id="0" name=""/>
        <dsp:cNvSpPr/>
      </dsp:nvSpPr>
      <dsp:spPr>
        <a:xfrm>
          <a:off x="0" y="0"/>
          <a:ext cx="12718673" cy="3116601"/>
        </a:xfrm>
        <a:prstGeom prst="roundRect">
          <a:avLst>
            <a:gd name="adj" fmla="val 8500"/>
          </a:avLst>
        </a:prstGeom>
        <a:solidFill>
          <a:srgbClr val="009AD0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924069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800" b="1" kern="1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  <a:cs typeface="+mn-cs"/>
            </a:rPr>
            <a:t>TIPOS DE POLÍTICAS INSTITUCIONALES</a:t>
          </a:r>
        </a:p>
      </dsp:txBody>
      <dsp:txXfrm>
        <a:off x="77590" y="77590"/>
        <a:ext cx="12563493" cy="2961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2CD04-7713-461E-A24F-594F0B0348D7}">
      <dsp:nvSpPr>
        <dsp:cNvPr id="0" name=""/>
        <dsp:cNvSpPr/>
      </dsp:nvSpPr>
      <dsp:spPr>
        <a:xfrm>
          <a:off x="3598164" y="0"/>
          <a:ext cx="8103542" cy="3241416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58B538-6DD6-4897-AF01-6B4C193C26B9}">
      <dsp:nvSpPr>
        <dsp:cNvPr id="0" name=""/>
        <dsp:cNvSpPr/>
      </dsp:nvSpPr>
      <dsp:spPr>
        <a:xfrm>
          <a:off x="4570589" y="567247"/>
          <a:ext cx="2674169" cy="158829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>
              <a:latin typeface="League Spartan" panose="020B0604020202020204" charset="0"/>
              <a:ea typeface="+mn-ea"/>
              <a:cs typeface="+mn-cs"/>
            </a:rPr>
            <a:t>Impacto social y/o institucional</a:t>
          </a:r>
          <a:endParaRPr lang="es-ES" sz="1600" kern="1200" dirty="0">
            <a:latin typeface="League Spartan" panose="020B0604020202020204" charset="0"/>
            <a:ea typeface="+mn-ea"/>
            <a:cs typeface="+mn-cs"/>
          </a:endParaRPr>
        </a:p>
      </dsp:txBody>
      <dsp:txXfrm>
        <a:off x="4570589" y="567247"/>
        <a:ext cx="2674169" cy="1588294"/>
      </dsp:txXfrm>
    </dsp:sp>
    <dsp:sp modelId="{6F477DFD-5052-4E25-8C6D-08EDCD944B4E}">
      <dsp:nvSpPr>
        <dsp:cNvPr id="0" name=""/>
        <dsp:cNvSpPr/>
      </dsp:nvSpPr>
      <dsp:spPr>
        <a:xfrm>
          <a:off x="7649935" y="1085874"/>
          <a:ext cx="3160381" cy="158829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solidFill>
              <a:schemeClr val="bg1"/>
            </a:solidFill>
            <a:latin typeface="League Spartan" panose="020B0604020202020204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R" sz="2400" kern="1200" dirty="0">
              <a:latin typeface="League Spartan" panose="020B0604020202020204" charset="0"/>
              <a:ea typeface="+mn-ea"/>
              <a:cs typeface="+mn-cs"/>
            </a:rPr>
            <a:t>Índole operativo (gestión administrativa)</a:t>
          </a:r>
          <a:endParaRPr lang="es-ES" sz="2400" kern="1200" dirty="0">
            <a:latin typeface="League Spartan" panose="020B0604020202020204" charset="0"/>
            <a:ea typeface="+mn-ea"/>
            <a:cs typeface="+mn-cs"/>
          </a:endParaRPr>
        </a:p>
      </dsp:txBody>
      <dsp:txXfrm>
        <a:off x="7649935" y="1085874"/>
        <a:ext cx="3160381" cy="1588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0E0F4-C2C7-42C2-B2EF-EF4D5F91BE06}">
      <dsp:nvSpPr>
        <dsp:cNvPr id="0" name=""/>
        <dsp:cNvSpPr/>
      </dsp:nvSpPr>
      <dsp:spPr>
        <a:xfrm>
          <a:off x="-923300" y="10754"/>
          <a:ext cx="10569407" cy="1201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DD059-7824-4874-B765-F0561A7D6518}">
      <dsp:nvSpPr>
        <dsp:cNvPr id="0" name=""/>
        <dsp:cNvSpPr/>
      </dsp:nvSpPr>
      <dsp:spPr>
        <a:xfrm>
          <a:off x="-559845" y="281092"/>
          <a:ext cx="660828" cy="660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F9CC-03A2-4964-85C6-204F152D3909}">
      <dsp:nvSpPr>
        <dsp:cNvPr id="0" name=""/>
        <dsp:cNvSpPr/>
      </dsp:nvSpPr>
      <dsp:spPr>
        <a:xfrm>
          <a:off x="464438" y="10754"/>
          <a:ext cx="4756233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Gidole"/>
            </a:rPr>
            <a:t>1</a:t>
          </a:r>
          <a:endParaRPr lang="es-ES" sz="2200" b="1" i="0" u="none" strike="noStrike" kern="1200" cap="none" baseline="0" noProof="0">
            <a:latin typeface="Gidole"/>
          </a:endParaRPr>
        </a:p>
      </dsp:txBody>
      <dsp:txXfrm>
        <a:off x="464438" y="10754"/>
        <a:ext cx="4756233" cy="1201505"/>
      </dsp:txXfrm>
    </dsp:sp>
    <dsp:sp modelId="{68593EB9-1816-420A-B57A-E7851DC44A95}">
      <dsp:nvSpPr>
        <dsp:cNvPr id="0" name=""/>
        <dsp:cNvSpPr/>
      </dsp:nvSpPr>
      <dsp:spPr>
        <a:xfrm>
          <a:off x="1656003" y="10754"/>
          <a:ext cx="7987609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Gidole"/>
            </a:rPr>
            <a:t>La instancia judicial proponente debe analizar el cumplimiento de los criterios que definen una Política Institucional.</a:t>
          </a:r>
          <a:endParaRPr lang="es-ES" sz="2400" b="0" i="0" u="none" strike="noStrike" kern="1200" cap="none" baseline="0" noProof="0" dirty="0">
            <a:latin typeface="Gidole"/>
          </a:endParaRPr>
        </a:p>
      </dsp:txBody>
      <dsp:txXfrm>
        <a:off x="1656003" y="10754"/>
        <a:ext cx="7987609" cy="1201505"/>
      </dsp:txXfrm>
    </dsp:sp>
    <dsp:sp modelId="{0558C46B-96F5-4EF7-91C2-13EEF7A55A12}">
      <dsp:nvSpPr>
        <dsp:cNvPr id="0" name=""/>
        <dsp:cNvSpPr/>
      </dsp:nvSpPr>
      <dsp:spPr>
        <a:xfrm>
          <a:off x="-923300" y="1512636"/>
          <a:ext cx="10569407" cy="1201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7B9C3-7CE1-4AF3-B612-AEF871985916}">
      <dsp:nvSpPr>
        <dsp:cNvPr id="0" name=""/>
        <dsp:cNvSpPr/>
      </dsp:nvSpPr>
      <dsp:spPr>
        <a:xfrm>
          <a:off x="-559845" y="1782975"/>
          <a:ext cx="660828" cy="660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4A8AA-B7F4-4865-8C65-62134ADC6569}">
      <dsp:nvSpPr>
        <dsp:cNvPr id="0" name=""/>
        <dsp:cNvSpPr/>
      </dsp:nvSpPr>
      <dsp:spPr>
        <a:xfrm>
          <a:off x="464438" y="1512636"/>
          <a:ext cx="4756233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Gidole"/>
            </a:rPr>
            <a:t>2</a:t>
          </a:r>
        </a:p>
      </dsp:txBody>
      <dsp:txXfrm>
        <a:off x="464438" y="1512636"/>
        <a:ext cx="4756233" cy="1201505"/>
      </dsp:txXfrm>
    </dsp:sp>
    <dsp:sp modelId="{C8D1FD40-BF1A-4504-BB95-E048B60ECBDB}">
      <dsp:nvSpPr>
        <dsp:cNvPr id="0" name=""/>
        <dsp:cNvSpPr/>
      </dsp:nvSpPr>
      <dsp:spPr>
        <a:xfrm>
          <a:off x="1609166" y="1430273"/>
          <a:ext cx="8050942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Gidole"/>
            </a:rPr>
            <a:t>La instancia judicial proponente remitirá la solicitud formal a la Corte Plena, indicando el tema o problema a resolver y la manera en que se considera que cumple con la definición de política institucional.</a:t>
          </a:r>
        </a:p>
      </dsp:txBody>
      <dsp:txXfrm>
        <a:off x="1609166" y="1430273"/>
        <a:ext cx="8050942" cy="1201505"/>
      </dsp:txXfrm>
    </dsp:sp>
    <dsp:sp modelId="{2B6169D1-C52B-4311-8B99-FA2FA033A233}">
      <dsp:nvSpPr>
        <dsp:cNvPr id="0" name=""/>
        <dsp:cNvSpPr/>
      </dsp:nvSpPr>
      <dsp:spPr>
        <a:xfrm>
          <a:off x="-923300" y="3014518"/>
          <a:ext cx="10569407" cy="1201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7CA52-5A1A-4979-94B4-5B10E7E5851C}">
      <dsp:nvSpPr>
        <dsp:cNvPr id="0" name=""/>
        <dsp:cNvSpPr/>
      </dsp:nvSpPr>
      <dsp:spPr>
        <a:xfrm>
          <a:off x="-559845" y="3284857"/>
          <a:ext cx="660828" cy="660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AA19F-CB8D-476F-B579-B963174541FE}">
      <dsp:nvSpPr>
        <dsp:cNvPr id="0" name=""/>
        <dsp:cNvSpPr/>
      </dsp:nvSpPr>
      <dsp:spPr>
        <a:xfrm>
          <a:off x="464438" y="3014518"/>
          <a:ext cx="4756233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Gidole"/>
            </a:rPr>
            <a:t>3</a:t>
          </a:r>
        </a:p>
      </dsp:txBody>
      <dsp:txXfrm>
        <a:off x="464438" y="3014518"/>
        <a:ext cx="4756233" cy="1201505"/>
      </dsp:txXfrm>
    </dsp:sp>
    <dsp:sp modelId="{20851ECC-51DC-4B94-A185-A526D4917550}">
      <dsp:nvSpPr>
        <dsp:cNvPr id="0" name=""/>
        <dsp:cNvSpPr/>
      </dsp:nvSpPr>
      <dsp:spPr>
        <a:xfrm>
          <a:off x="1683070" y="2950778"/>
          <a:ext cx="8121352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Gidole"/>
            </a:rPr>
            <a:t>Corte Plena establecerá si la propuesta es de interés institucional y si aprueba o no la elaboración de la nueva política.</a:t>
          </a:r>
        </a:p>
      </dsp:txBody>
      <dsp:txXfrm>
        <a:off x="1683070" y="2950778"/>
        <a:ext cx="8121352" cy="1201505"/>
      </dsp:txXfrm>
    </dsp:sp>
    <dsp:sp modelId="{4C403717-D069-4843-9014-1B18B7027032}">
      <dsp:nvSpPr>
        <dsp:cNvPr id="0" name=""/>
        <dsp:cNvSpPr/>
      </dsp:nvSpPr>
      <dsp:spPr>
        <a:xfrm>
          <a:off x="-923300" y="4516401"/>
          <a:ext cx="10569407" cy="1201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8F0C-DE8A-41E5-A178-AA23423DA96C}">
      <dsp:nvSpPr>
        <dsp:cNvPr id="0" name=""/>
        <dsp:cNvSpPr/>
      </dsp:nvSpPr>
      <dsp:spPr>
        <a:xfrm>
          <a:off x="-559845" y="4786739"/>
          <a:ext cx="660828" cy="6608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3F846-423D-41AE-98BF-4631B63084C1}">
      <dsp:nvSpPr>
        <dsp:cNvPr id="0" name=""/>
        <dsp:cNvSpPr/>
      </dsp:nvSpPr>
      <dsp:spPr>
        <a:xfrm>
          <a:off x="464438" y="4516401"/>
          <a:ext cx="4756233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Gidole"/>
            </a:rPr>
            <a:t>4</a:t>
          </a:r>
        </a:p>
      </dsp:txBody>
      <dsp:txXfrm>
        <a:off x="464438" y="4516401"/>
        <a:ext cx="4756233" cy="1201505"/>
      </dsp:txXfrm>
    </dsp:sp>
    <dsp:sp modelId="{AEA828FE-B9E3-40F3-8378-C5CE8589D51D}">
      <dsp:nvSpPr>
        <dsp:cNvPr id="0" name=""/>
        <dsp:cNvSpPr/>
      </dsp:nvSpPr>
      <dsp:spPr>
        <a:xfrm>
          <a:off x="1667988" y="4527154"/>
          <a:ext cx="8092516" cy="12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59" tIns="127159" rIns="127159" bIns="1271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latin typeface="Gidole"/>
            </a:rPr>
            <a:t>Si se aprueba, la instancia judicial proponente podrá iniciar la elaboración de la política institucional, utilizando como guía el modelo.</a:t>
          </a:r>
        </a:p>
      </dsp:txBody>
      <dsp:txXfrm>
        <a:off x="1667988" y="4527154"/>
        <a:ext cx="8092516" cy="1201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D6B0-8EAB-46A6-9331-F4AF15FF5538}">
      <dsp:nvSpPr>
        <dsp:cNvPr id="0" name=""/>
        <dsp:cNvSpPr/>
      </dsp:nvSpPr>
      <dsp:spPr>
        <a:xfrm>
          <a:off x="1290773" y="0"/>
          <a:ext cx="14628767" cy="4637636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2CCCF4-D4F3-4A11-9E81-E010D548061F}">
      <dsp:nvSpPr>
        <dsp:cNvPr id="0" name=""/>
        <dsp:cNvSpPr/>
      </dsp:nvSpPr>
      <dsp:spPr>
        <a:xfrm>
          <a:off x="8304" y="1391290"/>
          <a:ext cx="4099894" cy="1855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Plan de Acción</a:t>
          </a:r>
          <a:endParaRPr lang="es-CR" sz="3300" kern="1200"/>
        </a:p>
      </dsp:txBody>
      <dsp:txXfrm>
        <a:off x="98860" y="1481846"/>
        <a:ext cx="3918782" cy="1673942"/>
      </dsp:txXfrm>
    </dsp:sp>
    <dsp:sp modelId="{4BEA833D-A338-4E81-9380-2A8B4D977116}">
      <dsp:nvSpPr>
        <dsp:cNvPr id="0" name=""/>
        <dsp:cNvSpPr/>
      </dsp:nvSpPr>
      <dsp:spPr>
        <a:xfrm>
          <a:off x="4372908" y="1391290"/>
          <a:ext cx="4099894" cy="1855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300" kern="1200">
            <a:solidFill>
              <a:schemeClr val="tx1"/>
            </a:solidFill>
          </a:endParaRPr>
        </a:p>
      </dsp:txBody>
      <dsp:txXfrm>
        <a:off x="4463464" y="1481846"/>
        <a:ext cx="3918782" cy="1673942"/>
      </dsp:txXfrm>
    </dsp:sp>
    <dsp:sp modelId="{2CA5352B-3421-4BBC-8C57-BA926EC97679}">
      <dsp:nvSpPr>
        <dsp:cNvPr id="0" name=""/>
        <dsp:cNvSpPr/>
      </dsp:nvSpPr>
      <dsp:spPr>
        <a:xfrm>
          <a:off x="8737512" y="1391290"/>
          <a:ext cx="4099894" cy="1855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300" kern="1200">
            <a:solidFill>
              <a:schemeClr val="tx1"/>
            </a:solidFill>
          </a:endParaRPr>
        </a:p>
      </dsp:txBody>
      <dsp:txXfrm>
        <a:off x="8828068" y="1481846"/>
        <a:ext cx="3918782" cy="1673942"/>
      </dsp:txXfrm>
    </dsp:sp>
    <dsp:sp modelId="{9655C3F4-54C2-43AC-ABEB-F7863628588A}">
      <dsp:nvSpPr>
        <dsp:cNvPr id="0" name=""/>
        <dsp:cNvSpPr/>
      </dsp:nvSpPr>
      <dsp:spPr>
        <a:xfrm>
          <a:off x="13102115" y="1391290"/>
          <a:ext cx="4099894" cy="1855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Seguimiento y monitoreo automático</a:t>
          </a:r>
          <a:endParaRPr lang="es-CR" sz="3300" kern="1200" dirty="0"/>
        </a:p>
      </dsp:txBody>
      <dsp:txXfrm>
        <a:off x="13192671" y="1481846"/>
        <a:ext cx="3918782" cy="167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F59B-9EC3-4D64-8C47-75B9B707286E}" type="datetimeFigureOut">
              <a:rPr lang="es-CR" smtClean="0"/>
              <a:t>2/2/2021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4EB4-FB03-492F-BCD6-398F6253ED0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725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143004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7" y="1143004"/>
            <a:ext cx="4387979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4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4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745" indent="0" algn="ctr">
              <a:buNone/>
              <a:defRPr sz="3300"/>
            </a:lvl2pPr>
            <a:lvl3pPr marL="1371486" indent="0" algn="ctr">
              <a:buNone/>
              <a:defRPr sz="3300"/>
            </a:lvl3pPr>
            <a:lvl4pPr marL="2057231" indent="0" algn="ctr">
              <a:buNone/>
              <a:defRPr sz="3000"/>
            </a:lvl4pPr>
            <a:lvl5pPr marL="2742975" indent="0" algn="ctr">
              <a:buNone/>
              <a:defRPr sz="3000"/>
            </a:lvl5pPr>
            <a:lvl6pPr marL="3428718" indent="0" algn="ctr">
              <a:buNone/>
              <a:defRPr sz="3000"/>
            </a:lvl6pPr>
            <a:lvl7pPr marL="4114461" indent="0" algn="ctr">
              <a:buNone/>
              <a:defRPr sz="3000"/>
            </a:lvl7pPr>
            <a:lvl8pPr marL="4800206" indent="0" algn="ctr">
              <a:buNone/>
              <a:defRPr sz="3000"/>
            </a:lvl8pPr>
            <a:lvl9pPr marL="5485949" indent="0" algn="ctr">
              <a:buNone/>
              <a:defRPr sz="3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A14E-C241-4855-929F-A6D320F646E0}" type="datetime1">
              <a:rPr lang="es-CR" smtClean="0"/>
              <a:pPr/>
              <a:t>2/2/2021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57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286D-A03F-4FE1-886D-F4BA9BF7D351}" type="datetime1">
              <a:rPr lang="es-CR" smtClean="0"/>
              <a:pPr/>
              <a:t>2/2/2021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1582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4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4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9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9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25541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70" y="1303020"/>
            <a:ext cx="5212082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2" y="1303020"/>
            <a:ext cx="5212082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02567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70" y="1535379"/>
            <a:ext cx="5212082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45" indent="0">
              <a:buNone/>
              <a:defRPr sz="3000" b="1"/>
            </a:lvl2pPr>
            <a:lvl3pPr marL="1371486" indent="0">
              <a:buNone/>
              <a:defRPr sz="2700" b="1"/>
            </a:lvl3pPr>
            <a:lvl4pPr marL="2057231" indent="0">
              <a:buNone/>
              <a:defRPr sz="2400" b="1"/>
            </a:lvl4pPr>
            <a:lvl5pPr marL="2742975" indent="0">
              <a:buNone/>
              <a:defRPr sz="2400" b="1"/>
            </a:lvl5pPr>
            <a:lvl6pPr marL="3428718" indent="0">
              <a:buNone/>
              <a:defRPr sz="2400" b="1"/>
            </a:lvl6pPr>
            <a:lvl7pPr marL="4114461" indent="0">
              <a:buNone/>
              <a:defRPr sz="2400" b="1"/>
            </a:lvl7pPr>
            <a:lvl8pPr marL="4800206" indent="0">
              <a:buNone/>
              <a:defRPr sz="2400" b="1"/>
            </a:lvl8pPr>
            <a:lvl9pPr marL="5485949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70" y="2896404"/>
            <a:ext cx="5212082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6"/>
            <a:ext cx="5212082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45" indent="0">
              <a:buNone/>
              <a:defRPr sz="3000" b="1"/>
            </a:lvl2pPr>
            <a:lvl3pPr marL="1371486" indent="0">
              <a:buNone/>
              <a:defRPr sz="2700" b="1"/>
            </a:lvl3pPr>
            <a:lvl4pPr marL="2057231" indent="0">
              <a:buNone/>
              <a:defRPr sz="2400" b="1"/>
            </a:lvl4pPr>
            <a:lvl5pPr marL="2742975" indent="0">
              <a:buNone/>
              <a:defRPr sz="2400" b="1"/>
            </a:lvl5pPr>
            <a:lvl6pPr marL="3428718" indent="0">
              <a:buNone/>
              <a:defRPr sz="2400" b="1"/>
            </a:lvl6pPr>
            <a:lvl7pPr marL="4114461" indent="0">
              <a:buNone/>
              <a:defRPr sz="2400" b="1"/>
            </a:lvl7pPr>
            <a:lvl8pPr marL="4800206" indent="0">
              <a:buNone/>
              <a:defRPr sz="2400" b="1"/>
            </a:lvl8pPr>
            <a:lvl9pPr marL="5485949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2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8175076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20247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808366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6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745" indent="0">
              <a:buNone/>
              <a:defRPr sz="1800"/>
            </a:lvl2pPr>
            <a:lvl3pPr marL="1371486" indent="0">
              <a:buNone/>
              <a:defRPr sz="1500"/>
            </a:lvl3pPr>
            <a:lvl4pPr marL="2057231" indent="0">
              <a:buNone/>
              <a:defRPr sz="1350"/>
            </a:lvl4pPr>
            <a:lvl5pPr marL="2742975" indent="0">
              <a:buNone/>
              <a:defRPr sz="1350"/>
            </a:lvl5pPr>
            <a:lvl6pPr marL="3428718" indent="0">
              <a:buNone/>
              <a:defRPr sz="1350"/>
            </a:lvl6pPr>
            <a:lvl7pPr marL="4114461" indent="0">
              <a:buNone/>
              <a:defRPr sz="1350"/>
            </a:lvl7pPr>
            <a:lvl8pPr marL="4800206" indent="0">
              <a:buNone/>
              <a:defRPr sz="1350"/>
            </a:lvl8pPr>
            <a:lvl9pPr marL="5485949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45056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73" y="1151129"/>
            <a:ext cx="12172847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745" indent="0">
              <a:buNone/>
              <a:defRPr sz="4200"/>
            </a:lvl2pPr>
            <a:lvl3pPr marL="1371486" indent="0">
              <a:buNone/>
              <a:defRPr sz="3600"/>
            </a:lvl3pPr>
            <a:lvl4pPr marL="2057231" indent="0">
              <a:buNone/>
              <a:defRPr sz="3000"/>
            </a:lvl4pPr>
            <a:lvl5pPr marL="2742975" indent="0">
              <a:buNone/>
              <a:defRPr sz="3000"/>
            </a:lvl5pPr>
            <a:lvl6pPr marL="3428718" indent="0">
              <a:buNone/>
              <a:defRPr sz="3000"/>
            </a:lvl6pPr>
            <a:lvl7pPr marL="4114461" indent="0">
              <a:buNone/>
              <a:defRPr sz="3000"/>
            </a:lvl7pPr>
            <a:lvl8pPr marL="4800206" indent="0">
              <a:buNone/>
              <a:defRPr sz="3000"/>
            </a:lvl8pPr>
            <a:lvl9pPr marL="5485949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745" indent="0">
              <a:buNone/>
              <a:defRPr sz="1800"/>
            </a:lvl2pPr>
            <a:lvl3pPr marL="1371486" indent="0">
              <a:buNone/>
              <a:defRPr sz="1500"/>
            </a:lvl3pPr>
            <a:lvl4pPr marL="2057231" indent="0">
              <a:buNone/>
              <a:defRPr sz="1350"/>
            </a:lvl4pPr>
            <a:lvl5pPr marL="2742975" indent="0">
              <a:buNone/>
              <a:defRPr sz="1350"/>
            </a:lvl5pPr>
            <a:lvl6pPr marL="3428718" indent="0">
              <a:buNone/>
              <a:defRPr sz="1350"/>
            </a:lvl6pPr>
            <a:lvl7pPr marL="4114461" indent="0">
              <a:buNone/>
              <a:defRPr sz="1350"/>
            </a:lvl7pPr>
            <a:lvl8pPr marL="4800206" indent="0">
              <a:buNone/>
              <a:defRPr sz="1350"/>
            </a:lvl8pPr>
            <a:lvl9pPr marL="5485949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5" y="9534532"/>
            <a:ext cx="88672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4426133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3843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71005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358651" y="5507702"/>
            <a:ext cx="9807602" cy="23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8713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138428"/>
            <a:ext cx="5165387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82" y="1685762"/>
            <a:ext cx="4421225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723798" y="1138428"/>
            <a:ext cx="576074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700" y="9534532"/>
            <a:ext cx="411480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4" y="9534532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9" y="9534532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C10A6BA8-23E1-433B-8028-CD74C502CC9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40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lvl1pPr algn="l" defTabSz="1371486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298" indent="-274298" algn="l" defTabSz="1371486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616" indent="-274298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359" indent="-274298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104" indent="-274298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5848" indent="-274298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590" indent="-342872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334" indent="-342872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076" indent="-342872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8820" indent="-342872" algn="l" defTabSz="1371486" rtl="0" eaLnBrk="1" latinLnBrk="0" hangingPunct="1">
        <a:lnSpc>
          <a:spcPct val="90000"/>
        </a:lnSpc>
        <a:spcBef>
          <a:spcPts val="377"/>
        </a:spcBef>
        <a:spcAft>
          <a:spcPts val="377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5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86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31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75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18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461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06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949" algn="l" defTabSz="13714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Kvitv6U1VU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-87EggaTfA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egioteobaldopower.blogspot.com/2012/10/informacion-important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villegas@poder-judicial.go.cr" TargetMode="External"/><Relationship Id="rId2" Type="http://schemas.openxmlformats.org/officeDocument/2006/relationships/hyperlink" Target="mailto:apowhing@poder-judicial.go.cr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CE3A6DB-9458-4B7B-973D-455A3A006045}"/>
              </a:ext>
            </a:extLst>
          </p:cNvPr>
          <p:cNvSpPr/>
          <p:nvPr/>
        </p:nvSpPr>
        <p:spPr>
          <a:xfrm>
            <a:off x="14288" y="3649325"/>
            <a:ext cx="18288000" cy="4179460"/>
          </a:xfrm>
          <a:prstGeom prst="rect">
            <a:avLst/>
          </a:prstGeom>
          <a:solidFill>
            <a:srgbClr val="102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700"/>
          </a:p>
        </p:txBody>
      </p:sp>
      <p:pic>
        <p:nvPicPr>
          <p:cNvPr id="3" name="Imagen 2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06533140-EFDE-4220-906E-DEF12F4C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6500" b="28242"/>
          <a:stretch/>
        </p:blipFill>
        <p:spPr>
          <a:xfrm>
            <a:off x="1919288" y="351587"/>
            <a:ext cx="3509963" cy="22224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01169" y="4106059"/>
            <a:ext cx="12873038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6600" b="1" spc="375" dirty="0">
                <a:solidFill>
                  <a:srgbClr val="D9DBDD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MODELO DE GESTIÓN DE LAS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6600" b="1" spc="375" dirty="0">
                <a:solidFill>
                  <a:srgbClr val="D9DBDD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POLÍTICAS INSTITUCIONALES DEL PODER JUDICIAL</a:t>
            </a:r>
            <a:endParaRPr lang="es-ES" sz="8001" b="1" spc="375" dirty="0">
              <a:solidFill>
                <a:srgbClr val="D9DBD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B03485C-0FE1-4203-B40F-2DD168A64D1F}"/>
              </a:ext>
            </a:extLst>
          </p:cNvPr>
          <p:cNvSpPr/>
          <p:nvPr/>
        </p:nvSpPr>
        <p:spPr>
          <a:xfrm>
            <a:off x="14289" y="7828785"/>
            <a:ext cx="18287999" cy="182135"/>
          </a:xfrm>
          <a:prstGeom prst="rect">
            <a:avLst/>
          </a:prstGeom>
          <a:solidFill>
            <a:srgbClr val="A2D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BCAE888-DE43-40C8-B40E-77E7A50C4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519" y="719082"/>
            <a:ext cx="3782576" cy="1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BB127-B3F0-48E7-95AE-8ACB3A540E31}"/>
              </a:ext>
            </a:extLst>
          </p:cNvPr>
          <p:cNvSpPr txBox="1">
            <a:spLocks/>
          </p:cNvSpPr>
          <p:nvPr/>
        </p:nvSpPr>
        <p:spPr>
          <a:xfrm>
            <a:off x="7924800" y="33746"/>
            <a:ext cx="9982200" cy="282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2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-6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id="{874EB4FF-62FD-4468-A495-DA1C7E6EF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548567"/>
              </p:ext>
            </p:extLst>
          </p:nvPr>
        </p:nvGraphicFramePr>
        <p:xfrm>
          <a:off x="2216527" y="2910732"/>
          <a:ext cx="12718673" cy="311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2DB8DEC-DC37-4950-AE1A-79B6DD53FABC}"/>
              </a:ext>
            </a:extLst>
          </p:cNvPr>
          <p:cNvSpPr/>
          <p:nvPr/>
        </p:nvSpPr>
        <p:spPr>
          <a:xfrm rot="16200000">
            <a:off x="7924062" y="7156482"/>
            <a:ext cx="1234802" cy="1233326"/>
          </a:xfrm>
          <a:prstGeom prst="rightArrow">
            <a:avLst/>
          </a:prstGeom>
          <a:solidFill>
            <a:srgbClr val="EE7008"/>
          </a:solidFill>
          <a:ln w="57150">
            <a:solidFill>
              <a:schemeClr val="accent6">
                <a:lumMod val="50000"/>
              </a:schemeClr>
            </a:solidFill>
          </a:ln>
          <a:effectLst/>
        </p:spPr>
        <p:txBody>
          <a:bodyPr rtlCol="0" anchor="ctr"/>
          <a:lstStyle/>
          <a:p>
            <a:pPr marL="0" marR="0" lvl="0" indent="0" algn="ctr" defTabSz="4571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30293A86-9565-406F-87DF-3DE279C933B7}"/>
              </a:ext>
            </a:extLst>
          </p:cNvPr>
          <p:cNvSpPr/>
          <p:nvPr/>
        </p:nvSpPr>
        <p:spPr>
          <a:xfrm>
            <a:off x="3352800" y="570888"/>
            <a:ext cx="11582400" cy="172858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24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4400" b="1" spc="-6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POLÍTICAS EN EL PODER JUDICIAL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B80C939-FD75-4403-A8DE-79586CE6BD4E}"/>
              </a:ext>
            </a:extLst>
          </p:cNvPr>
          <p:cNvSpPr/>
          <p:nvPr/>
        </p:nvSpPr>
        <p:spPr>
          <a:xfrm>
            <a:off x="12794063" y="2328593"/>
            <a:ext cx="5715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B2A74E-164B-4FC6-B8C8-5917D1DBBB94}"/>
              </a:ext>
            </a:extLst>
          </p:cNvPr>
          <p:cNvSpPr/>
          <p:nvPr/>
        </p:nvSpPr>
        <p:spPr>
          <a:xfrm>
            <a:off x="7079063" y="2318484"/>
            <a:ext cx="5715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4310442-10FC-4FE0-AF0F-0530400E06CF}"/>
              </a:ext>
            </a:extLst>
          </p:cNvPr>
          <p:cNvGrpSpPr/>
          <p:nvPr/>
        </p:nvGrpSpPr>
        <p:grpSpPr>
          <a:xfrm>
            <a:off x="2629237" y="8591472"/>
            <a:ext cx="5912226" cy="1124640"/>
            <a:chOff x="317966" y="1124640"/>
            <a:chExt cx="5912226" cy="112464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01196F51-D2E6-4305-897F-3B15CACE6630}"/>
                </a:ext>
              </a:extLst>
            </p:cNvPr>
            <p:cNvSpPr/>
            <p:nvPr/>
          </p:nvSpPr>
          <p:spPr>
            <a:xfrm>
              <a:off x="317966" y="1124640"/>
              <a:ext cx="5912226" cy="1124640"/>
            </a:xfrm>
            <a:prstGeom prst="roundRect">
              <a:avLst>
                <a:gd name="adj" fmla="val 10500"/>
              </a:avLst>
            </a:prstGeom>
            <a:solidFill>
              <a:schemeClr val="accent5">
                <a:lumMod val="60000"/>
                <a:lumOff val="40000"/>
                <a:alpha val="90000"/>
              </a:schemeClr>
            </a:solidFill>
            <a:ln w="57150" cap="flat" cmpd="sng" algn="ctr">
              <a:solidFill>
                <a:srgbClr val="CDEDE7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CC6288A0-8CFA-4115-87F0-17ABC7470B70}"/>
                </a:ext>
              </a:extLst>
            </p:cNvPr>
            <p:cNvSpPr txBox="1"/>
            <p:nvPr/>
          </p:nvSpPr>
          <p:spPr>
            <a:xfrm>
              <a:off x="352553" y="1159227"/>
              <a:ext cx="5843052" cy="1055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+mn-cs"/>
                </a:rPr>
                <a:t>34 Políticas Vigentes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4780BA5-960E-49DE-A3E3-7B7BFF8B5AD6}"/>
              </a:ext>
            </a:extLst>
          </p:cNvPr>
          <p:cNvGrpSpPr/>
          <p:nvPr/>
        </p:nvGrpSpPr>
        <p:grpSpPr>
          <a:xfrm>
            <a:off x="8648964" y="8591472"/>
            <a:ext cx="6054997" cy="1124640"/>
            <a:chOff x="6337693" y="1124640"/>
            <a:chExt cx="6054997" cy="1124640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CB14300B-3BEB-4A38-AAE8-046FA0D22A57}"/>
                </a:ext>
              </a:extLst>
            </p:cNvPr>
            <p:cNvSpPr/>
            <p:nvPr/>
          </p:nvSpPr>
          <p:spPr>
            <a:xfrm>
              <a:off x="6337693" y="1124640"/>
              <a:ext cx="6054997" cy="1124640"/>
            </a:xfrm>
            <a:prstGeom prst="roundRect">
              <a:avLst>
                <a:gd name="adj" fmla="val 10500"/>
              </a:avLst>
            </a:prstGeom>
            <a:solidFill>
              <a:schemeClr val="accent5">
                <a:lumMod val="60000"/>
                <a:lumOff val="40000"/>
                <a:alpha val="90000"/>
              </a:schemeClr>
            </a:solidFill>
            <a:ln w="57150" cap="flat" cmpd="sng" algn="ctr">
              <a:solidFill>
                <a:srgbClr val="CDEDE7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6">
              <a:extLst>
                <a:ext uri="{FF2B5EF4-FFF2-40B4-BE49-F238E27FC236}">
                  <a16:creationId xmlns:a16="http://schemas.microsoft.com/office/drawing/2014/main" id="{6B0FFF1B-DA48-4316-B55A-F69DB1C83100}"/>
                </a:ext>
              </a:extLst>
            </p:cNvPr>
            <p:cNvSpPr txBox="1"/>
            <p:nvPr/>
          </p:nvSpPr>
          <p:spPr>
            <a:xfrm>
              <a:off x="6372280" y="1159227"/>
              <a:ext cx="5985823" cy="1055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+mn-cs"/>
                </a:rPr>
                <a:t>6 Iniciativas de Políticas</a:t>
              </a: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E989B8-9BA6-4631-AFE1-F62BE9120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917222"/>
              </p:ext>
            </p:extLst>
          </p:nvPr>
        </p:nvGraphicFramePr>
        <p:xfrm>
          <a:off x="605412" y="4039142"/>
          <a:ext cx="15299871" cy="32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667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spc="375" dirty="0">
                <a:latin typeface="+mj-lt"/>
                <a:ea typeface="+mj-ea"/>
                <a:cs typeface="+mj-cs"/>
              </a:rPr>
              <a:t>¿QUÉ SON POLÍTICAS 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Qué es una Política Pública">
            <a:hlinkClick r:id="" action="ppaction://media"/>
            <a:extLst>
              <a:ext uri="{FF2B5EF4-FFF2-40B4-BE49-F238E27FC236}">
                <a16:creationId xmlns:a16="http://schemas.microsoft.com/office/drawing/2014/main" id="{1BE3A147-BC7D-400F-8EE9-EDECE77B2D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16" y="10430"/>
            <a:ext cx="18240427" cy="102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90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819686"/>
            <a:ext cx="9307631" cy="3731535"/>
            <a:chOff x="0" y="0"/>
            <a:chExt cx="11749775" cy="4975380"/>
          </a:xfrm>
        </p:grpSpPr>
        <p:sp>
          <p:nvSpPr>
            <p:cNvPr id="3" name="TextBox 3"/>
            <p:cNvSpPr txBox="1"/>
            <p:nvPr/>
          </p:nvSpPr>
          <p:spPr>
            <a:xfrm>
              <a:off x="0" y="1213005"/>
              <a:ext cx="11749775" cy="3762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Cursos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de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acción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y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flujos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de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información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relacionados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con un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objetivo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político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definido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en forma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democrática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; los que son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desarrollados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por el sector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público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y,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frecuentemente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, con la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participación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de la </a:t>
              </a:r>
              <a:r>
                <a:rPr lang="en-US" sz="3000" b="0" i="0" spc="30" dirty="0" err="1">
                  <a:solidFill>
                    <a:srgbClr val="000000"/>
                  </a:solidFill>
                  <a:latin typeface="Gidole"/>
                </a:rPr>
                <a:t>comunidad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 y</a:t>
              </a:r>
            </a:p>
            <a:p>
              <a:pPr algn="just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el sector privado.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49775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40"/>
                </a:lnSpc>
              </a:pPr>
              <a:r>
                <a:rPr lang="en-US" sz="3700" b="1" i="0" spc="185">
                  <a:solidFill>
                    <a:srgbClr val="000000"/>
                  </a:solidFill>
                  <a:latin typeface="League Spartan"/>
                </a:rPr>
                <a:t>SEGÚN CEPAL (2004)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133019" y="5143500"/>
            <a:ext cx="18554038" cy="52381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6096000" y="5570745"/>
            <a:ext cx="11811000" cy="4303035"/>
            <a:chOff x="0" y="0"/>
            <a:chExt cx="15361408" cy="5737380"/>
          </a:xfrm>
        </p:grpSpPr>
        <p:sp>
          <p:nvSpPr>
            <p:cNvPr id="7" name="TextBox 7"/>
            <p:cNvSpPr txBox="1"/>
            <p:nvPr/>
          </p:nvSpPr>
          <p:spPr>
            <a:xfrm>
              <a:off x="0" y="1213005"/>
              <a:ext cx="15361408" cy="452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"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Curso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o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línea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de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acción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definido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para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orientar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o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alcanzar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un fin, que se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expresa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en directrices,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lineamientos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,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objetivos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estratégicos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 y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acciones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sobre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un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tema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y la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atención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o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transformación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de  un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problema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de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interés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público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.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Explicitan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la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voluntad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política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traducida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en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decisiones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y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apoyo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en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recursos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humanos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,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técnicos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,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tecnológicos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y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financieros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y se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sustenta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en los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mandatos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,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acuerdos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o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compromisos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nacionales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 e </a:t>
              </a:r>
              <a:r>
                <a:rPr lang="en-US" sz="3000" b="0" spc="30" err="1">
                  <a:solidFill>
                    <a:srgbClr val="F2F0F4"/>
                  </a:solidFill>
                  <a:latin typeface="Gidole"/>
                </a:rPr>
                <a:t>internacionales</a:t>
              </a:r>
              <a:r>
                <a:rPr lang="en-US" sz="3000" b="0" spc="30">
                  <a:solidFill>
                    <a:srgbClr val="F2F0F4"/>
                  </a:solidFill>
                  <a:latin typeface="Gidole"/>
                </a:rPr>
                <a:t>.”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5361408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0"/>
                </a:lnSpc>
              </a:pPr>
              <a:r>
                <a:rPr lang="en-US" sz="3700" b="1" i="0" spc="185">
                  <a:solidFill>
                    <a:srgbClr val="F2F0F4"/>
                  </a:solidFill>
                  <a:latin typeface="League Spartan"/>
                </a:rPr>
                <a:t>SEGÚN MIDEPLAN (2016)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226795" y="2657357"/>
            <a:ext cx="9080637" cy="1590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-1324273" y="7694167"/>
            <a:ext cx="7074667" cy="133345"/>
          </a:xfrm>
          <a:prstGeom prst="rect">
            <a:avLst/>
          </a:prstGeom>
          <a:solidFill>
            <a:srgbClr val="F2F0F4"/>
          </a:solid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66348" y="1594853"/>
            <a:ext cx="7178643" cy="820171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813470" y="1616531"/>
            <a:ext cx="7413171" cy="83928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53244" y="3050021"/>
            <a:ext cx="5865223" cy="123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800" b="1" spc="196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POLÍTICA INSTITUCIONAL DE IMPACTO SOCIAL Y/O INSTITUCIONAL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4014" y="4723968"/>
            <a:ext cx="6923315" cy="304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45"/>
              </a:lnSpc>
            </a:pPr>
            <a:r>
              <a:rPr lang="en-US" sz="2400" spc="147" dirty="0">
                <a:solidFill>
                  <a:srgbClr val="000000"/>
                </a:solidFill>
                <a:latin typeface="+mj-lt"/>
              </a:rPr>
              <a:t>Es una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guía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orientadora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que se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expresa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los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objetivos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, las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líneas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acción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y los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resultados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esperados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sobre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un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tema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y la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atención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o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transformación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de un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problema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interés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spc="147" dirty="0" err="1">
                <a:solidFill>
                  <a:srgbClr val="000000"/>
                </a:solidFill>
                <a:latin typeface="+mj-lt"/>
              </a:rPr>
              <a:t>institucional</a:t>
            </a:r>
            <a:r>
              <a:rPr lang="en-US" sz="2800" b="1" spc="147" dirty="0">
                <a:solidFill>
                  <a:srgbClr val="000000"/>
                </a:solidFill>
                <a:latin typeface="+mj-lt"/>
              </a:rPr>
              <a:t> y/o social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; que se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sustenta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los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mandatos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acuerdos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o</a:t>
            </a:r>
          </a:p>
          <a:p>
            <a:pPr algn="just">
              <a:lnSpc>
                <a:spcPts val="3045"/>
              </a:lnSpc>
            </a:pP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compromisos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nacionales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internacionales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del Poder Judicial.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0769" y="3050020"/>
            <a:ext cx="5666402" cy="82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  <a:spcBef>
                <a:spcPct val="0"/>
              </a:spcBef>
            </a:pPr>
            <a:r>
              <a:rPr lang="en-US" sz="2800" b="1" i="0" spc="196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POLÍTICA INSTITUCIONAL DE ÍNDOLE OPERATIVO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35986" y="4541801"/>
            <a:ext cx="6564085" cy="306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45"/>
              </a:lnSpc>
            </a:pP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Corresponde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al conjunto de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lineamientos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, directrices,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reglas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prácticas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guías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procedimientos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, entre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otros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dirigidos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al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logro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de una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mejor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administración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de los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recursos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procesos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específicos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gestión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administrativa</a:t>
            </a:r>
            <a:r>
              <a:rPr lang="en-US" sz="2400" b="1" spc="147" dirty="0">
                <a:solidFill>
                  <a:srgbClr val="000000"/>
                </a:solidFill>
                <a:latin typeface="+mj-lt"/>
              </a:rPr>
              <a:t> y de control </a:t>
            </a:r>
            <a:r>
              <a:rPr lang="en-US" sz="2400" b="1" spc="147" dirty="0" err="1">
                <a:solidFill>
                  <a:srgbClr val="000000"/>
                </a:solidFill>
                <a:latin typeface="+mj-lt"/>
              </a:rPr>
              <a:t>institucional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; que se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caracterizan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por ser de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índole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interno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están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delimitadas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por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su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spc="147" dirty="0" err="1">
                <a:solidFill>
                  <a:srgbClr val="000000"/>
                </a:solidFill>
                <a:latin typeface="+mj-lt"/>
              </a:rPr>
              <a:t>alcance</a:t>
            </a:r>
            <a:r>
              <a:rPr lang="en-US" sz="2400" spc="147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470140"/>
            <a:ext cx="18288000" cy="141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EN EL PODER JUDICIAL, </a:t>
            </a:r>
          </a:p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según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 el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Modelo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 de Gestión de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Políticas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/>
              </a:rPr>
              <a:t>Institucionales</a:t>
            </a:r>
            <a:endParaRPr lang="en-US" sz="3600" i="0" dirty="0">
              <a:solidFill>
                <a:schemeClr val="tx1">
                  <a:lumMod val="75000"/>
                  <a:lumOff val="25000"/>
                </a:schemeClr>
              </a:solidFill>
              <a:latin typeface="League Spart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6111 0.006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3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605 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1.23457E-6 L 0.1605 -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7200" b="1" spc="375" dirty="0">
                <a:latin typeface="+mj-lt"/>
                <a:ea typeface="+mj-ea"/>
                <a:cs typeface="+mj-cs"/>
              </a:rPr>
              <a:t>MODELO DE GESTIÓN DE LAS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7200" b="1" spc="375" dirty="0">
                <a:latin typeface="+mj-lt"/>
                <a:ea typeface="+mj-ea"/>
                <a:cs typeface="+mj-cs"/>
              </a:rPr>
              <a:t>POLÍTICAS INSTITUCIONALES</a:t>
            </a:r>
            <a:br>
              <a:rPr lang="es-ES" sz="8000" b="1" spc="375" dirty="0">
                <a:latin typeface="+mj-lt"/>
                <a:ea typeface="+mj-ea"/>
                <a:cs typeface="+mj-cs"/>
              </a:rPr>
            </a:br>
            <a:r>
              <a:rPr lang="es-ES" sz="2800" b="1" spc="375" dirty="0">
                <a:latin typeface="+mj-lt"/>
                <a:ea typeface="+mj-ea"/>
                <a:cs typeface="+mj-cs"/>
              </a:rPr>
              <a:t>FORMULACIÓN, IMPLEMENTACIÓN, SEGUIMIENTO Y EVALUACIÓN </a:t>
            </a:r>
            <a:endParaRPr lang="es-ES" sz="8000" b="1" spc="375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06533140-EFDE-4220-906E-DEF12F4C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6500" b="28242"/>
          <a:stretch/>
        </p:blipFill>
        <p:spPr>
          <a:xfrm>
            <a:off x="14287" y="228401"/>
            <a:ext cx="3235100" cy="20483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FE4D01-7D92-47C7-94C8-CD34C5709AE3}"/>
              </a:ext>
            </a:extLst>
          </p:cNvPr>
          <p:cNvSpPr txBox="1"/>
          <p:nvPr/>
        </p:nvSpPr>
        <p:spPr>
          <a:xfrm>
            <a:off x="1025239" y="8067138"/>
            <a:ext cx="16208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1995-PLA-PE-2019 del 27 de noviembre de 2019</a:t>
            </a:r>
          </a:p>
          <a:p>
            <a:pPr algn="ctr"/>
            <a:r>
              <a:rPr lang="es-CR" sz="3200" b="1" dirty="0"/>
              <a:t>Aprobado por Corte Plena, Sesión 02-2020 del 13 de enero de 2020, art. XXXIII</a:t>
            </a:r>
          </a:p>
        </p:txBody>
      </p:sp>
    </p:spTree>
    <p:extLst>
      <p:ext uri="{BB962C8B-B14F-4D97-AF65-F5344CB8AC3E}">
        <p14:creationId xmlns:p14="http://schemas.microsoft.com/office/powerpoint/2010/main" val="985081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0F652F-70F6-4B60-A319-E47F82D7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22960"/>
            <a:ext cx="15252192" cy="17693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200" b="1" dirty="0"/>
              <a:t>Procedimiento </a:t>
            </a:r>
            <a:br>
              <a:rPr lang="es-ES" sz="4200" b="1" dirty="0"/>
            </a:br>
            <a:r>
              <a:rPr lang="es-ES" sz="4200" b="1" dirty="0"/>
              <a:t>para iniciar con la elaboración de una nueva política institucional</a:t>
            </a:r>
            <a:endParaRPr lang="es-ES" sz="4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5619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6F645E-2D7C-49E8-9A77-A5EF57934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"/>
          <a:stretch/>
        </p:blipFill>
        <p:spPr>
          <a:xfrm>
            <a:off x="419720" y="4622259"/>
            <a:ext cx="4926429" cy="302820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0A6BA8-23E1-433B-8028-CD74C502CC92}" type="slidenum">
              <a:rPr lang="es-C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s-C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9735FF5-DB0E-4A92-9556-D4D2652F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342607"/>
              </p:ext>
            </p:extLst>
          </p:nvPr>
        </p:nvGraphicFramePr>
        <p:xfrm>
          <a:off x="6874329" y="3369979"/>
          <a:ext cx="10569407" cy="572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26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0F652F-70F6-4B60-A319-E47F82D7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822960"/>
            <a:ext cx="15252192" cy="17693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200" b="1" dirty="0"/>
              <a:t>Criterios para presentar la propuesta de elaboración de la nueva</a:t>
            </a:r>
            <a:br>
              <a:rPr lang="es-ES" sz="4200" b="1" dirty="0"/>
            </a:br>
            <a:r>
              <a:rPr lang="es-ES" sz="4200" b="1" dirty="0"/>
              <a:t> Política Institucional</a:t>
            </a:r>
            <a:endParaRPr lang="es-ES" sz="4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5619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6F645E-2D7C-49E8-9A77-A5EF57934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"/>
          <a:stretch/>
        </p:blipFill>
        <p:spPr>
          <a:xfrm>
            <a:off x="0" y="8692249"/>
            <a:ext cx="2511170" cy="154358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0A6BA8-23E1-433B-8028-CD74C502CC92}" type="slidenum">
              <a:rPr lang="es-C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s-C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0B9C083-1C1A-499D-A5A3-2E2DD7E4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7365" y="4186355"/>
            <a:ext cx="3239801" cy="323980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F0571AF-0E46-4D5F-A5C3-63CBBB58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5387" y="5431017"/>
            <a:ext cx="3239801" cy="323980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15D5F1C-4480-4500-9FFA-67DA5742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2310" y="4173717"/>
            <a:ext cx="3239801" cy="323980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670D8CD-CF20-43E2-A7FB-233B3D74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53210" y="5431017"/>
            <a:ext cx="3239801" cy="3239801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95275587-C92A-4491-A64B-D8A19ACE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44110" y="4173717"/>
            <a:ext cx="3239801" cy="3239801"/>
          </a:xfrm>
          <a:prstGeom prst="rect">
            <a:avLst/>
          </a:prstGeom>
        </p:spPr>
      </p:pic>
      <p:sp>
        <p:nvSpPr>
          <p:cNvPr id="23" name="TextBox 14">
            <a:extLst>
              <a:ext uri="{FF2B5EF4-FFF2-40B4-BE49-F238E27FC236}">
                <a16:creationId xmlns:a16="http://schemas.microsoft.com/office/drawing/2014/main" id="{10E1E4C3-A35D-492D-A3BE-08201BDBF5B8}"/>
              </a:ext>
            </a:extLst>
          </p:cNvPr>
          <p:cNvSpPr txBox="1"/>
          <p:nvPr/>
        </p:nvSpPr>
        <p:spPr>
          <a:xfrm>
            <a:off x="1472314" y="5189413"/>
            <a:ext cx="2147120" cy="1086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0" i="0" dirty="0">
                <a:solidFill>
                  <a:schemeClr val="bg1"/>
                </a:solidFill>
                <a:latin typeface="Gidole"/>
              </a:rPr>
              <a:t>¿Es de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interés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institucional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?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D3DCBCE1-6010-4EF0-9EBE-A724B9158489}"/>
              </a:ext>
            </a:extLst>
          </p:cNvPr>
          <p:cNvSpPr txBox="1"/>
          <p:nvPr/>
        </p:nvSpPr>
        <p:spPr>
          <a:xfrm>
            <a:off x="4863214" y="6446714"/>
            <a:ext cx="2147120" cy="109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0" i="0" dirty="0">
                <a:solidFill>
                  <a:schemeClr val="bg1"/>
                </a:solidFill>
                <a:latin typeface="Gidole"/>
              </a:rPr>
              <a:t>¿Es de </a:t>
            </a:r>
            <a:r>
              <a:rPr lang="en-US" sz="3200" b="0" i="0" dirty="0" err="1">
                <a:solidFill>
                  <a:schemeClr val="bg1"/>
                </a:solidFill>
                <a:latin typeface="Gidole"/>
              </a:rPr>
              <a:t>índole</a:t>
            </a:r>
            <a:r>
              <a:rPr lang="en-US" sz="3200" b="0" i="0" dirty="0">
                <a:solidFill>
                  <a:schemeClr val="bg1"/>
                </a:solidFill>
                <a:latin typeface="Gidole"/>
              </a:rPr>
              <a:t> social?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81C2BFE-2C1D-46C6-802B-8EF7B60F9D01}"/>
              </a:ext>
            </a:extLst>
          </p:cNvPr>
          <p:cNvSpPr txBox="1"/>
          <p:nvPr/>
        </p:nvSpPr>
        <p:spPr>
          <a:xfrm>
            <a:off x="7971015" y="4680467"/>
            <a:ext cx="2622502" cy="225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0" i="0" dirty="0">
                <a:solidFill>
                  <a:schemeClr val="bg1"/>
                </a:solidFill>
                <a:latin typeface="Gidole"/>
              </a:rPr>
              <a:t>¿</a:t>
            </a:r>
            <a:r>
              <a:rPr lang="en-US" sz="3200" b="0" i="0" dirty="0" err="1">
                <a:solidFill>
                  <a:schemeClr val="bg1"/>
                </a:solidFill>
                <a:latin typeface="Gidole"/>
              </a:rPr>
              <a:t>Incide</a:t>
            </a:r>
            <a:r>
              <a:rPr lang="en-US" sz="3200" b="0" i="0" dirty="0">
                <a:solidFill>
                  <a:schemeClr val="bg1"/>
                </a:solidFill>
                <a:latin typeface="Gidole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latin typeface="Gidole"/>
              </a:rPr>
              <a:t>directamente</a:t>
            </a:r>
            <a:r>
              <a:rPr lang="en-US" sz="3200" b="0" i="0" dirty="0">
                <a:solidFill>
                  <a:schemeClr val="bg1"/>
                </a:solidFill>
                <a:latin typeface="Gidole"/>
              </a:rPr>
              <a:t> en la </a:t>
            </a:r>
            <a:r>
              <a:rPr lang="en-US" sz="3200" b="0" i="0" dirty="0" err="1">
                <a:solidFill>
                  <a:schemeClr val="bg1"/>
                </a:solidFill>
                <a:latin typeface="Gidole"/>
              </a:rPr>
              <a:t>generación</a:t>
            </a:r>
            <a:r>
              <a:rPr lang="en-US" sz="3200" b="0" i="0" dirty="0">
                <a:solidFill>
                  <a:schemeClr val="bg1"/>
                </a:solidFill>
                <a:latin typeface="Gidole"/>
              </a:rPr>
              <a:t> de valor </a:t>
            </a:r>
            <a:r>
              <a:rPr lang="en-US" sz="3200" b="0" i="0" dirty="0" err="1">
                <a:solidFill>
                  <a:schemeClr val="bg1"/>
                </a:solidFill>
                <a:latin typeface="Gidole"/>
              </a:rPr>
              <a:t>público</a:t>
            </a:r>
            <a:r>
              <a:rPr lang="en-US" sz="3200" b="0" i="0" dirty="0">
                <a:solidFill>
                  <a:schemeClr val="bg1"/>
                </a:solidFill>
                <a:latin typeface="Gidole"/>
              </a:rPr>
              <a:t>*?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3F91F6E4-58C0-4CD2-AD57-8847D642E15A}"/>
              </a:ext>
            </a:extLst>
          </p:cNvPr>
          <p:cNvSpPr txBox="1"/>
          <p:nvPr/>
        </p:nvSpPr>
        <p:spPr>
          <a:xfrm>
            <a:off x="11316916" y="5806256"/>
            <a:ext cx="2479559" cy="245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0" i="0" dirty="0">
                <a:solidFill>
                  <a:schemeClr val="bg1"/>
                </a:solidFill>
                <a:latin typeface="Gidole"/>
              </a:rPr>
              <a:t>¿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Responde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a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mandatos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de ley,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acuerdos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o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compromisos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del Poder Judicial?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696A5978-9775-4276-AEE3-B1F01313F4C0}"/>
              </a:ext>
            </a:extLst>
          </p:cNvPr>
          <p:cNvSpPr txBox="1"/>
          <p:nvPr/>
        </p:nvSpPr>
        <p:spPr>
          <a:xfrm>
            <a:off x="14908307" y="4637057"/>
            <a:ext cx="2147120" cy="2240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0" i="0" dirty="0">
                <a:solidFill>
                  <a:schemeClr val="bg1"/>
                </a:solidFill>
                <a:latin typeface="Gidole"/>
              </a:rPr>
              <a:t>¿Se 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relaciona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con el </a:t>
            </a:r>
            <a:r>
              <a:rPr lang="en-US" sz="2800" dirty="0">
                <a:solidFill>
                  <a:schemeClr val="bg1"/>
                </a:solidFill>
                <a:latin typeface="Gidole"/>
              </a:rPr>
              <a:t>P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lan </a:t>
            </a:r>
            <a:r>
              <a:rPr lang="en-US" sz="2800" dirty="0" err="1">
                <a:solidFill>
                  <a:schemeClr val="bg1"/>
                </a:solidFill>
                <a:latin typeface="Gidole"/>
              </a:rPr>
              <a:t>E</a:t>
            </a:r>
            <a:r>
              <a:rPr lang="en-US" sz="2800" b="0" i="0" dirty="0" err="1">
                <a:solidFill>
                  <a:schemeClr val="bg1"/>
                </a:solidFill>
                <a:latin typeface="Gidole"/>
              </a:rPr>
              <a:t>stratégico</a:t>
            </a:r>
            <a:r>
              <a:rPr lang="en-US" sz="2800" b="0" i="0" dirty="0">
                <a:solidFill>
                  <a:schemeClr val="bg1"/>
                </a:solidFill>
                <a:latin typeface="Gidole"/>
              </a:rPr>
              <a:t> Institucional?</a:t>
            </a:r>
          </a:p>
        </p:txBody>
      </p:sp>
      <p:pic>
        <p:nvPicPr>
          <p:cNvPr id="33" name="Gráfico 32" descr="Ciudad">
            <a:extLst>
              <a:ext uri="{FF2B5EF4-FFF2-40B4-BE49-F238E27FC236}">
                <a16:creationId xmlns:a16="http://schemas.microsoft.com/office/drawing/2014/main" id="{31F5DD92-1F74-49C0-8AE8-8BF7B5E4E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9350" y="7367312"/>
            <a:ext cx="1310481" cy="1310481"/>
          </a:xfrm>
          <a:prstGeom prst="rect">
            <a:avLst/>
          </a:prstGeom>
        </p:spPr>
      </p:pic>
      <p:pic>
        <p:nvPicPr>
          <p:cNvPr id="35" name="Gráfico 34" descr="Grupo">
            <a:extLst>
              <a:ext uri="{FF2B5EF4-FFF2-40B4-BE49-F238E27FC236}">
                <a16:creationId xmlns:a16="http://schemas.microsoft.com/office/drawing/2014/main" id="{7DB5F627-0B0B-4C23-B0BF-E909CF464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7306" y="4057702"/>
            <a:ext cx="1310481" cy="131048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162251D-6B9A-49D9-8F26-E7232393E4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0592" y="7576263"/>
            <a:ext cx="1310595" cy="1310595"/>
          </a:xfrm>
          <a:prstGeom prst="rect">
            <a:avLst/>
          </a:prstGeom>
        </p:spPr>
      </p:pic>
      <p:pic>
        <p:nvPicPr>
          <p:cNvPr id="39" name="Gráfico 38" descr="Balanza de la justicia">
            <a:extLst>
              <a:ext uri="{FF2B5EF4-FFF2-40B4-BE49-F238E27FC236}">
                <a16:creationId xmlns:a16="http://schemas.microsoft.com/office/drawing/2014/main" id="{0AB7BAD8-5A62-43BB-8EF2-5B064AC54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72880" y="3912287"/>
            <a:ext cx="1310481" cy="1310481"/>
          </a:xfrm>
          <a:prstGeom prst="rect">
            <a:avLst/>
          </a:prstGeom>
        </p:spPr>
      </p:pic>
      <p:pic>
        <p:nvPicPr>
          <p:cNvPr id="41" name="Gráfico 40" descr="Saludos">
            <a:extLst>
              <a:ext uri="{FF2B5EF4-FFF2-40B4-BE49-F238E27FC236}">
                <a16:creationId xmlns:a16="http://schemas.microsoft.com/office/drawing/2014/main" id="{CB7C4939-FDFB-4B30-A80D-FAC0D2714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22205" y="7493463"/>
            <a:ext cx="1310481" cy="131048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139248EA-7EBC-4CC4-9966-07769786517C}"/>
              </a:ext>
            </a:extLst>
          </p:cNvPr>
          <p:cNvSpPr/>
          <p:nvPr/>
        </p:nvSpPr>
        <p:spPr>
          <a:xfrm>
            <a:off x="4458528" y="9346079"/>
            <a:ext cx="1162511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i="1" dirty="0">
                <a:latin typeface="GillSans-Light"/>
                <a:ea typeface="Times New Roman" panose="02020603050405020304" pitchFamily="18" charset="0"/>
                <a:cs typeface="Arial" panose="020B0604020202020204" pitchFamily="34" charset="0"/>
              </a:rPr>
              <a:t>*El valor que se genera en la medida que las personas usuarias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i="1" dirty="0">
                <a:latin typeface="GillSans-Light"/>
                <a:ea typeface="Times New Roman" panose="02020603050405020304" pitchFamily="18" charset="0"/>
                <a:cs typeface="Arial" panose="020B0604020202020204" pitchFamily="34" charset="0"/>
              </a:rPr>
              <a:t>reconozcan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i="1" dirty="0">
                <a:latin typeface="GillSans-Light"/>
                <a:ea typeface="Times New Roman" panose="02020603050405020304" pitchFamily="18" charset="0"/>
                <a:cs typeface="Arial" panose="020B0604020202020204" pitchFamily="34" charset="0"/>
              </a:rPr>
              <a:t>y conf</a:t>
            </a:r>
            <a:r>
              <a:rPr lang="es-ES" i="1" dirty="0">
                <a:latin typeface="GillSans-Light"/>
                <a:ea typeface="Times New Roman" panose="02020603050405020304" pitchFamily="18" charset="0"/>
                <a:cs typeface="GillSans-Light"/>
              </a:rPr>
              <a:t>í</a:t>
            </a:r>
            <a:r>
              <a:rPr lang="es-ES" i="1" dirty="0">
                <a:latin typeface="GillSans-Light"/>
                <a:ea typeface="Times New Roman" panose="02020603050405020304" pitchFamily="18" charset="0"/>
                <a:cs typeface="Arial" panose="020B0604020202020204" pitchFamily="34" charset="0"/>
              </a:rPr>
              <a:t>en en los resultados del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i="1" dirty="0">
                <a:latin typeface="GillSans-Light"/>
                <a:ea typeface="Times New Roman" panose="02020603050405020304" pitchFamily="18" charset="0"/>
                <a:cs typeface="Arial" panose="020B0604020202020204" pitchFamily="34" charset="0"/>
              </a:rPr>
              <a:t>servicio de administración de justicia como respuesta adecuada a sus necesidades.</a:t>
            </a:r>
            <a:endParaRPr lang="es-CR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8EA8906-30A5-4954-BA8A-182D41640E68}"/>
              </a:ext>
            </a:extLst>
          </p:cNvPr>
          <p:cNvSpPr txBox="1"/>
          <p:nvPr/>
        </p:nvSpPr>
        <p:spPr>
          <a:xfrm>
            <a:off x="4237166" y="3094707"/>
            <a:ext cx="10064853" cy="53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1800" b="1" i="0" dirty="0">
                <a:latin typeface="League Spartan" panose="020B0604020202020204" charset="0"/>
              </a:rPr>
              <a:t>PREGUNTARSE SI : LA ATENCIÓN </a:t>
            </a:r>
            <a:r>
              <a:rPr lang="en-US" sz="1800" b="1" dirty="0">
                <a:latin typeface="League Spartan" panose="020B0604020202020204" charset="0"/>
              </a:rPr>
              <a:t>DEL TEMA </a:t>
            </a:r>
            <a:r>
              <a:rPr lang="en-US" sz="1800" b="1" i="0" dirty="0">
                <a:latin typeface="League Spartan" panose="020B0604020202020204" charset="0"/>
              </a:rPr>
              <a:t>O RESOLUCIÓN DEL PROBLEMA</a:t>
            </a:r>
            <a:r>
              <a:rPr lang="en-US" sz="1800" b="1" dirty="0">
                <a:latin typeface="League Spartan" panose="020B0604020202020204" charset="0"/>
              </a:rPr>
              <a:t>. . .</a:t>
            </a:r>
            <a:endParaRPr lang="en-US" sz="1800" b="1" i="0" dirty="0">
              <a:latin typeface="League Spart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8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43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0AB332-011E-4C9D-955E-58F84AC0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87560"/>
            <a:ext cx="8077200" cy="4911879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algn="just" defTabSz="1371600"/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Una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vez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aprobado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por la Corte Plena la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elaboración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de la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política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institucional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, se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procede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con la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aplicación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del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Modelo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de Gestión de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Políticas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, que se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detalla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a </a:t>
            </a:r>
            <a:r>
              <a:rPr lang="en-US" sz="44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continuación</a:t>
            </a:r>
            <a:r>
              <a:rPr lang="en-US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: </a:t>
            </a:r>
          </a:p>
        </p:txBody>
      </p:sp>
      <p:pic>
        <p:nvPicPr>
          <p:cNvPr id="2050" name="Picture 2" descr="Resultado de imagen para aprobacion png">
            <a:extLst>
              <a:ext uri="{FF2B5EF4-FFF2-40B4-BE49-F238E27FC236}">
                <a16:creationId xmlns:a16="http://schemas.microsoft.com/office/drawing/2014/main" id="{02C9E3CA-7BAC-4F58-A57F-8CFE5268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8428" y="2499863"/>
            <a:ext cx="5287274" cy="52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C65F2E-2F58-4AD1-9A9B-E60DF445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51203" y="9534526"/>
            <a:ext cx="2296391" cy="547688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defTabSz="685800">
              <a:spcAft>
                <a:spcPts val="900"/>
              </a:spcAft>
            </a:pPr>
            <a:fld id="{C10A6BA8-23E1-433B-8028-CD74C502CC92}" type="slidenum">
              <a:rPr lang="en-US" b="1" kern="1200" dirty="0">
                <a:latin typeface="+mn-lt"/>
                <a:ea typeface="+mn-ea"/>
                <a:cs typeface="+mn-cs"/>
              </a:rPr>
              <a:pPr defTabSz="685800">
                <a:spcAft>
                  <a:spcPts val="900"/>
                </a:spcAft>
              </a:pPr>
              <a:t>18</a:t>
            </a:fld>
            <a:endParaRPr lang="en-US" b="1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6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E7587-C019-4D80-9A01-67954F96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1" y="4002932"/>
            <a:ext cx="4495800" cy="1143000"/>
          </a:xfrm>
        </p:spPr>
        <p:txBody>
          <a:bodyPr>
            <a:noAutofit/>
          </a:bodyPr>
          <a:lstStyle/>
          <a:p>
            <a:r>
              <a:rPr lang="es-ES" b="1"/>
              <a:t>Modelo de Gestión de Políticas Institucionales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D5A32D6-D896-42E7-BFF4-A447FD0B7131}"/>
              </a:ext>
            </a:extLst>
          </p:cNvPr>
          <p:cNvGrpSpPr/>
          <p:nvPr/>
        </p:nvGrpSpPr>
        <p:grpSpPr>
          <a:xfrm>
            <a:off x="5060120" y="919262"/>
            <a:ext cx="11928968" cy="8197956"/>
            <a:chOff x="3962400" y="768565"/>
            <a:chExt cx="7360436" cy="5233728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341C1F5-23F1-4A37-A784-3054CBA64BC3}"/>
                </a:ext>
              </a:extLst>
            </p:cNvPr>
            <p:cNvGrpSpPr/>
            <p:nvPr/>
          </p:nvGrpSpPr>
          <p:grpSpPr>
            <a:xfrm>
              <a:off x="3962400" y="768565"/>
              <a:ext cx="7320384" cy="1386897"/>
              <a:chOff x="3835400" y="333429"/>
              <a:chExt cx="7320384" cy="1386897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D01C260B-1B2D-4346-A79B-5868A7D0996D}"/>
                  </a:ext>
                </a:extLst>
              </p:cNvPr>
              <p:cNvSpPr/>
              <p:nvPr/>
            </p:nvSpPr>
            <p:spPr>
              <a:xfrm>
                <a:off x="3835400" y="333429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3200" b="1">
                    <a:solidFill>
                      <a:schemeClr val="tx1"/>
                    </a:solidFill>
                  </a:rPr>
                  <a:t>1. Diagnóstico </a:t>
                </a:r>
                <a:endParaRPr lang="es-CR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F1993DEE-F0DA-4A35-B328-3802D1209F2E}"/>
                  </a:ext>
                </a:extLst>
              </p:cNvPr>
              <p:cNvSpPr/>
              <p:nvPr/>
            </p:nvSpPr>
            <p:spPr>
              <a:xfrm>
                <a:off x="3835400" y="869841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dirty="0">
                    <a:solidFill>
                      <a:schemeClr val="tx1"/>
                    </a:solidFill>
                  </a:rPr>
                  <a:t>Definición y delimitación del tema o problema</a:t>
                </a:r>
                <a:endParaRPr lang="es-C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7385997-3CC1-42F6-8B4F-83A8AED40D5A}"/>
                  </a:ext>
                </a:extLst>
              </p:cNvPr>
              <p:cNvSpPr/>
              <p:nvPr/>
            </p:nvSpPr>
            <p:spPr>
              <a:xfrm>
                <a:off x="6365292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dirty="0">
                    <a:solidFill>
                      <a:schemeClr val="tx1"/>
                    </a:solidFill>
                  </a:rPr>
                  <a:t>Marco legal</a:t>
                </a:r>
                <a:endParaRPr lang="es-C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4D3C3E5B-99D4-4481-9DA1-846BD5458D05}"/>
                  </a:ext>
                </a:extLst>
              </p:cNvPr>
              <p:cNvSpPr/>
              <p:nvPr/>
            </p:nvSpPr>
            <p:spPr>
              <a:xfrm>
                <a:off x="8895184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dirty="0">
                    <a:solidFill>
                      <a:schemeClr val="tx1"/>
                    </a:solidFill>
                  </a:rPr>
                  <a:t>Análisis del tema o problema</a:t>
                </a:r>
                <a:endParaRPr lang="es-CR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83FBC8F0-C95E-4D0C-A368-62201B8B261A}"/>
                </a:ext>
              </a:extLst>
            </p:cNvPr>
            <p:cNvGrpSpPr/>
            <p:nvPr/>
          </p:nvGrpSpPr>
          <p:grpSpPr>
            <a:xfrm>
              <a:off x="3962400" y="2369415"/>
              <a:ext cx="7320384" cy="1269352"/>
              <a:chOff x="3835400" y="1606221"/>
              <a:chExt cx="7320384" cy="1269352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9A2C394-2FA6-4A01-846B-B8357CF223E7}"/>
                  </a:ext>
                </a:extLst>
              </p:cNvPr>
              <p:cNvSpPr/>
              <p:nvPr/>
            </p:nvSpPr>
            <p:spPr>
              <a:xfrm>
                <a:off x="3835400" y="1606221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3200" b="1">
                    <a:solidFill>
                      <a:schemeClr val="tx1"/>
                    </a:solidFill>
                  </a:rPr>
                  <a:t>2. Elaboración y aprobación de la Política Institucional</a:t>
                </a:r>
                <a:endParaRPr lang="es-CR" sz="3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F873355B-F849-41CC-BBC2-14C417D0C50B}"/>
                  </a:ext>
                </a:extLst>
              </p:cNvPr>
              <p:cNvSpPr/>
              <p:nvPr/>
            </p:nvSpPr>
            <p:spPr>
              <a:xfrm>
                <a:off x="3835400" y="2135710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>
                    <a:solidFill>
                      <a:schemeClr val="tx1"/>
                    </a:solidFill>
                  </a:rPr>
                  <a:t>Metodología</a:t>
                </a:r>
                <a:endParaRPr lang="es-CR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15D131E-2B3B-4C35-BD94-9308E739747F}"/>
                  </a:ext>
                </a:extLst>
              </p:cNvPr>
              <p:cNvSpPr/>
              <p:nvPr/>
            </p:nvSpPr>
            <p:spPr>
              <a:xfrm>
                <a:off x="6365292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dirty="0">
                    <a:solidFill>
                      <a:schemeClr val="tx1"/>
                    </a:solidFill>
                  </a:rPr>
                  <a:t>Elaboración de la propuesta de política.</a:t>
                </a:r>
                <a:endParaRPr lang="es-C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59B409F5-421F-4166-AAD1-F2F2989764D6}"/>
                  </a:ext>
                </a:extLst>
              </p:cNvPr>
              <p:cNvSpPr/>
              <p:nvPr/>
            </p:nvSpPr>
            <p:spPr>
              <a:xfrm>
                <a:off x="8895184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dirty="0">
                    <a:solidFill>
                      <a:schemeClr val="tx1"/>
                    </a:solidFill>
                  </a:rPr>
                  <a:t>Validación y aprobación de la Política. </a:t>
                </a:r>
                <a:endParaRPr lang="es-CR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B664CBC-DB97-48AF-A4E0-F9A4FD30B2C7}"/>
                </a:ext>
              </a:extLst>
            </p:cNvPr>
            <p:cNvGrpSpPr/>
            <p:nvPr/>
          </p:nvGrpSpPr>
          <p:grpSpPr>
            <a:xfrm>
              <a:off x="3962400" y="3779931"/>
              <a:ext cx="7360436" cy="1414862"/>
              <a:chOff x="3835400" y="2634186"/>
              <a:chExt cx="7360436" cy="1414862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49C2F7E-305C-470D-9E93-EA1C45AB52F8}"/>
                  </a:ext>
                </a:extLst>
              </p:cNvPr>
              <p:cNvSpPr/>
              <p:nvPr/>
            </p:nvSpPr>
            <p:spPr>
              <a:xfrm>
                <a:off x="3835400" y="2634186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3200" b="1" dirty="0">
                    <a:solidFill>
                      <a:schemeClr val="tx1"/>
                    </a:solidFill>
                  </a:rPr>
                  <a:t>3. Implementación de la Política (Plan de acción)</a:t>
                </a:r>
                <a:endParaRPr lang="es-C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BDB19DB0-0A39-4417-9ED7-C4A6B179E925}"/>
                  </a:ext>
                </a:extLst>
              </p:cNvPr>
              <p:cNvSpPr/>
              <p:nvPr/>
            </p:nvSpPr>
            <p:spPr>
              <a:xfrm>
                <a:off x="38354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>
                    <a:solidFill>
                      <a:schemeClr val="tx1"/>
                    </a:solidFill>
                  </a:rPr>
                  <a:t>PEI</a:t>
                </a:r>
                <a:endParaRPr lang="es-CR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952ACB2B-34B0-45A4-8E84-09CC5FB195CB}"/>
                  </a:ext>
                </a:extLst>
              </p:cNvPr>
              <p:cNvSpPr/>
              <p:nvPr/>
            </p:nvSpPr>
            <p:spPr>
              <a:xfrm>
                <a:off x="75946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>
                    <a:solidFill>
                      <a:schemeClr val="tx1"/>
                    </a:solidFill>
                  </a:rPr>
                  <a:t>PAO</a:t>
                </a:r>
                <a:endParaRPr lang="es-CR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DF5696D-788E-4618-843E-496631C82F0D}"/>
                </a:ext>
              </a:extLst>
            </p:cNvPr>
            <p:cNvSpPr/>
            <p:nvPr/>
          </p:nvSpPr>
          <p:spPr>
            <a:xfrm>
              <a:off x="3962400" y="5475352"/>
              <a:ext cx="7320384" cy="52694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200" b="1">
                  <a:solidFill>
                    <a:schemeClr val="tx1"/>
                  </a:solidFill>
                </a:rPr>
                <a:t>4. Seguimiento y Evaluación</a:t>
              </a:r>
              <a:endParaRPr lang="es-CR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23" name="Flecha: a la izquierda y derecha 22">
            <a:extLst>
              <a:ext uri="{FF2B5EF4-FFF2-40B4-BE49-F238E27FC236}">
                <a16:creationId xmlns:a16="http://schemas.microsoft.com/office/drawing/2014/main" id="{DE02CD62-93EE-4A8B-88AD-8648610B653F}"/>
              </a:ext>
            </a:extLst>
          </p:cNvPr>
          <p:cNvSpPr/>
          <p:nvPr/>
        </p:nvSpPr>
        <p:spPr>
          <a:xfrm>
            <a:off x="9906000" y="6889744"/>
            <a:ext cx="1968280" cy="53975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>
              <a:solidFill>
                <a:schemeClr val="tx1"/>
              </a:solidFill>
            </a:endParaRPr>
          </a:p>
        </p:txBody>
      </p:sp>
      <p:sp>
        <p:nvSpPr>
          <p:cNvPr id="25" name="Flecha: a la izquierda y derecha 24">
            <a:extLst>
              <a:ext uri="{FF2B5EF4-FFF2-40B4-BE49-F238E27FC236}">
                <a16:creationId xmlns:a16="http://schemas.microsoft.com/office/drawing/2014/main" id="{53F73F02-DE74-4264-A4E6-560D099FBA6D}"/>
              </a:ext>
            </a:extLst>
          </p:cNvPr>
          <p:cNvSpPr/>
          <p:nvPr/>
        </p:nvSpPr>
        <p:spPr>
          <a:xfrm rot="16200000">
            <a:off x="453820" y="4391756"/>
            <a:ext cx="8197956" cy="101464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>
                <a:solidFill>
                  <a:schemeClr val="tx1"/>
                </a:solidFill>
              </a:rPr>
              <a:t>Participación ciudadana, institucional e interinstitucional</a:t>
            </a:r>
            <a:endParaRPr lang="es-CR" sz="240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7BF8BF-6D61-46AE-931D-24FF206A9A28}"/>
              </a:ext>
            </a:extLst>
          </p:cNvPr>
          <p:cNvSpPr txBox="1"/>
          <p:nvPr/>
        </p:nvSpPr>
        <p:spPr>
          <a:xfrm>
            <a:off x="828608" y="9117218"/>
            <a:ext cx="16977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/>
              <a:t>El modelo propuesto para el Poder Judicial se basa con el modelo establecido por el MIDEPLAN y se ha procedido con las adaptaciones a los procesos institucionales.  </a:t>
            </a:r>
          </a:p>
        </p:txBody>
      </p:sp>
    </p:spTree>
    <p:extLst>
      <p:ext uri="{BB962C8B-B14F-4D97-AF65-F5344CB8AC3E}">
        <p14:creationId xmlns:p14="http://schemas.microsoft.com/office/powerpoint/2010/main" val="91926017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ACB3F-E29C-4D15-A057-789EB1E2D804}"/>
              </a:ext>
            </a:extLst>
          </p:cNvPr>
          <p:cNvSpPr txBox="1">
            <a:spLocks/>
          </p:cNvSpPr>
          <p:nvPr/>
        </p:nvSpPr>
        <p:spPr>
          <a:xfrm>
            <a:off x="10226795" y="1569113"/>
            <a:ext cx="4581562" cy="9722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6600" b="1" dirty="0">
                <a:solidFill>
                  <a:schemeClr val="accent3">
                    <a:lumMod val="50000"/>
                  </a:schemeClr>
                </a:solidFill>
                <a:latin typeface="League Spartan" panose="020B0604020202020204" charset="0"/>
              </a:rPr>
              <a:t>AGENDA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C04D1-4B6F-472E-8DEA-A85DE4992268}"/>
              </a:ext>
            </a:extLst>
          </p:cNvPr>
          <p:cNvSpPr txBox="1">
            <a:spLocks/>
          </p:cNvSpPr>
          <p:nvPr/>
        </p:nvSpPr>
        <p:spPr>
          <a:xfrm>
            <a:off x="3295650" y="3090009"/>
            <a:ext cx="11696700" cy="57411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Antecedentes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Situación actual en el Poder Judicial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¿Qué son Políticas?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Modelo de Gestión de Políticas Institucionales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Proceso de Gestión Estratégica de Políticas Institucionales  (Alineación Estratégica)</a:t>
            </a:r>
          </a:p>
          <a:p>
            <a:pPr marL="457200" indent="-457200">
              <a:buFont typeface="+mj-lt"/>
              <a:buAutoNum type="arabicPeriod"/>
            </a:pPr>
            <a:r>
              <a:rPr lang="es-CR" sz="4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Cómo construir un Plan de Acción.</a:t>
            </a:r>
          </a:p>
          <a:p>
            <a:pPr marL="457200" indent="-457200">
              <a:buFont typeface="+mj-lt"/>
              <a:buAutoNum type="arabicPeriod"/>
            </a:pPr>
            <a:endParaRPr lang="es-CR" sz="44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s-CR" sz="44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s-CR" sz="44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s-CR" sz="44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es-CR" sz="44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C179B546-087E-4E70-A5FF-30C37C023B9A}"/>
              </a:ext>
            </a:extLst>
          </p:cNvPr>
          <p:cNvSpPr/>
          <p:nvPr/>
        </p:nvSpPr>
        <p:spPr>
          <a:xfrm>
            <a:off x="10226795" y="2657357"/>
            <a:ext cx="9080637" cy="159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685FE8A2-AB7C-4892-94D6-471B5EBF0E3E}"/>
              </a:ext>
            </a:extLst>
          </p:cNvPr>
          <p:cNvSpPr/>
          <p:nvPr/>
        </p:nvSpPr>
        <p:spPr>
          <a:xfrm>
            <a:off x="-1281940" y="9104793"/>
            <a:ext cx="7074667" cy="133345"/>
          </a:xfrm>
          <a:prstGeom prst="rect">
            <a:avLst/>
          </a:prstGeom>
          <a:solidFill>
            <a:srgbClr val="F2F0F4"/>
          </a:solidFill>
        </p:spPr>
      </p:sp>
    </p:spTree>
    <p:extLst>
      <p:ext uri="{BB962C8B-B14F-4D97-AF65-F5344CB8AC3E}">
        <p14:creationId xmlns:p14="http://schemas.microsoft.com/office/powerpoint/2010/main" val="163503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Andrea Sanhueza, experta en participación ciudadana, Investigadora Alianza para el Gobierno Abierto">
            <a:hlinkClick r:id="" action="ppaction://media"/>
            <a:extLst>
              <a:ext uri="{FF2B5EF4-FFF2-40B4-BE49-F238E27FC236}">
                <a16:creationId xmlns:a16="http://schemas.microsoft.com/office/drawing/2014/main" id="{4095E2BD-5610-48C3-ADBB-66AC183745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" y="82663"/>
            <a:ext cx="18026743" cy="101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</a:t>
            </a:r>
            <a:r>
              <a:rPr lang="es-ES" sz="8000" b="1" spc="375" dirty="0">
                <a:solidFill>
                  <a:prstClr val="black"/>
                </a:solidFill>
                <a:latin typeface="Calibri"/>
              </a:rPr>
              <a:t>D 1</a:t>
            </a:r>
            <a:endParaRPr kumimoji="0" lang="es-ES" sz="8000" b="1" i="0" u="none" strike="noStrike" kern="1200" cap="none" spc="3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45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0E7ADF-A204-429E-AAFD-23A107539FB3}"/>
              </a:ext>
            </a:extLst>
          </p:cNvPr>
          <p:cNvSpPr txBox="1"/>
          <p:nvPr/>
        </p:nvSpPr>
        <p:spPr>
          <a:xfrm>
            <a:off x="547878" y="449327"/>
            <a:ext cx="7498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700" b="1" dirty="0"/>
              <a:t>Modelo de Gestión de Políticas Institucionales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BE42DB3-18FB-44B3-A61F-A946BEF24101}"/>
              </a:ext>
            </a:extLst>
          </p:cNvPr>
          <p:cNvGrpSpPr/>
          <p:nvPr/>
        </p:nvGrpSpPr>
        <p:grpSpPr>
          <a:xfrm>
            <a:off x="1014642" y="1283765"/>
            <a:ext cx="6708772" cy="8225339"/>
            <a:chOff x="3962400" y="768565"/>
            <a:chExt cx="7360436" cy="5233728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71A51A4-1CF6-4166-AC08-DB4787B6FF1D}"/>
                </a:ext>
              </a:extLst>
            </p:cNvPr>
            <p:cNvGrpSpPr/>
            <p:nvPr/>
          </p:nvGrpSpPr>
          <p:grpSpPr>
            <a:xfrm>
              <a:off x="3962400" y="768565"/>
              <a:ext cx="7320384" cy="1386897"/>
              <a:chOff x="3835400" y="333429"/>
              <a:chExt cx="7320384" cy="1386897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EFCEDA5A-9ACC-4A54-9696-49B7E12FBBA2}"/>
                  </a:ext>
                </a:extLst>
              </p:cNvPr>
              <p:cNvSpPr/>
              <p:nvPr/>
            </p:nvSpPr>
            <p:spPr>
              <a:xfrm>
                <a:off x="3835400" y="333429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>
                    <a:solidFill>
                      <a:schemeClr val="tx1"/>
                    </a:solidFill>
                  </a:rPr>
                  <a:t>1. Diagnóstico </a:t>
                </a:r>
                <a:endParaRPr lang="es-CR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C6582987-5048-435F-8800-7DA62F1CE8BB}"/>
                  </a:ext>
                </a:extLst>
              </p:cNvPr>
              <p:cNvSpPr/>
              <p:nvPr/>
            </p:nvSpPr>
            <p:spPr>
              <a:xfrm>
                <a:off x="3835400" y="869841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Definición y delimitación del tema o problema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BE9CD2E-83E9-41B0-ACA5-AC0D36887D3F}"/>
                  </a:ext>
                </a:extLst>
              </p:cNvPr>
              <p:cNvSpPr/>
              <p:nvPr/>
            </p:nvSpPr>
            <p:spPr>
              <a:xfrm>
                <a:off x="6365292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Marco legal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038DE19D-A735-42B3-AF05-B9A2262F2AAF}"/>
                  </a:ext>
                </a:extLst>
              </p:cNvPr>
              <p:cNvSpPr/>
              <p:nvPr/>
            </p:nvSpPr>
            <p:spPr>
              <a:xfrm>
                <a:off x="8895184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Análisis del tema o problema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945FE32-2A18-4038-A2FA-9BD6C378A26C}"/>
                </a:ext>
              </a:extLst>
            </p:cNvPr>
            <p:cNvGrpSpPr/>
            <p:nvPr/>
          </p:nvGrpSpPr>
          <p:grpSpPr>
            <a:xfrm>
              <a:off x="3962400" y="2369415"/>
              <a:ext cx="7320384" cy="1269352"/>
              <a:chOff x="3835400" y="1606221"/>
              <a:chExt cx="7320384" cy="1269352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A0FACB2A-91E5-4DB7-9384-238499C1EAF2}"/>
                  </a:ext>
                </a:extLst>
              </p:cNvPr>
              <p:cNvSpPr/>
              <p:nvPr/>
            </p:nvSpPr>
            <p:spPr>
              <a:xfrm>
                <a:off x="3835400" y="1606221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>
                    <a:solidFill>
                      <a:schemeClr val="tx1"/>
                    </a:solidFill>
                  </a:rPr>
                  <a:t>2. Elaboración y aprobación de la Política Institucional</a:t>
                </a:r>
                <a:endParaRPr lang="es-CR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B87AF292-AA26-4D3B-876B-25F1B0CD2597}"/>
                  </a:ext>
                </a:extLst>
              </p:cNvPr>
              <p:cNvSpPr/>
              <p:nvPr/>
            </p:nvSpPr>
            <p:spPr>
              <a:xfrm>
                <a:off x="3835400" y="2135710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>
                    <a:solidFill>
                      <a:schemeClr val="tx1"/>
                    </a:solidFill>
                  </a:rPr>
                  <a:t>Metodología</a:t>
                </a:r>
                <a:endParaRPr lang="es-CR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6D496B1E-90E1-4DA4-8B7F-B92D730F1026}"/>
                  </a:ext>
                </a:extLst>
              </p:cNvPr>
              <p:cNvSpPr/>
              <p:nvPr/>
            </p:nvSpPr>
            <p:spPr>
              <a:xfrm>
                <a:off x="6365292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Elaboración de la propuesta de política.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E39636D-F1F0-404C-B780-D2B04A46C688}"/>
                  </a:ext>
                </a:extLst>
              </p:cNvPr>
              <p:cNvSpPr/>
              <p:nvPr/>
            </p:nvSpPr>
            <p:spPr>
              <a:xfrm>
                <a:off x="8895184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Validación y aprobación de la Política. 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5402C096-A583-408A-8577-839C5DF1C0A6}"/>
                </a:ext>
              </a:extLst>
            </p:cNvPr>
            <p:cNvGrpSpPr/>
            <p:nvPr/>
          </p:nvGrpSpPr>
          <p:grpSpPr>
            <a:xfrm>
              <a:off x="3962400" y="3779931"/>
              <a:ext cx="7360436" cy="1414862"/>
              <a:chOff x="3835400" y="2634186"/>
              <a:chExt cx="7360436" cy="1414862"/>
            </a:xfrm>
          </p:grpSpPr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CEBB03D6-915C-4263-9619-337FDBEA0E0D}"/>
                  </a:ext>
                </a:extLst>
              </p:cNvPr>
              <p:cNvSpPr/>
              <p:nvPr/>
            </p:nvSpPr>
            <p:spPr>
              <a:xfrm>
                <a:off x="3835400" y="2634186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 dirty="0">
                    <a:solidFill>
                      <a:schemeClr val="tx1"/>
                    </a:solidFill>
                  </a:rPr>
                  <a:t>3. Implementación de la Política (Plan de acción)</a:t>
                </a:r>
                <a:endParaRPr lang="es-C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DB362ED7-6BD5-435D-B7D3-01CFEDF4FF75}"/>
                  </a:ext>
                </a:extLst>
              </p:cNvPr>
              <p:cNvSpPr/>
              <p:nvPr/>
            </p:nvSpPr>
            <p:spPr>
              <a:xfrm>
                <a:off x="38354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>
                    <a:solidFill>
                      <a:schemeClr val="tx1"/>
                    </a:solidFill>
                  </a:rPr>
                  <a:t>PEI</a:t>
                </a:r>
                <a:endParaRPr lang="es-CR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08A62A4F-F3B1-4BAF-A3D9-D31B3D86FCE3}"/>
                  </a:ext>
                </a:extLst>
              </p:cNvPr>
              <p:cNvSpPr/>
              <p:nvPr/>
            </p:nvSpPr>
            <p:spPr>
              <a:xfrm>
                <a:off x="75946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>
                    <a:solidFill>
                      <a:schemeClr val="tx1"/>
                    </a:solidFill>
                  </a:rPr>
                  <a:t>PAO</a:t>
                </a:r>
                <a:endParaRPr lang="es-CR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3F34C9F-09AF-4B26-B191-3D328254F27D}"/>
                </a:ext>
              </a:extLst>
            </p:cNvPr>
            <p:cNvSpPr/>
            <p:nvPr/>
          </p:nvSpPr>
          <p:spPr>
            <a:xfrm>
              <a:off x="3962400" y="5475352"/>
              <a:ext cx="7320384" cy="52694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>
                  <a:solidFill>
                    <a:schemeClr val="tx1"/>
                  </a:solidFill>
                </a:rPr>
                <a:t>4. Seguimiento y Evaluación</a:t>
              </a:r>
              <a:endParaRPr lang="es-CR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5C62A6D5-0239-4753-A385-831943BF1C7D}"/>
              </a:ext>
            </a:extLst>
          </p:cNvPr>
          <p:cNvSpPr/>
          <p:nvPr/>
        </p:nvSpPr>
        <p:spPr>
          <a:xfrm>
            <a:off x="3704006" y="7417927"/>
            <a:ext cx="1474022" cy="53975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>
              <a:solidFill>
                <a:schemeClr val="tx1"/>
              </a:solidFill>
            </a:endParaRPr>
          </a:p>
        </p:txBody>
      </p:sp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DE2C339C-1A79-4E79-AF8B-629568C68DDE}"/>
              </a:ext>
            </a:extLst>
          </p:cNvPr>
          <p:cNvSpPr/>
          <p:nvPr/>
        </p:nvSpPr>
        <p:spPr>
          <a:xfrm rot="16200000">
            <a:off x="-3536252" y="4967208"/>
            <a:ext cx="8197956" cy="75985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Participación ciudadana, institucional e interinstitucional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FDCEE-BE56-4A5D-9605-C8A9BFE266E5}"/>
              </a:ext>
            </a:extLst>
          </p:cNvPr>
          <p:cNvSpPr txBox="1"/>
          <p:nvPr/>
        </p:nvSpPr>
        <p:spPr>
          <a:xfrm>
            <a:off x="9029700" y="449327"/>
            <a:ext cx="821492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700" b="1" dirty="0"/>
              <a:t>ACTIVIDAD 1:</a:t>
            </a:r>
          </a:p>
          <a:p>
            <a:pPr algn="ctr"/>
            <a:r>
              <a:rPr lang="es-CR" sz="2700" b="1" dirty="0"/>
              <a:t>Herramienta “Árbol de Decisión o Análisis Causa-Efecto”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281D6EA-231F-4523-9141-7130220A11DE}"/>
              </a:ext>
            </a:extLst>
          </p:cNvPr>
          <p:cNvSpPr/>
          <p:nvPr/>
        </p:nvSpPr>
        <p:spPr>
          <a:xfrm>
            <a:off x="11323385" y="1698171"/>
            <a:ext cx="5921244" cy="1765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800" dirty="0">
              <a:solidFill>
                <a:schemeClr val="tx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7D4BF9F-6FA9-44FB-B137-083454244B83}"/>
              </a:ext>
            </a:extLst>
          </p:cNvPr>
          <p:cNvSpPr txBox="1"/>
          <p:nvPr/>
        </p:nvSpPr>
        <p:spPr>
          <a:xfrm>
            <a:off x="9220232" y="2165293"/>
            <a:ext cx="141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Tema o </a:t>
            </a:r>
          </a:p>
          <a:p>
            <a:r>
              <a:rPr lang="es-ES" sz="2400" b="1" dirty="0"/>
              <a:t>problema</a:t>
            </a:r>
            <a:endParaRPr lang="es-CR" sz="2400" b="1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6AD3C27-15F9-4388-B099-878C4049A690}"/>
              </a:ext>
            </a:extLst>
          </p:cNvPr>
          <p:cNvSpPr txBox="1"/>
          <p:nvPr/>
        </p:nvSpPr>
        <p:spPr>
          <a:xfrm>
            <a:off x="9220232" y="4576370"/>
            <a:ext cx="20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Causa</a:t>
            </a:r>
            <a:endParaRPr lang="es-CR" sz="2400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E20B403-D685-4757-A6B6-C8856E84DEF2}"/>
              </a:ext>
            </a:extLst>
          </p:cNvPr>
          <p:cNvSpPr txBox="1"/>
          <p:nvPr/>
        </p:nvSpPr>
        <p:spPr>
          <a:xfrm>
            <a:off x="9220232" y="6020042"/>
            <a:ext cx="97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Efecto</a:t>
            </a:r>
            <a:endParaRPr lang="es-CR" sz="2400" b="1" dirty="0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7B57859D-B75C-4DCC-98B9-D3FD47D02068}"/>
              </a:ext>
            </a:extLst>
          </p:cNvPr>
          <p:cNvSpPr/>
          <p:nvPr/>
        </p:nvSpPr>
        <p:spPr>
          <a:xfrm>
            <a:off x="11280687" y="3635313"/>
            <a:ext cx="6197172" cy="191640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28C51AEF-40F2-4810-8D9A-06A1BAF8FAAE}"/>
              </a:ext>
            </a:extLst>
          </p:cNvPr>
          <p:cNvSpPr/>
          <p:nvPr/>
        </p:nvSpPr>
        <p:spPr>
          <a:xfrm>
            <a:off x="11280687" y="5749456"/>
            <a:ext cx="6197172" cy="19164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82DC7A4-8474-45CA-BAC7-33A11F670F3A}"/>
              </a:ext>
            </a:extLst>
          </p:cNvPr>
          <p:cNvSpPr txBox="1"/>
          <p:nvPr/>
        </p:nvSpPr>
        <p:spPr>
          <a:xfrm>
            <a:off x="9220232" y="8156207"/>
            <a:ext cx="1549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Propuesta </a:t>
            </a:r>
          </a:p>
          <a:p>
            <a:r>
              <a:rPr lang="es-ES" sz="2400" b="1" dirty="0"/>
              <a:t>de mejora</a:t>
            </a:r>
            <a:endParaRPr lang="es-CR" sz="2400" b="1" dirty="0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B3A94703-C62B-40AB-AE86-65B0E298870E}"/>
              </a:ext>
            </a:extLst>
          </p:cNvPr>
          <p:cNvSpPr/>
          <p:nvPr/>
        </p:nvSpPr>
        <p:spPr>
          <a:xfrm>
            <a:off x="11280687" y="7868490"/>
            <a:ext cx="6197172" cy="18143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3075B70-547E-46DE-8C7C-6F209E2E18CC}"/>
              </a:ext>
            </a:extLst>
          </p:cNvPr>
          <p:cNvSpPr/>
          <p:nvPr/>
        </p:nvSpPr>
        <p:spPr>
          <a:xfrm>
            <a:off x="1036410" y="4669908"/>
            <a:ext cx="2060455" cy="1162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solidFill>
                  <a:schemeClr val="tx1"/>
                </a:solidFill>
              </a:rPr>
              <a:t>Metodología</a:t>
            </a:r>
            <a:endParaRPr lang="es-C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41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4" grpId="0"/>
      <p:bldP spid="56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4BD10CB-6C95-4C69-A8BB-88B0B31CA9DB}"/>
              </a:ext>
            </a:extLst>
          </p:cNvPr>
          <p:cNvSpPr txBox="1"/>
          <p:nvPr/>
        </p:nvSpPr>
        <p:spPr>
          <a:xfrm>
            <a:off x="1208314" y="449327"/>
            <a:ext cx="1603631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ACTIVIDAD 1:</a:t>
            </a:r>
          </a:p>
          <a:p>
            <a:pPr algn="ctr"/>
            <a:r>
              <a:rPr lang="es-CR" sz="3200" b="1" dirty="0"/>
              <a:t>Herramienta “Árbol de Decisión o Análisis Causa-Efecto”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01B830A-444B-4962-9DA6-9EA52A73E333}"/>
              </a:ext>
            </a:extLst>
          </p:cNvPr>
          <p:cNvSpPr/>
          <p:nvPr/>
        </p:nvSpPr>
        <p:spPr>
          <a:xfrm>
            <a:off x="3543300" y="1698171"/>
            <a:ext cx="13701329" cy="1765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2319245-E2EE-4A60-AB2B-ED118DF3B50C}"/>
              </a:ext>
            </a:extLst>
          </p:cNvPr>
          <p:cNvSpPr txBox="1"/>
          <p:nvPr/>
        </p:nvSpPr>
        <p:spPr>
          <a:xfrm>
            <a:off x="1208314" y="2344907"/>
            <a:ext cx="1829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Tema o </a:t>
            </a:r>
          </a:p>
          <a:p>
            <a:r>
              <a:rPr lang="es-ES" sz="3200" b="1" dirty="0"/>
              <a:t>problema</a:t>
            </a:r>
            <a:endParaRPr lang="es-CR" sz="32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178D0F-AA3F-4723-BE78-97775BFBD19C}"/>
              </a:ext>
            </a:extLst>
          </p:cNvPr>
          <p:cNvSpPr txBox="1"/>
          <p:nvPr/>
        </p:nvSpPr>
        <p:spPr>
          <a:xfrm>
            <a:off x="1208314" y="4755984"/>
            <a:ext cx="206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Causa</a:t>
            </a:r>
            <a:endParaRPr lang="es-CR" sz="32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149BD1E-6BF4-4B59-98D8-35E7AB6A2806}"/>
              </a:ext>
            </a:extLst>
          </p:cNvPr>
          <p:cNvSpPr txBox="1"/>
          <p:nvPr/>
        </p:nvSpPr>
        <p:spPr>
          <a:xfrm>
            <a:off x="1208314" y="6199656"/>
            <a:ext cx="123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Efecto</a:t>
            </a:r>
            <a:endParaRPr lang="es-CR" sz="3200" b="1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DBE9763-EFD5-4FA8-8F62-4420BF68C633}"/>
              </a:ext>
            </a:extLst>
          </p:cNvPr>
          <p:cNvSpPr/>
          <p:nvPr/>
        </p:nvSpPr>
        <p:spPr>
          <a:xfrm>
            <a:off x="3543300" y="3635313"/>
            <a:ext cx="13934559" cy="191640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D02D014-C161-40CA-A98B-425BA0DEF97D}"/>
              </a:ext>
            </a:extLst>
          </p:cNvPr>
          <p:cNvSpPr/>
          <p:nvPr/>
        </p:nvSpPr>
        <p:spPr>
          <a:xfrm>
            <a:off x="3543300" y="5749456"/>
            <a:ext cx="13934559" cy="19164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B3ECD8C-B99F-47CA-98E3-3301230A2542}"/>
              </a:ext>
            </a:extLst>
          </p:cNvPr>
          <p:cNvSpPr txBox="1"/>
          <p:nvPr/>
        </p:nvSpPr>
        <p:spPr>
          <a:xfrm>
            <a:off x="1208314" y="8335821"/>
            <a:ext cx="2003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Propuesta </a:t>
            </a:r>
          </a:p>
          <a:p>
            <a:r>
              <a:rPr lang="es-ES" sz="3200" b="1" dirty="0"/>
              <a:t>de mejora</a:t>
            </a:r>
            <a:endParaRPr lang="es-CR" sz="3200" b="1" dirty="0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826D78D-C863-4FC7-8D23-2202AA9487DC}"/>
              </a:ext>
            </a:extLst>
          </p:cNvPr>
          <p:cNvSpPr/>
          <p:nvPr/>
        </p:nvSpPr>
        <p:spPr>
          <a:xfrm>
            <a:off x="3543300" y="7868490"/>
            <a:ext cx="13934559" cy="18143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 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2A16C5-B6A1-4C84-B36D-F305A9E79BB4}"/>
              </a:ext>
            </a:extLst>
          </p:cNvPr>
          <p:cNvSpPr txBox="1"/>
          <p:nvPr/>
        </p:nvSpPr>
        <p:spPr>
          <a:xfrm>
            <a:off x="5245100" y="2171768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Acceso a la Justicia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644511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0E7ADF-A204-429E-AAFD-23A107539FB3}"/>
              </a:ext>
            </a:extLst>
          </p:cNvPr>
          <p:cNvSpPr txBox="1"/>
          <p:nvPr/>
        </p:nvSpPr>
        <p:spPr>
          <a:xfrm>
            <a:off x="547878" y="449327"/>
            <a:ext cx="7498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700" b="1" dirty="0"/>
              <a:t>Modelo de Gestión de Políticas Institucionales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BE42DB3-18FB-44B3-A61F-A946BEF24101}"/>
              </a:ext>
            </a:extLst>
          </p:cNvPr>
          <p:cNvGrpSpPr/>
          <p:nvPr/>
        </p:nvGrpSpPr>
        <p:grpSpPr>
          <a:xfrm>
            <a:off x="1014642" y="1283765"/>
            <a:ext cx="6708772" cy="8225339"/>
            <a:chOff x="3962400" y="768565"/>
            <a:chExt cx="7360436" cy="5233728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71A51A4-1CF6-4166-AC08-DB4787B6FF1D}"/>
                </a:ext>
              </a:extLst>
            </p:cNvPr>
            <p:cNvGrpSpPr/>
            <p:nvPr/>
          </p:nvGrpSpPr>
          <p:grpSpPr>
            <a:xfrm>
              <a:off x="3962400" y="768565"/>
              <a:ext cx="7320384" cy="1386897"/>
              <a:chOff x="3835400" y="333429"/>
              <a:chExt cx="7320384" cy="1386897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EFCEDA5A-9ACC-4A54-9696-49B7E12FBBA2}"/>
                  </a:ext>
                </a:extLst>
              </p:cNvPr>
              <p:cNvSpPr/>
              <p:nvPr/>
            </p:nvSpPr>
            <p:spPr>
              <a:xfrm>
                <a:off x="3835400" y="333429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>
                    <a:solidFill>
                      <a:schemeClr val="tx1"/>
                    </a:solidFill>
                  </a:rPr>
                  <a:t>1. Diagnóstico </a:t>
                </a:r>
                <a:endParaRPr lang="es-CR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C6582987-5048-435F-8800-7DA62F1CE8BB}"/>
                  </a:ext>
                </a:extLst>
              </p:cNvPr>
              <p:cNvSpPr/>
              <p:nvPr/>
            </p:nvSpPr>
            <p:spPr>
              <a:xfrm>
                <a:off x="3835400" y="869841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Definición y delimitación del tema o problema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BE9CD2E-83E9-41B0-ACA5-AC0D36887D3F}"/>
                  </a:ext>
                </a:extLst>
              </p:cNvPr>
              <p:cNvSpPr/>
              <p:nvPr/>
            </p:nvSpPr>
            <p:spPr>
              <a:xfrm>
                <a:off x="6365292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Marco legal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038DE19D-A735-42B3-AF05-B9A2262F2AAF}"/>
                  </a:ext>
                </a:extLst>
              </p:cNvPr>
              <p:cNvSpPr/>
              <p:nvPr/>
            </p:nvSpPr>
            <p:spPr>
              <a:xfrm>
                <a:off x="8895184" y="869840"/>
                <a:ext cx="2260600" cy="85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Análisis del tema o problema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945FE32-2A18-4038-A2FA-9BD6C378A26C}"/>
                </a:ext>
              </a:extLst>
            </p:cNvPr>
            <p:cNvGrpSpPr/>
            <p:nvPr/>
          </p:nvGrpSpPr>
          <p:grpSpPr>
            <a:xfrm>
              <a:off x="3962400" y="2369415"/>
              <a:ext cx="7320384" cy="1269352"/>
              <a:chOff x="3835400" y="1606221"/>
              <a:chExt cx="7320384" cy="1269352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A0FACB2A-91E5-4DB7-9384-238499C1EAF2}"/>
                  </a:ext>
                </a:extLst>
              </p:cNvPr>
              <p:cNvSpPr/>
              <p:nvPr/>
            </p:nvSpPr>
            <p:spPr>
              <a:xfrm>
                <a:off x="3835400" y="1606221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>
                    <a:solidFill>
                      <a:schemeClr val="tx1"/>
                    </a:solidFill>
                  </a:rPr>
                  <a:t>2. Elaboración y aprobación de la Política Institucional</a:t>
                </a:r>
                <a:endParaRPr lang="es-CR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B87AF292-AA26-4D3B-876B-25F1B0CD2597}"/>
                  </a:ext>
                </a:extLst>
              </p:cNvPr>
              <p:cNvSpPr/>
              <p:nvPr/>
            </p:nvSpPr>
            <p:spPr>
              <a:xfrm>
                <a:off x="3835400" y="2135710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Metodología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6D496B1E-90E1-4DA4-8B7F-B92D730F1026}"/>
                  </a:ext>
                </a:extLst>
              </p:cNvPr>
              <p:cNvSpPr/>
              <p:nvPr/>
            </p:nvSpPr>
            <p:spPr>
              <a:xfrm>
                <a:off x="6365292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Elaboración de la propuesta de política.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E39636D-F1F0-404C-B780-D2B04A46C688}"/>
                  </a:ext>
                </a:extLst>
              </p:cNvPr>
              <p:cNvSpPr/>
              <p:nvPr/>
            </p:nvSpPr>
            <p:spPr>
              <a:xfrm>
                <a:off x="8895184" y="2135709"/>
                <a:ext cx="2260600" cy="739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tx1"/>
                    </a:solidFill>
                  </a:rPr>
                  <a:t>Validación y aprobación de la Política. </a:t>
                </a:r>
                <a:endParaRPr lang="es-CR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5402C096-A583-408A-8577-839C5DF1C0A6}"/>
                </a:ext>
              </a:extLst>
            </p:cNvPr>
            <p:cNvGrpSpPr/>
            <p:nvPr/>
          </p:nvGrpSpPr>
          <p:grpSpPr>
            <a:xfrm>
              <a:off x="3962400" y="3779931"/>
              <a:ext cx="7360436" cy="1414862"/>
              <a:chOff x="3835400" y="2634186"/>
              <a:chExt cx="7360436" cy="1414862"/>
            </a:xfrm>
          </p:grpSpPr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CEBB03D6-915C-4263-9619-337FDBEA0E0D}"/>
                  </a:ext>
                </a:extLst>
              </p:cNvPr>
              <p:cNvSpPr/>
              <p:nvPr/>
            </p:nvSpPr>
            <p:spPr>
              <a:xfrm>
                <a:off x="3835400" y="2634186"/>
                <a:ext cx="7320384" cy="526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 dirty="0">
                    <a:solidFill>
                      <a:schemeClr val="tx1"/>
                    </a:solidFill>
                  </a:rPr>
                  <a:t>3. Implementación de la Política (Plan de acción)</a:t>
                </a:r>
                <a:endParaRPr lang="es-C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DB362ED7-6BD5-435D-B7D3-01CFEDF4FF75}"/>
                  </a:ext>
                </a:extLst>
              </p:cNvPr>
              <p:cNvSpPr/>
              <p:nvPr/>
            </p:nvSpPr>
            <p:spPr>
              <a:xfrm>
                <a:off x="38354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>
                    <a:solidFill>
                      <a:schemeClr val="tx1"/>
                    </a:solidFill>
                  </a:rPr>
                  <a:t>PEI</a:t>
                </a:r>
                <a:endParaRPr lang="es-CR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08A62A4F-F3B1-4BAF-A3D9-D31B3D86FCE3}"/>
                  </a:ext>
                </a:extLst>
              </p:cNvPr>
              <p:cNvSpPr/>
              <p:nvPr/>
            </p:nvSpPr>
            <p:spPr>
              <a:xfrm>
                <a:off x="7594600" y="3346288"/>
                <a:ext cx="3601236" cy="702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>
                    <a:solidFill>
                      <a:schemeClr val="tx1"/>
                    </a:solidFill>
                  </a:rPr>
                  <a:t>PAO</a:t>
                </a:r>
                <a:endParaRPr lang="es-CR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3F34C9F-09AF-4B26-B191-3D328254F27D}"/>
                </a:ext>
              </a:extLst>
            </p:cNvPr>
            <p:cNvSpPr/>
            <p:nvPr/>
          </p:nvSpPr>
          <p:spPr>
            <a:xfrm>
              <a:off x="3962400" y="5475352"/>
              <a:ext cx="7320384" cy="52694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>
                  <a:solidFill>
                    <a:schemeClr val="tx1"/>
                  </a:solidFill>
                </a:rPr>
                <a:t>4. Seguimiento y Evaluación</a:t>
              </a:r>
              <a:endParaRPr lang="es-CR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5C62A6D5-0239-4753-A385-831943BF1C7D}"/>
              </a:ext>
            </a:extLst>
          </p:cNvPr>
          <p:cNvSpPr/>
          <p:nvPr/>
        </p:nvSpPr>
        <p:spPr>
          <a:xfrm>
            <a:off x="3704006" y="7417927"/>
            <a:ext cx="1474022" cy="53975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>
              <a:solidFill>
                <a:schemeClr val="tx1"/>
              </a:solidFill>
            </a:endParaRPr>
          </a:p>
        </p:txBody>
      </p:sp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DE2C339C-1A79-4E79-AF8B-629568C68DDE}"/>
              </a:ext>
            </a:extLst>
          </p:cNvPr>
          <p:cNvSpPr/>
          <p:nvPr/>
        </p:nvSpPr>
        <p:spPr>
          <a:xfrm rot="16200000">
            <a:off x="-3536252" y="4967208"/>
            <a:ext cx="8197956" cy="75985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Participación ciudadana, institucional e interinstitucional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36212C-FC9A-45E8-BAD5-A6E8D0698BCE}"/>
              </a:ext>
            </a:extLst>
          </p:cNvPr>
          <p:cNvSpPr/>
          <p:nvPr/>
        </p:nvSpPr>
        <p:spPr>
          <a:xfrm>
            <a:off x="1002251" y="2111907"/>
            <a:ext cx="2060455" cy="13366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Definición y delimitación del tema o problema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281D6EA-231F-4523-9141-7130220A11DE}"/>
              </a:ext>
            </a:extLst>
          </p:cNvPr>
          <p:cNvSpPr/>
          <p:nvPr/>
        </p:nvSpPr>
        <p:spPr>
          <a:xfrm>
            <a:off x="11323385" y="1698171"/>
            <a:ext cx="5921244" cy="1765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800" dirty="0">
              <a:solidFill>
                <a:schemeClr val="tx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7D4BF9F-6FA9-44FB-B137-083454244B83}"/>
              </a:ext>
            </a:extLst>
          </p:cNvPr>
          <p:cNvSpPr txBox="1"/>
          <p:nvPr/>
        </p:nvSpPr>
        <p:spPr>
          <a:xfrm>
            <a:off x="9220232" y="2165293"/>
            <a:ext cx="141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Tema o </a:t>
            </a:r>
          </a:p>
          <a:p>
            <a:r>
              <a:rPr lang="es-ES" sz="2400" b="1" dirty="0"/>
              <a:t>problema</a:t>
            </a:r>
            <a:endParaRPr lang="es-CR" sz="2400" b="1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6AD3C27-15F9-4388-B099-878C4049A690}"/>
              </a:ext>
            </a:extLst>
          </p:cNvPr>
          <p:cNvSpPr txBox="1"/>
          <p:nvPr/>
        </p:nvSpPr>
        <p:spPr>
          <a:xfrm>
            <a:off x="9220232" y="4576370"/>
            <a:ext cx="20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Causa</a:t>
            </a:r>
            <a:endParaRPr lang="es-CR" sz="2400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E20B403-D685-4757-A6B6-C8856E84DEF2}"/>
              </a:ext>
            </a:extLst>
          </p:cNvPr>
          <p:cNvSpPr txBox="1"/>
          <p:nvPr/>
        </p:nvSpPr>
        <p:spPr>
          <a:xfrm>
            <a:off x="9220232" y="6020042"/>
            <a:ext cx="97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Efecto</a:t>
            </a:r>
            <a:endParaRPr lang="es-CR" sz="2400" b="1" dirty="0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7B57859D-B75C-4DCC-98B9-D3FD47D02068}"/>
              </a:ext>
            </a:extLst>
          </p:cNvPr>
          <p:cNvSpPr/>
          <p:nvPr/>
        </p:nvSpPr>
        <p:spPr>
          <a:xfrm>
            <a:off x="11280687" y="3635313"/>
            <a:ext cx="6197172" cy="191640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28C51AEF-40F2-4810-8D9A-06A1BAF8FAAE}"/>
              </a:ext>
            </a:extLst>
          </p:cNvPr>
          <p:cNvSpPr/>
          <p:nvPr/>
        </p:nvSpPr>
        <p:spPr>
          <a:xfrm>
            <a:off x="11280687" y="5749456"/>
            <a:ext cx="6197172" cy="19164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82DC7A4-8474-45CA-BAC7-33A11F670F3A}"/>
              </a:ext>
            </a:extLst>
          </p:cNvPr>
          <p:cNvSpPr txBox="1"/>
          <p:nvPr/>
        </p:nvSpPr>
        <p:spPr>
          <a:xfrm>
            <a:off x="9220232" y="8156207"/>
            <a:ext cx="1549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Propuesta </a:t>
            </a:r>
          </a:p>
          <a:p>
            <a:r>
              <a:rPr lang="es-ES" sz="2400" b="1" dirty="0"/>
              <a:t>de mejora</a:t>
            </a:r>
            <a:endParaRPr lang="es-CR" sz="2400" b="1" dirty="0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B3A94703-C62B-40AB-AE86-65B0E298870E}"/>
              </a:ext>
            </a:extLst>
          </p:cNvPr>
          <p:cNvSpPr/>
          <p:nvPr/>
        </p:nvSpPr>
        <p:spPr>
          <a:xfrm>
            <a:off x="11280687" y="7868490"/>
            <a:ext cx="6197172" cy="18143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 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FE5198-3FEB-4E84-A6A8-C52EB64C4D52}"/>
              </a:ext>
            </a:extLst>
          </p:cNvPr>
          <p:cNvSpPr/>
          <p:nvPr/>
        </p:nvSpPr>
        <p:spPr>
          <a:xfrm>
            <a:off x="3320546" y="4631810"/>
            <a:ext cx="2060455" cy="1162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Elaboración de la propuesta de política.</a:t>
            </a:r>
            <a:endParaRPr lang="es-CR" sz="20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0B1044-2F1E-414E-AF8A-87833D12B3AF}"/>
              </a:ext>
            </a:extLst>
          </p:cNvPr>
          <p:cNvSpPr txBox="1"/>
          <p:nvPr/>
        </p:nvSpPr>
        <p:spPr>
          <a:xfrm>
            <a:off x="9262930" y="449327"/>
            <a:ext cx="8214929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700" b="1" dirty="0"/>
              <a:t>RESULTADOS DE LA ACTIVIDAD 1:</a:t>
            </a:r>
          </a:p>
        </p:txBody>
      </p:sp>
    </p:spTree>
    <p:extLst>
      <p:ext uri="{BB962C8B-B14F-4D97-AF65-F5344CB8AC3E}">
        <p14:creationId xmlns:p14="http://schemas.microsoft.com/office/powerpoint/2010/main" val="18621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4" grpId="0"/>
      <p:bldP spid="56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9C78A9-56D5-4B42-8251-06B9813D5E96}"/>
              </a:ext>
            </a:extLst>
          </p:cNvPr>
          <p:cNvSpPr txBox="1"/>
          <p:nvPr/>
        </p:nvSpPr>
        <p:spPr>
          <a:xfrm>
            <a:off x="4588042" y="4635668"/>
            <a:ext cx="8823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tx2"/>
                </a:solidFill>
              </a:rPr>
              <a:t>Receso </a:t>
            </a:r>
          </a:p>
          <a:p>
            <a:pPr algn="ctr"/>
            <a:r>
              <a:rPr lang="es-ES" sz="6000" b="1" dirty="0">
                <a:solidFill>
                  <a:schemeClr val="tx2"/>
                </a:solidFill>
              </a:rPr>
              <a:t>10 minutos</a:t>
            </a:r>
            <a:endParaRPr lang="es-CR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3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5400" b="1" spc="375" dirty="0">
                <a:latin typeface="+mj-lt"/>
                <a:ea typeface="+mj-ea"/>
                <a:cs typeface="+mj-cs"/>
              </a:rPr>
              <a:t>PROCESO DE APROBACIÓN DE POLÍTICAS INSTITUCIONALES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8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5619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0A6BA8-23E1-433B-8028-CD74C502CC92}" type="slidenum">
              <a:rPr lang="es-CR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s-C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FB6CF-4F34-4F16-A9FF-3205034075AB}"/>
              </a:ext>
            </a:extLst>
          </p:cNvPr>
          <p:cNvSpPr txBox="1">
            <a:spLocks/>
          </p:cNvSpPr>
          <p:nvPr/>
        </p:nvSpPr>
        <p:spPr>
          <a:xfrm>
            <a:off x="1506247" y="368819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dirty="0">
                <a:solidFill>
                  <a:schemeClr val="accent2"/>
                </a:solidFill>
                <a:latin typeface="League Spartan" panose="020B0604020202020204" charset="0"/>
                <a:cs typeface="Arial" panose="020B0604020202020204" pitchFamily="34" charset="0"/>
              </a:rPr>
              <a:t>Proceso de aprobación de la Política Institucional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345118-9A86-47C5-BD01-F0F8F84C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2017948"/>
            <a:ext cx="16262892" cy="6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3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5400" b="1" spc="375" dirty="0">
                <a:latin typeface="+mj-lt"/>
                <a:ea typeface="+mj-ea"/>
                <a:cs typeface="+mj-cs"/>
              </a:rPr>
              <a:t>PROCESO DE GESTIÓN ESTRATÉGICA DE POLÍTICAS INSTITUCIONALES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5400" b="1" spc="375" dirty="0">
                <a:latin typeface="+mj-lt"/>
                <a:ea typeface="+mj-ea"/>
                <a:cs typeface="+mj-cs"/>
              </a:rPr>
              <a:t>(Alineación Estratégica)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9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5619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0A6BA8-23E1-433B-8028-CD74C502CC92}" type="slidenum">
              <a:rPr lang="es-CR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s-C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FB6CF-4F34-4F16-A9FF-3205034075AB}"/>
              </a:ext>
            </a:extLst>
          </p:cNvPr>
          <p:cNvSpPr txBox="1">
            <a:spLocks/>
          </p:cNvSpPr>
          <p:nvPr/>
        </p:nvSpPr>
        <p:spPr>
          <a:xfrm>
            <a:off x="1517903" y="941389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solidFill>
                  <a:schemeClr val="accent2"/>
                </a:solidFill>
                <a:latin typeface="League Spartan" panose="020B0604020202020204" charset="0"/>
                <a:cs typeface="Arial" panose="020B0604020202020204" pitchFamily="34" charset="0"/>
              </a:rPr>
              <a:t>Proceso de Gestión Estratégica de Políticas Institucionales 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solidFill>
                  <a:schemeClr val="accent2"/>
                </a:solidFill>
                <a:latin typeface="League Spartan" panose="020B0604020202020204" charset="0"/>
                <a:cs typeface="Arial" panose="020B0604020202020204" pitchFamily="34" charset="0"/>
              </a:rPr>
              <a:t>(Alineación Estratégica)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59902C-419D-44DF-99A7-55F4D34C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5" y="3652141"/>
            <a:ext cx="17150249" cy="3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0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b="1" i="0" kern="1200" spc="37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ANTECEDENTES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04282" y="2602491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8000" b="1" spc="375" dirty="0">
                <a:latin typeface="+mj-lt"/>
                <a:ea typeface="+mj-ea"/>
                <a:cs typeface="+mj-cs"/>
              </a:rPr>
              <a:t>¿Cómo se construye un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8000" b="1" spc="375" dirty="0">
                <a:latin typeface="+mj-lt"/>
                <a:ea typeface="+mj-ea"/>
                <a:cs typeface="+mj-cs"/>
              </a:rPr>
              <a:t>Plan de Acción?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5619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0A6BA8-23E1-433B-8028-CD74C502CC92}" type="slidenum">
              <a:rPr lang="es-C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s-C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F1F436-59DB-4A9B-B54C-7D38CFAF81B5}"/>
              </a:ext>
            </a:extLst>
          </p:cNvPr>
          <p:cNvSpPr/>
          <p:nvPr/>
        </p:nvSpPr>
        <p:spPr>
          <a:xfrm>
            <a:off x="2514601" y="3282043"/>
            <a:ext cx="13898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Portada.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Introducción.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Índice.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Diagnóstico situacional. </a:t>
            </a:r>
          </a:p>
          <a:p>
            <a:pPr marL="1200093" lvl="1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Definición y delimitación del tema o problema. </a:t>
            </a:r>
          </a:p>
          <a:p>
            <a:pPr marL="1200093" lvl="1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Marco legal. </a:t>
            </a:r>
          </a:p>
          <a:p>
            <a:pPr marL="1200093" lvl="1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 Análisis del tema o problema.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Metodología.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Definición de las poblaciones y/o grupos beneficiarios a quienes se dirige e impacta la política institucional.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Alineamiento de la política institucional con los ejes transversales del Plan Estratégico Institucional.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Temas Prioritarios, Objetivos, Líneas de Acción, Resultados Esperados e Indicadores de Resultados.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solidFill>
                  <a:srgbClr val="F6842B"/>
                </a:solidFill>
                <a:latin typeface="Gidole" panose="020B0604020202020204" charset="0"/>
              </a:rPr>
              <a:t>Plan de Acción.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Análisis de impacto presupuestario de implementación de la política institucional. 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>
                <a:latin typeface="Gidole" panose="020B0604020202020204" charset="0"/>
              </a:rPr>
              <a:t>Definición del modelo de gestión para la implementación, seguimiento, evaluación.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255F108-2E9C-4901-88AB-594C2FC04CB0}"/>
              </a:ext>
            </a:extLst>
          </p:cNvPr>
          <p:cNvSpPr/>
          <p:nvPr/>
        </p:nvSpPr>
        <p:spPr>
          <a:xfrm>
            <a:off x="1184537" y="7450580"/>
            <a:ext cx="977630" cy="497544"/>
          </a:xfrm>
          <a:prstGeom prst="rightArrow">
            <a:avLst/>
          </a:prstGeom>
          <a:solidFill>
            <a:srgbClr val="009A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6015E7D-0D85-4A84-85BF-72EBCEB4179D}"/>
              </a:ext>
            </a:extLst>
          </p:cNvPr>
          <p:cNvSpPr txBox="1">
            <a:spLocks/>
          </p:cNvSpPr>
          <p:nvPr/>
        </p:nvSpPr>
        <p:spPr>
          <a:xfrm>
            <a:off x="1825752" y="975360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4200" b="1"/>
              <a:t>Componentes básicos que debe contener la  Política Institucional</a:t>
            </a:r>
            <a:endParaRPr lang="es-ES" sz="4200" b="1" dirty="0"/>
          </a:p>
        </p:txBody>
      </p:sp>
    </p:spTree>
    <p:extLst>
      <p:ext uri="{BB962C8B-B14F-4D97-AF65-F5344CB8AC3E}">
        <p14:creationId xmlns:p14="http://schemas.microsoft.com/office/powerpoint/2010/main" val="38252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10A6BA8-23E1-433B-8028-CD74C502CC92}" type="slidenum">
              <a:rPr kumimoji="0" lang="es-C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CF5DE81-011C-497A-86E0-10135401FD65}"/>
              </a:ext>
            </a:extLst>
          </p:cNvPr>
          <p:cNvSpPr/>
          <p:nvPr/>
        </p:nvSpPr>
        <p:spPr>
          <a:xfrm>
            <a:off x="3141458" y="3663970"/>
            <a:ext cx="12005083" cy="31813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Mincho" panose="02020600040205080304" pitchFamily="18" charset="-128"/>
                <a:cs typeface="+mn-cs"/>
              </a:rPr>
              <a:t>El plan de acción está dirigido a la </a:t>
            </a:r>
            <a:r>
              <a:rPr kumimoji="0" lang="es-CR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S PMincho" panose="02020600040205080304" pitchFamily="18" charset="-128"/>
                <a:cs typeface="+mn-cs"/>
              </a:rPr>
              <a:t>implementación operativa de la Política Institucional</a:t>
            </a:r>
            <a:r>
              <a:rPr kumimoji="0" lang="es-C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Mincho" panose="02020600040205080304" pitchFamily="18" charset="-128"/>
                <a:cs typeface="+mn-cs"/>
              </a:rPr>
              <a:t>, por lo que debe contener una visión de corto y mediano plazo.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FB6CF-4F34-4F16-A9FF-3205034075AB}"/>
              </a:ext>
            </a:extLst>
          </p:cNvPr>
          <p:cNvSpPr txBox="1">
            <a:spLocks/>
          </p:cNvSpPr>
          <p:nvPr/>
        </p:nvSpPr>
        <p:spPr>
          <a:xfrm>
            <a:off x="931319" y="1010771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¿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es un Plan de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Acción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80A367-C794-43CA-A5A7-197373D2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"/>
          <a:stretch/>
        </p:blipFill>
        <p:spPr>
          <a:xfrm>
            <a:off x="14124377" y="822960"/>
            <a:ext cx="3281528" cy="2017111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B6A76FE-BFF0-45A2-8A8A-B5329D102DEB}"/>
              </a:ext>
            </a:extLst>
          </p:cNvPr>
          <p:cNvSpPr/>
          <p:nvPr/>
        </p:nvSpPr>
        <p:spPr>
          <a:xfrm>
            <a:off x="4275944" y="7609321"/>
            <a:ext cx="13129961" cy="1962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El Plan de Acción es </a:t>
            </a:r>
            <a:r>
              <a:rPr lang="es-ES" sz="3200" b="1" dirty="0">
                <a:solidFill>
                  <a:srgbClr val="FF0000"/>
                </a:solidFill>
              </a:rPr>
              <a:t>construido, analizado, consensuado y validado </a:t>
            </a:r>
            <a:r>
              <a:rPr lang="es-ES" sz="2800" dirty="0">
                <a:solidFill>
                  <a:schemeClr val="tx1"/>
                </a:solidFill>
              </a:rPr>
              <a:t>en conjunto con las Oficinas Judiciales que contribuyen en la Política. </a:t>
            </a:r>
            <a:endParaRPr lang="es-CR" sz="2800" dirty="0">
              <a:solidFill>
                <a:schemeClr val="tx1"/>
              </a:solidFill>
            </a:endParaRPr>
          </a:p>
        </p:txBody>
      </p:sp>
      <p:pic>
        <p:nvPicPr>
          <p:cNvPr id="5" name="Imagen 4" descr="Imagen que contiene objeto, dibujo, tabla&#10;&#10;Descripción generada automáticamente">
            <a:extLst>
              <a:ext uri="{FF2B5EF4-FFF2-40B4-BE49-F238E27FC236}">
                <a16:creationId xmlns:a16="http://schemas.microsoft.com/office/drawing/2014/main" id="{68375D7C-33E9-4B8E-89A7-E9F49FB5E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1300" y="7609321"/>
            <a:ext cx="2011876" cy="19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10A6BA8-23E1-433B-8028-CD74C502CC92}" type="slidenum">
              <a:rPr kumimoji="0" lang="es-C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FB6CF-4F34-4F16-A9FF-3205034075AB}"/>
              </a:ext>
            </a:extLst>
          </p:cNvPr>
          <p:cNvSpPr txBox="1">
            <a:spLocks/>
          </p:cNvSpPr>
          <p:nvPr/>
        </p:nvSpPr>
        <p:spPr>
          <a:xfrm>
            <a:off x="1673352" y="822960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Elementos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del Plan de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Acción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4E5C9D-ADA1-4F41-81F1-3D90E13D47C6}"/>
              </a:ext>
            </a:extLst>
          </p:cNvPr>
          <p:cNvGraphicFramePr>
            <a:graphicFrameLocks noGrp="1"/>
          </p:cNvGraphicFramePr>
          <p:nvPr/>
        </p:nvGraphicFramePr>
        <p:xfrm>
          <a:off x="351064" y="2464867"/>
          <a:ext cx="17585872" cy="74449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2761">
                  <a:extLst>
                    <a:ext uri="{9D8B030D-6E8A-4147-A177-3AD203B41FA5}">
                      <a16:colId xmlns:a16="http://schemas.microsoft.com/office/drawing/2014/main" val="2252441289"/>
                    </a:ext>
                  </a:extLst>
                </a:gridCol>
                <a:gridCol w="2457859">
                  <a:extLst>
                    <a:ext uri="{9D8B030D-6E8A-4147-A177-3AD203B41FA5}">
                      <a16:colId xmlns:a16="http://schemas.microsoft.com/office/drawing/2014/main" val="682503043"/>
                    </a:ext>
                  </a:extLst>
                </a:gridCol>
                <a:gridCol w="2437522">
                  <a:extLst>
                    <a:ext uri="{9D8B030D-6E8A-4147-A177-3AD203B41FA5}">
                      <a16:colId xmlns:a16="http://schemas.microsoft.com/office/drawing/2014/main" val="1513461209"/>
                    </a:ext>
                  </a:extLst>
                </a:gridCol>
                <a:gridCol w="2476348">
                  <a:extLst>
                    <a:ext uri="{9D8B030D-6E8A-4147-A177-3AD203B41FA5}">
                      <a16:colId xmlns:a16="http://schemas.microsoft.com/office/drawing/2014/main" val="111479898"/>
                    </a:ext>
                  </a:extLst>
                </a:gridCol>
                <a:gridCol w="2907124">
                  <a:extLst>
                    <a:ext uri="{9D8B030D-6E8A-4147-A177-3AD203B41FA5}">
                      <a16:colId xmlns:a16="http://schemas.microsoft.com/office/drawing/2014/main" val="3076758040"/>
                    </a:ext>
                  </a:extLst>
                </a:gridCol>
                <a:gridCol w="2777706">
                  <a:extLst>
                    <a:ext uri="{9D8B030D-6E8A-4147-A177-3AD203B41FA5}">
                      <a16:colId xmlns:a16="http://schemas.microsoft.com/office/drawing/2014/main" val="3325977067"/>
                    </a:ext>
                  </a:extLst>
                </a:gridCol>
                <a:gridCol w="3256552">
                  <a:extLst>
                    <a:ext uri="{9D8B030D-6E8A-4147-A177-3AD203B41FA5}">
                      <a16:colId xmlns:a16="http://schemas.microsoft.com/office/drawing/2014/main" val="4203917900"/>
                    </a:ext>
                  </a:extLst>
                </a:gridCol>
              </a:tblGrid>
              <a:tr h="1507454">
                <a:tc gridSpan="7">
                  <a:txBody>
                    <a:bodyPr/>
                    <a:lstStyle/>
                    <a:p>
                      <a:pPr lvl="0" algn="ctr"/>
                      <a:r>
                        <a:rPr lang="es-CR" sz="2800" b="1" u="sng" noProof="0">
                          <a:solidFill>
                            <a:schemeClr val="tx1"/>
                          </a:solidFill>
                        </a:rPr>
                        <a:t>Política Institucional</a:t>
                      </a:r>
                    </a:p>
                    <a:p>
                      <a:pPr lvl="0" algn="l"/>
                      <a:r>
                        <a:rPr lang="es-CR" sz="2800" b="1" noProof="0">
                          <a:solidFill>
                            <a:schemeClr val="tx1"/>
                          </a:solidFill>
                        </a:rPr>
                        <a:t>Tema Estratégico:</a:t>
                      </a:r>
                      <a:endParaRPr lang="es-CR" sz="2800" b="0" noProof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CR" sz="2800" b="1" noProof="0">
                          <a:solidFill>
                            <a:schemeClr val="tx1"/>
                          </a:solidFill>
                        </a:rPr>
                        <a:t>Acción Estratégica:</a:t>
                      </a:r>
                      <a:endParaRPr lang="es-CR" sz="28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 hMerge="1">
                  <a:txBody>
                    <a:bodyPr/>
                    <a:lstStyle/>
                    <a:p>
                      <a:endParaRPr lang="es-CR" sz="14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5186"/>
                  </a:ext>
                </a:extLst>
              </a:tr>
              <a:tr h="934353"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OBJETIVO OPERATIVO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META </a:t>
                      </a:r>
                    </a:p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OPERATIVA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INDICADOR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marL="0" marR="0" lvl="0" indent="0" algn="ctr" defTabSz="914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RESPONSABLE</a:t>
                      </a:r>
                    </a:p>
                    <a:p>
                      <a:pPr algn="ctr"/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ACTIVIDADES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COORDINACIÓN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extLst>
                  <a:ext uri="{0D108BD9-81ED-4DB2-BD59-A6C34878D82A}">
                    <a16:rowId xmlns:a16="http://schemas.microsoft.com/office/drawing/2014/main" val="3874809367"/>
                  </a:ext>
                </a:extLst>
              </a:tr>
              <a:tr h="641435">
                <a:tc>
                  <a:txBody>
                    <a:bodyPr/>
                    <a:lstStyle/>
                    <a:p>
                      <a:pPr algn="just"/>
                      <a:endParaRPr lang="es-CR" sz="2000" noProof="0"/>
                    </a:p>
                    <a:p>
                      <a:pPr algn="just"/>
                      <a:r>
                        <a:rPr lang="es-CR" sz="2000" noProof="0"/>
                        <a:t>2021-2024</a:t>
                      </a: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b="1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extLst>
                  <a:ext uri="{0D108BD9-81ED-4DB2-BD59-A6C34878D82A}">
                    <a16:rowId xmlns:a16="http://schemas.microsoft.com/office/drawing/2014/main" val="988068608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163A9DA-196D-47EB-A2A6-1E66A353EC65}"/>
              </a:ext>
            </a:extLst>
          </p:cNvPr>
          <p:cNvSpPr/>
          <p:nvPr/>
        </p:nvSpPr>
        <p:spPr>
          <a:xfrm>
            <a:off x="1536185" y="5619503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noProof="0">
                <a:solidFill>
                  <a:schemeClr val="tx1"/>
                </a:solidFill>
              </a:rPr>
              <a:t>Son los logros que la Oficina o Despacho espera concretar en un plazo determinado.</a:t>
            </a:r>
          </a:p>
          <a:p>
            <a:pPr algn="just"/>
            <a:endParaRPr lang="es-ES" sz="2000" noProof="0">
              <a:solidFill>
                <a:schemeClr val="tx1"/>
              </a:solidFill>
            </a:endParaRPr>
          </a:p>
          <a:p>
            <a:pPr algn="just"/>
            <a:r>
              <a:rPr lang="es-ES" sz="2000" noProof="0">
                <a:solidFill>
                  <a:schemeClr val="tx1"/>
                </a:solidFill>
              </a:rPr>
              <a:t>Debe redactarse en </a:t>
            </a:r>
            <a:r>
              <a:rPr lang="es-ES" sz="2000" b="1" noProof="0">
                <a:solidFill>
                  <a:schemeClr val="tx1"/>
                </a:solidFill>
              </a:rPr>
              <a:t>verbo Infinitivo (terminación en ar, </a:t>
            </a:r>
            <a:r>
              <a:rPr lang="es-ES" sz="2000" b="1" noProof="0" err="1">
                <a:solidFill>
                  <a:schemeClr val="tx1"/>
                </a:solidFill>
              </a:rPr>
              <a:t>er</a:t>
            </a:r>
            <a:r>
              <a:rPr lang="es-ES" sz="2000" b="1" noProof="0">
                <a:solidFill>
                  <a:schemeClr val="tx1"/>
                </a:solidFill>
              </a:rPr>
              <a:t>, ir) + ¿Qué? + ¿Cómo? + ¿Para qué?”. </a:t>
            </a:r>
            <a:endParaRPr lang="es-ES" sz="2000" b="1" noProof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es-CR" sz="20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5322FF7-DB87-44F3-ADE7-EE0F9658D55F}"/>
              </a:ext>
            </a:extLst>
          </p:cNvPr>
          <p:cNvSpPr/>
          <p:nvPr/>
        </p:nvSpPr>
        <p:spPr>
          <a:xfrm>
            <a:off x="4185823" y="5466329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noProof="0">
                <a:solidFill>
                  <a:schemeClr val="tx1"/>
                </a:solidFill>
              </a:rPr>
              <a:t>Es la cuantificación del objetivo que se desea alcanzar en función del espacio y periodo definido.</a:t>
            </a:r>
          </a:p>
          <a:p>
            <a:pPr algn="just"/>
            <a:endParaRPr lang="es-ES" sz="2000" noProof="0">
              <a:solidFill>
                <a:schemeClr val="tx1"/>
              </a:solidFill>
            </a:endParaRPr>
          </a:p>
          <a:p>
            <a:pPr algn="just"/>
            <a:r>
              <a:rPr lang="es-ES" sz="2000" noProof="0">
                <a:solidFill>
                  <a:schemeClr val="tx1"/>
                </a:solidFill>
              </a:rPr>
              <a:t>Debe explicar claramente: </a:t>
            </a:r>
            <a:r>
              <a:rPr lang="es-ES" sz="2000" b="1" noProof="0">
                <a:solidFill>
                  <a:schemeClr val="tx1"/>
                </a:solidFill>
              </a:rPr>
              <a:t>¿qué se quiere?, ¿cuánto se quiere? y ¿para cuándo se quiere?.</a:t>
            </a:r>
            <a:endParaRPr lang="es-ES" sz="2000" b="1" noProof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es-CR" sz="200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E47AAD-8CDD-44E6-A06D-F560B34082BB}"/>
              </a:ext>
            </a:extLst>
          </p:cNvPr>
          <p:cNvSpPr/>
          <p:nvPr/>
        </p:nvSpPr>
        <p:spPr>
          <a:xfrm>
            <a:off x="6835461" y="5125982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una unidad de medida que permite dar el seguimiento y control a los despachos.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Debe establecerse en </a:t>
            </a:r>
            <a:r>
              <a:rPr kumimoji="0" lang="es-C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unidades o porcentaje.</a:t>
            </a:r>
            <a:endParaRPr kumimoji="0" lang="es-C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algn="just"/>
            <a:endParaRPr lang="es-C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00D42C9-AD5D-4904-B593-85CB7E01BF3F}"/>
              </a:ext>
            </a:extLst>
          </p:cNvPr>
          <p:cNvSpPr/>
          <p:nvPr/>
        </p:nvSpPr>
        <p:spPr>
          <a:xfrm>
            <a:off x="9415375" y="4209522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la </a:t>
            </a:r>
            <a:r>
              <a:rPr kumimoji="0" lang="es-C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oficina responsable </a:t>
            </a:r>
            <a:r>
              <a:rPr kumimoji="0" lang="es-C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cumplir el objetivo.</a:t>
            </a:r>
            <a:endParaRPr kumimoji="0" lang="es-C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algn="just"/>
            <a:endParaRPr lang="es-C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627158A-6019-4582-98E7-EC474E5C26B6}"/>
              </a:ext>
            </a:extLst>
          </p:cNvPr>
          <p:cNvSpPr/>
          <p:nvPr/>
        </p:nvSpPr>
        <p:spPr>
          <a:xfrm>
            <a:off x="11995289" y="4462059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todas aquellas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tareas o eventos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destinados al cumplimiento de las metas previstas.</a:t>
            </a:r>
            <a:endParaRPr kumimoji="0" lang="es-C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97E105D-73F7-487A-B871-D4A580A19984}"/>
              </a:ext>
            </a:extLst>
          </p:cNvPr>
          <p:cNvSpPr/>
          <p:nvPr/>
        </p:nvSpPr>
        <p:spPr>
          <a:xfrm>
            <a:off x="15003998" y="5057191"/>
            <a:ext cx="2579914" cy="3396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los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socios colaboradores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tanto internos como externos, con los que será necesario coordinar para realizar las actividades establecidas </a:t>
            </a:r>
            <a:endParaRPr kumimoji="0" lang="es-C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 2</a:t>
            </a:r>
          </a:p>
        </p:txBody>
      </p:sp>
    </p:spTree>
    <p:extLst>
      <p:ext uri="{BB962C8B-B14F-4D97-AF65-F5344CB8AC3E}">
        <p14:creationId xmlns:p14="http://schemas.microsoft.com/office/powerpoint/2010/main" val="94764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4E5C9D-ADA1-4F41-81F1-3D90E13D47C6}"/>
              </a:ext>
            </a:extLst>
          </p:cNvPr>
          <p:cNvGraphicFramePr>
            <a:graphicFrameLocks noGrp="1"/>
          </p:cNvGraphicFramePr>
          <p:nvPr/>
        </p:nvGraphicFramePr>
        <p:xfrm>
          <a:off x="146957" y="1762829"/>
          <a:ext cx="18010414" cy="53882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03487">
                  <a:extLst>
                    <a:ext uri="{9D8B030D-6E8A-4147-A177-3AD203B41FA5}">
                      <a16:colId xmlns:a16="http://schemas.microsoft.com/office/drawing/2014/main" val="2252441289"/>
                    </a:ext>
                  </a:extLst>
                </a:gridCol>
                <a:gridCol w="2517194">
                  <a:extLst>
                    <a:ext uri="{9D8B030D-6E8A-4147-A177-3AD203B41FA5}">
                      <a16:colId xmlns:a16="http://schemas.microsoft.com/office/drawing/2014/main" val="682503043"/>
                    </a:ext>
                  </a:extLst>
                </a:gridCol>
                <a:gridCol w="2496367">
                  <a:extLst>
                    <a:ext uri="{9D8B030D-6E8A-4147-A177-3AD203B41FA5}">
                      <a16:colId xmlns:a16="http://schemas.microsoft.com/office/drawing/2014/main" val="1513461209"/>
                    </a:ext>
                  </a:extLst>
                </a:gridCol>
                <a:gridCol w="2536129">
                  <a:extLst>
                    <a:ext uri="{9D8B030D-6E8A-4147-A177-3AD203B41FA5}">
                      <a16:colId xmlns:a16="http://schemas.microsoft.com/office/drawing/2014/main" val="111479898"/>
                    </a:ext>
                  </a:extLst>
                </a:gridCol>
                <a:gridCol w="2977305">
                  <a:extLst>
                    <a:ext uri="{9D8B030D-6E8A-4147-A177-3AD203B41FA5}">
                      <a16:colId xmlns:a16="http://schemas.microsoft.com/office/drawing/2014/main" val="3076758040"/>
                    </a:ext>
                  </a:extLst>
                </a:gridCol>
                <a:gridCol w="2844763">
                  <a:extLst>
                    <a:ext uri="{9D8B030D-6E8A-4147-A177-3AD203B41FA5}">
                      <a16:colId xmlns:a16="http://schemas.microsoft.com/office/drawing/2014/main" val="3325977067"/>
                    </a:ext>
                  </a:extLst>
                </a:gridCol>
                <a:gridCol w="3335169">
                  <a:extLst>
                    <a:ext uri="{9D8B030D-6E8A-4147-A177-3AD203B41FA5}">
                      <a16:colId xmlns:a16="http://schemas.microsoft.com/office/drawing/2014/main" val="4203917900"/>
                    </a:ext>
                  </a:extLst>
                </a:gridCol>
              </a:tblGrid>
              <a:tr h="1422175">
                <a:tc gridSpan="7">
                  <a:txBody>
                    <a:bodyPr/>
                    <a:lstStyle/>
                    <a:p>
                      <a:pPr lvl="0" algn="ctr"/>
                      <a:r>
                        <a:rPr lang="es-CR" sz="2800" b="1" u="sng" noProof="0" dirty="0">
                          <a:solidFill>
                            <a:schemeClr val="tx1"/>
                          </a:solidFill>
                        </a:rPr>
                        <a:t>Política Institucional</a:t>
                      </a:r>
                    </a:p>
                    <a:p>
                      <a:pPr lvl="0" algn="l"/>
                      <a:r>
                        <a:rPr lang="es-CR" sz="2800" b="1" noProof="0" dirty="0">
                          <a:solidFill>
                            <a:schemeClr val="tx1"/>
                          </a:solidFill>
                        </a:rPr>
                        <a:t>Tema Estratégico:</a:t>
                      </a:r>
                      <a:endParaRPr lang="es-CR" sz="2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CR" sz="2800" b="1" noProof="0" dirty="0">
                          <a:solidFill>
                            <a:schemeClr val="tx1"/>
                          </a:solidFill>
                        </a:rPr>
                        <a:t>Acción Estratégica:</a:t>
                      </a:r>
                      <a:endParaRPr lang="es-CR" sz="28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 hMerge="1">
                  <a:txBody>
                    <a:bodyPr/>
                    <a:lstStyle/>
                    <a:p>
                      <a:endParaRPr lang="es-CR" sz="14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5186"/>
                  </a:ext>
                </a:extLst>
              </a:tr>
              <a:tr h="1096528"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OBJETIVO OPERATIVO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META </a:t>
                      </a:r>
                    </a:p>
                    <a:p>
                      <a:pPr algn="ctr"/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OPERATIVA</a:t>
                      </a:r>
                      <a:endParaRPr lang="es-CR" sz="2400" b="1" noProof="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INDICADOR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marL="0" marR="0" lvl="0" indent="0" algn="ctr" defTabSz="914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RESPONSABLE</a:t>
                      </a:r>
                    </a:p>
                    <a:p>
                      <a:pPr algn="ctr"/>
                      <a:endParaRPr lang="es-CR" sz="2400" b="1" noProof="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ACTIVIDADES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COORDINACIÓN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extLst>
                  <a:ext uri="{0D108BD9-81ED-4DB2-BD59-A6C34878D82A}">
                    <a16:rowId xmlns:a16="http://schemas.microsoft.com/office/drawing/2014/main" val="3874809367"/>
                  </a:ext>
                </a:extLst>
              </a:tr>
              <a:tr h="1662068">
                <a:tc>
                  <a:txBody>
                    <a:bodyPr/>
                    <a:lstStyle/>
                    <a:p>
                      <a:pPr algn="just"/>
                      <a:endParaRPr lang="es-ES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r>
                        <a:rPr lang="es-CR" sz="200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2022</a:t>
                      </a: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extLst>
                  <a:ext uri="{0D108BD9-81ED-4DB2-BD59-A6C34878D82A}">
                    <a16:rowId xmlns:a16="http://schemas.microsoft.com/office/drawing/2014/main" val="98806860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A538BAD-4AD0-47A1-ADFC-9C2A7FE0CBED}"/>
              </a:ext>
            </a:extLst>
          </p:cNvPr>
          <p:cNvSpPr txBox="1"/>
          <p:nvPr/>
        </p:nvSpPr>
        <p:spPr>
          <a:xfrm>
            <a:off x="1208313" y="408797"/>
            <a:ext cx="1603631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ACTIVIDAD 2: Construcción de un “Plan de Acción”</a:t>
            </a:r>
          </a:p>
          <a:p>
            <a:pPr algn="ctr"/>
            <a:r>
              <a:rPr lang="es-CR" sz="3200" b="1" dirty="0"/>
              <a:t> </a:t>
            </a:r>
            <a:r>
              <a:rPr lang="es-CR" sz="3200" i="1" dirty="0"/>
              <a:t>(Relacionar cada ítem según corresponda)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D643284-B590-42B7-9A16-E36860E02B01}"/>
              </a:ext>
            </a:extLst>
          </p:cNvPr>
          <p:cNvSpPr/>
          <p:nvPr/>
        </p:nvSpPr>
        <p:spPr>
          <a:xfrm>
            <a:off x="1357144" y="7072887"/>
            <a:ext cx="2560327" cy="31514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Fiscalía General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Comisión de Acceso a la Justicia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667E777-DB98-42A7-A168-D9151CDEB32D}"/>
              </a:ext>
            </a:extLst>
          </p:cNvPr>
          <p:cNvSpPr/>
          <p:nvPr/>
        </p:nvSpPr>
        <p:spPr>
          <a:xfrm>
            <a:off x="4072371" y="7118703"/>
            <a:ext cx="2560327" cy="315141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Protocolo para la atención de la población indígena elaborado y aprobado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8DA8775-19AA-4965-8452-82883694DB80}"/>
              </a:ext>
            </a:extLst>
          </p:cNvPr>
          <p:cNvSpPr/>
          <p:nvPr/>
        </p:nvSpPr>
        <p:spPr>
          <a:xfrm>
            <a:off x="6742609" y="7072887"/>
            <a:ext cx="2560327" cy="31514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Diseñar un protocolo de actuación para la atención de la población indígena, que facilite su acceso a los servicios judiciales prestados por el Ministerio Público.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3DF6B2A-5412-46D8-A3A9-DE8954B782EF}"/>
              </a:ext>
            </a:extLst>
          </p:cNvPr>
          <p:cNvSpPr/>
          <p:nvPr/>
        </p:nvSpPr>
        <p:spPr>
          <a:xfrm>
            <a:off x="9367057" y="7053923"/>
            <a:ext cx="2560327" cy="3151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Fiscalía de Asuntos indígenas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76A9DED-53A4-43B8-B13F-9E5366292BC4}"/>
              </a:ext>
            </a:extLst>
          </p:cNvPr>
          <p:cNvSpPr/>
          <p:nvPr/>
        </p:nvSpPr>
        <p:spPr>
          <a:xfrm>
            <a:off x="12128074" y="7053922"/>
            <a:ext cx="2560327" cy="31514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s-CR" dirty="0">
                <a:solidFill>
                  <a:schemeClr val="tx1"/>
                </a:solidFill>
              </a:rPr>
              <a:t>Que al 31 de diciembre del 2022, se haya elaborado y aprobado el Protocolo para la atención de la población indígena.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F08B3B0-8E66-47A7-8667-1A75A3592490}"/>
              </a:ext>
            </a:extLst>
          </p:cNvPr>
          <p:cNvSpPr/>
          <p:nvPr/>
        </p:nvSpPr>
        <p:spPr>
          <a:xfrm>
            <a:off x="14819495" y="7053921"/>
            <a:ext cx="2560327" cy="31514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6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- Elaborar un cronograma de trabajo.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Ejecutar reuniones y actividades del plan.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Elaborar el protocolo.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Presentar para aprobación.</a:t>
            </a:r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21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4E5C9D-ADA1-4F41-81F1-3D90E13D47C6}"/>
              </a:ext>
            </a:extLst>
          </p:cNvPr>
          <p:cNvGraphicFramePr>
            <a:graphicFrameLocks noGrp="1"/>
          </p:cNvGraphicFramePr>
          <p:nvPr/>
        </p:nvGraphicFramePr>
        <p:xfrm>
          <a:off x="212271" y="1762830"/>
          <a:ext cx="17945100" cy="64303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1348">
                  <a:extLst>
                    <a:ext uri="{9D8B030D-6E8A-4147-A177-3AD203B41FA5}">
                      <a16:colId xmlns:a16="http://schemas.microsoft.com/office/drawing/2014/main" val="2252441289"/>
                    </a:ext>
                  </a:extLst>
                </a:gridCol>
                <a:gridCol w="2554383">
                  <a:extLst>
                    <a:ext uri="{9D8B030D-6E8A-4147-A177-3AD203B41FA5}">
                      <a16:colId xmlns:a16="http://schemas.microsoft.com/office/drawing/2014/main" val="682503043"/>
                    </a:ext>
                  </a:extLst>
                </a:gridCol>
                <a:gridCol w="2533248">
                  <a:extLst>
                    <a:ext uri="{9D8B030D-6E8A-4147-A177-3AD203B41FA5}">
                      <a16:colId xmlns:a16="http://schemas.microsoft.com/office/drawing/2014/main" val="1513461209"/>
                    </a:ext>
                  </a:extLst>
                </a:gridCol>
                <a:gridCol w="2573597">
                  <a:extLst>
                    <a:ext uri="{9D8B030D-6E8A-4147-A177-3AD203B41FA5}">
                      <a16:colId xmlns:a16="http://schemas.microsoft.com/office/drawing/2014/main" val="111479898"/>
                    </a:ext>
                  </a:extLst>
                </a:gridCol>
                <a:gridCol w="3021291">
                  <a:extLst>
                    <a:ext uri="{9D8B030D-6E8A-4147-A177-3AD203B41FA5}">
                      <a16:colId xmlns:a16="http://schemas.microsoft.com/office/drawing/2014/main" val="3076758040"/>
                    </a:ext>
                  </a:extLst>
                </a:gridCol>
                <a:gridCol w="2886791">
                  <a:extLst>
                    <a:ext uri="{9D8B030D-6E8A-4147-A177-3AD203B41FA5}">
                      <a16:colId xmlns:a16="http://schemas.microsoft.com/office/drawing/2014/main" val="3325977067"/>
                    </a:ext>
                  </a:extLst>
                </a:gridCol>
                <a:gridCol w="3384442">
                  <a:extLst>
                    <a:ext uri="{9D8B030D-6E8A-4147-A177-3AD203B41FA5}">
                      <a16:colId xmlns:a16="http://schemas.microsoft.com/office/drawing/2014/main" val="4203917900"/>
                    </a:ext>
                  </a:extLst>
                </a:gridCol>
              </a:tblGrid>
              <a:tr h="1205417">
                <a:tc gridSpan="7">
                  <a:txBody>
                    <a:bodyPr/>
                    <a:lstStyle/>
                    <a:p>
                      <a:pPr lvl="0" algn="ctr"/>
                      <a:r>
                        <a:rPr lang="es-CR" sz="2800" b="1" u="sng" noProof="0" dirty="0">
                          <a:solidFill>
                            <a:schemeClr val="tx1"/>
                          </a:solidFill>
                        </a:rPr>
                        <a:t>Política Institucional</a:t>
                      </a:r>
                    </a:p>
                    <a:p>
                      <a:pPr lvl="0" algn="l"/>
                      <a:r>
                        <a:rPr lang="es-CR" sz="2800" b="1" noProof="0" dirty="0">
                          <a:solidFill>
                            <a:schemeClr val="tx1"/>
                          </a:solidFill>
                        </a:rPr>
                        <a:t>Tema Estratégico:</a:t>
                      </a:r>
                      <a:endParaRPr lang="es-CR" sz="2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CR" sz="2800" b="1" noProof="0" dirty="0">
                          <a:solidFill>
                            <a:schemeClr val="tx1"/>
                          </a:solidFill>
                        </a:rPr>
                        <a:t>Acción Estratégica:</a:t>
                      </a:r>
                      <a:endParaRPr lang="es-CR" sz="28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 hMerge="1">
                  <a:txBody>
                    <a:bodyPr/>
                    <a:lstStyle/>
                    <a:p>
                      <a:endParaRPr lang="es-CR" sz="14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5186"/>
                  </a:ext>
                </a:extLst>
              </a:tr>
              <a:tr h="929403"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OBJETIVO OPERATIVO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META </a:t>
                      </a:r>
                    </a:p>
                    <a:p>
                      <a:pPr algn="ctr"/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OPERATIVA</a:t>
                      </a:r>
                      <a:endParaRPr lang="es-CR" sz="2400" b="1" noProof="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INDICADOR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marL="0" marR="0" lvl="0" indent="0" algn="ctr" defTabSz="914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1" noProof="0" dirty="0">
                          <a:solidFill>
                            <a:schemeClr val="tx1"/>
                          </a:solidFill>
                        </a:rPr>
                        <a:t>RESPONSABLE</a:t>
                      </a:r>
                    </a:p>
                    <a:p>
                      <a:pPr algn="ctr"/>
                      <a:endParaRPr lang="es-CR" sz="2400" b="1" noProof="0" dirty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ACTIVIDADES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noProof="0">
                          <a:solidFill>
                            <a:schemeClr val="tx1"/>
                          </a:solidFill>
                        </a:rPr>
                        <a:t>COORDINACIÓN</a:t>
                      </a:r>
                      <a:endParaRPr lang="es-CR" sz="2400" b="1" noProof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32012" marR="132012" marT="66005" marB="66005"/>
                </a:tc>
                <a:extLst>
                  <a:ext uri="{0D108BD9-81ED-4DB2-BD59-A6C34878D82A}">
                    <a16:rowId xmlns:a16="http://schemas.microsoft.com/office/drawing/2014/main" val="3874809367"/>
                  </a:ext>
                </a:extLst>
              </a:tr>
              <a:tr h="1490780">
                <a:tc>
                  <a:txBody>
                    <a:bodyPr/>
                    <a:lstStyle/>
                    <a:p>
                      <a:pPr algn="just"/>
                      <a:endParaRPr lang="es-ES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r>
                        <a:rPr lang="es-CR" sz="200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2022</a:t>
                      </a: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pPr algn="just"/>
                      <a:endParaRPr lang="es-ES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b="1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tc>
                  <a:txBody>
                    <a:bodyPr/>
                    <a:lstStyle/>
                    <a:p>
                      <a:endParaRPr lang="es-CR" sz="2000" noProof="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marL="126377" marR="126377" marT="63188" marB="63188"/>
                </a:tc>
                <a:extLst>
                  <a:ext uri="{0D108BD9-81ED-4DB2-BD59-A6C34878D82A}">
                    <a16:rowId xmlns:a16="http://schemas.microsoft.com/office/drawing/2014/main" val="98806860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A538BAD-4AD0-47A1-ADFC-9C2A7FE0CBED}"/>
              </a:ext>
            </a:extLst>
          </p:cNvPr>
          <p:cNvSpPr txBox="1"/>
          <p:nvPr/>
        </p:nvSpPr>
        <p:spPr>
          <a:xfrm>
            <a:off x="1208313" y="408797"/>
            <a:ext cx="1603631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ACTIVIDAD 2: Construcción de un “Plan de Acción”</a:t>
            </a:r>
          </a:p>
          <a:p>
            <a:pPr algn="ctr"/>
            <a:r>
              <a:rPr lang="es-CR" sz="3200" b="1" dirty="0"/>
              <a:t> </a:t>
            </a:r>
            <a:r>
              <a:rPr lang="es-CR" sz="3200" i="1" dirty="0"/>
              <a:t>(Relacionar cada ítem según corresponda)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D643284-B590-42B7-9A16-E36860E02B01}"/>
              </a:ext>
            </a:extLst>
          </p:cNvPr>
          <p:cNvSpPr/>
          <p:nvPr/>
        </p:nvSpPr>
        <p:spPr>
          <a:xfrm>
            <a:off x="15259069" y="4343400"/>
            <a:ext cx="2560327" cy="31514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Fiscalía General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Comisión de Acceso a la Justicia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667E777-DB98-42A7-A168-D9151CDEB32D}"/>
              </a:ext>
            </a:extLst>
          </p:cNvPr>
          <p:cNvSpPr/>
          <p:nvPr/>
        </p:nvSpPr>
        <p:spPr>
          <a:xfrm>
            <a:off x="6886011" y="4343400"/>
            <a:ext cx="2560327" cy="315141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Protocolo para la atención de la población indígena elaborado y aprobado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8DA8775-19AA-4965-8452-82883694DB80}"/>
              </a:ext>
            </a:extLst>
          </p:cNvPr>
          <p:cNvSpPr/>
          <p:nvPr/>
        </p:nvSpPr>
        <p:spPr>
          <a:xfrm>
            <a:off x="1489985" y="4343400"/>
            <a:ext cx="2560327" cy="31514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Diseñar un protocolo de actuación para la atención de la población indígena, que facilite su acceso a los servicios judiciales prestados por el Ministerio Público.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3DF6B2A-5412-46D8-A3A9-DE8954B782EF}"/>
              </a:ext>
            </a:extLst>
          </p:cNvPr>
          <p:cNvSpPr/>
          <p:nvPr/>
        </p:nvSpPr>
        <p:spPr>
          <a:xfrm>
            <a:off x="9591495" y="4343400"/>
            <a:ext cx="2560327" cy="3151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Fiscalía de Asuntos indígenas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76A9DED-53A4-43B8-B13F-9E5366292BC4}"/>
              </a:ext>
            </a:extLst>
          </p:cNvPr>
          <p:cNvSpPr/>
          <p:nvPr/>
        </p:nvSpPr>
        <p:spPr>
          <a:xfrm>
            <a:off x="4187998" y="4343400"/>
            <a:ext cx="2560327" cy="31514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s-CR" dirty="0">
                <a:solidFill>
                  <a:schemeClr val="tx1"/>
                </a:solidFill>
              </a:rPr>
              <a:t>Que al 31 de diciembre del 2022, se haya elaborado y aprobado el Protocolo para la atención de la población indígena.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F08B3B0-8E66-47A7-8667-1A75A3592490}"/>
              </a:ext>
            </a:extLst>
          </p:cNvPr>
          <p:cNvSpPr/>
          <p:nvPr/>
        </p:nvSpPr>
        <p:spPr>
          <a:xfrm>
            <a:off x="12360767" y="4343400"/>
            <a:ext cx="2560327" cy="31514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6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- Elaborar un cronograma de trabajo.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Ejecutar reuniones y actividades del plan.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Elaborar el protocolo.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Presentar para aprobación.</a:t>
            </a:r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66DEC4-3B50-44A6-9DF3-4147026F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</p:spPr>
        <p:txBody>
          <a:bodyPr/>
          <a:lstStyle/>
          <a:p>
            <a:fld id="{C10A6BA8-23E1-433B-8028-CD74C502CC92}" type="slidenum">
              <a:rPr lang="es-CR" smtClean="0"/>
              <a:pPr/>
              <a:t>37</a:t>
            </a:fld>
            <a:endParaRPr lang="es-CR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54E8E74-0EC8-4003-96F6-E919DE001693}"/>
              </a:ext>
            </a:extLst>
          </p:cNvPr>
          <p:cNvSpPr/>
          <p:nvPr/>
        </p:nvSpPr>
        <p:spPr>
          <a:xfrm>
            <a:off x="577612" y="861161"/>
            <a:ext cx="17210315" cy="17002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 de la </a:t>
            </a:r>
            <a:r>
              <a:rPr lang="en-US" sz="6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</a:t>
            </a: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Institucional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A976F76-DD0C-4564-A2F5-83270178E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743731"/>
              </p:ext>
            </p:extLst>
          </p:nvPr>
        </p:nvGraphicFramePr>
        <p:xfrm>
          <a:off x="577612" y="3412350"/>
          <a:ext cx="17210315" cy="463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C624BD6-D6D6-4018-B24A-27DD59B5EA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7286" b="19674"/>
          <a:stretch/>
        </p:blipFill>
        <p:spPr>
          <a:xfrm>
            <a:off x="6359510" y="4833257"/>
            <a:ext cx="1331247" cy="1738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F4576A-D00B-47DE-8DDF-ECF18829783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2074" y="4833257"/>
            <a:ext cx="2901871" cy="18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4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946572-B0FB-49ED-AED6-734FFBD08E45}"/>
              </a:ext>
            </a:extLst>
          </p:cNvPr>
          <p:cNvSpPr txBox="1"/>
          <p:nvPr/>
        </p:nvSpPr>
        <p:spPr>
          <a:xfrm>
            <a:off x="500944" y="122423"/>
            <a:ext cx="17281535" cy="1334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err="1">
                <a:latin typeface="+mj-lt"/>
                <a:ea typeface="+mj-ea"/>
                <a:cs typeface="+mj-cs"/>
              </a:rPr>
              <a:t>Reporte</a:t>
            </a:r>
            <a:r>
              <a:rPr lang="en-US" sz="5400" b="1">
                <a:latin typeface="+mj-lt"/>
                <a:ea typeface="+mj-ea"/>
                <a:cs typeface="+mj-cs"/>
              </a:rPr>
              <a:t> de </a:t>
            </a:r>
            <a:r>
              <a:rPr lang="en-US" sz="5400" b="1" err="1">
                <a:latin typeface="+mj-lt"/>
                <a:ea typeface="+mj-ea"/>
                <a:cs typeface="+mj-cs"/>
              </a:rPr>
              <a:t>Políticas</a:t>
            </a:r>
            <a:r>
              <a:rPr lang="en-US" sz="5400" b="1">
                <a:latin typeface="+mj-lt"/>
                <a:ea typeface="+mj-ea"/>
                <a:cs typeface="+mj-cs"/>
              </a:rPr>
              <a:t> </a:t>
            </a:r>
            <a:r>
              <a:rPr lang="en-US" sz="5400" b="1" err="1">
                <a:latin typeface="+mj-lt"/>
                <a:ea typeface="+mj-ea"/>
                <a:cs typeface="+mj-cs"/>
              </a:rPr>
              <a:t>Institucionales</a:t>
            </a:r>
            <a:endParaRPr lang="en-US" sz="5400" b="1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CA9CD0-B25B-41B8-8F4B-1E45773FC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" t="8889" r="10000" b="51587"/>
          <a:stretch/>
        </p:blipFill>
        <p:spPr>
          <a:xfrm>
            <a:off x="2508612" y="7176212"/>
            <a:ext cx="12496800" cy="25159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45D9C0-BF8E-45B2-B2F4-EAE23CD48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2" t="6826" r="15178" b="22222"/>
          <a:stretch/>
        </p:blipFill>
        <p:spPr>
          <a:xfrm>
            <a:off x="10057668" y="2925126"/>
            <a:ext cx="7724812" cy="3872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792DCE-FA47-448D-A0D3-87C9A5382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1" t="20260" r="27143" b="33895"/>
          <a:stretch/>
        </p:blipFill>
        <p:spPr>
          <a:xfrm>
            <a:off x="251279" y="1727199"/>
            <a:ext cx="9555109" cy="37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C601A-9BA4-4A54-B7C1-1AEA8C58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8711" y="9718891"/>
            <a:ext cx="4114800" cy="54768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10A6BA8-23E1-433B-8028-CD74C502CC92}" type="slidenum">
              <a:rPr kumimoji="0" lang="es-C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FB6CF-4F34-4F16-A9FF-3205034075AB}"/>
              </a:ext>
            </a:extLst>
          </p:cNvPr>
          <p:cNvSpPr txBox="1">
            <a:spLocks/>
          </p:cNvSpPr>
          <p:nvPr/>
        </p:nvSpPr>
        <p:spPr>
          <a:xfrm>
            <a:off x="1083643" y="1613296"/>
            <a:ext cx="15252192" cy="176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PARA CONSULTA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80A367-C794-43CA-A5A7-197373D2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"/>
          <a:stretch/>
        </p:blipFill>
        <p:spPr>
          <a:xfrm>
            <a:off x="13739367" y="6072913"/>
            <a:ext cx="3281528" cy="2017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ED9936-0843-45BE-900F-0844AEC07DE0}"/>
              </a:ext>
            </a:extLst>
          </p:cNvPr>
          <p:cNvSpPr txBox="1"/>
          <p:nvPr/>
        </p:nvSpPr>
        <p:spPr>
          <a:xfrm>
            <a:off x="1445413" y="5730821"/>
            <a:ext cx="15118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s-ES" sz="2800" dirty="0"/>
              <a:t>Informe 1995-PLA-PE-2019: Modelo de Gestión de Políticas Institucionales.</a:t>
            </a:r>
          </a:p>
          <a:p>
            <a:pPr marL="571500" indent="-571500" algn="just">
              <a:buFontTx/>
              <a:buChar char="-"/>
            </a:pPr>
            <a:r>
              <a:rPr lang="es-CR" sz="2800" dirty="0"/>
              <a:t>Modelo de Gestión de Políticas Institucionales (Versión digital).</a:t>
            </a:r>
          </a:p>
          <a:p>
            <a:pPr marL="571500" indent="-571500" algn="just">
              <a:buFontTx/>
              <a:buChar char="-"/>
            </a:pPr>
            <a:r>
              <a:rPr lang="es-CR" sz="2800" dirty="0"/>
              <a:t>Modelo de Gestión de Políticas Institucionales (</a:t>
            </a:r>
            <a:r>
              <a:rPr lang="es-CR" sz="2800" dirty="0" err="1"/>
              <a:t>Brochure</a:t>
            </a:r>
            <a:r>
              <a:rPr lang="es-CR" sz="2800" dirty="0"/>
              <a:t>).</a:t>
            </a:r>
          </a:p>
          <a:p>
            <a:pPr marL="571500" indent="-571500" algn="just">
              <a:buFontTx/>
              <a:buChar char="-"/>
            </a:pPr>
            <a:r>
              <a:rPr lang="es-CR" sz="2800" dirty="0"/>
              <a:t>Plan de Acción (plantilla)</a:t>
            </a:r>
          </a:p>
          <a:p>
            <a:pPr marL="571500" indent="-571500" algn="just">
              <a:buFontTx/>
              <a:buChar char="-"/>
            </a:pPr>
            <a:r>
              <a:rPr lang="es-ES" sz="2800" dirty="0"/>
              <a:t>Reporte de avance de Planes de Acción de Políticas Institucionales.</a:t>
            </a:r>
          </a:p>
          <a:p>
            <a:pPr marL="571500" indent="-571500" algn="just">
              <a:buFontTx/>
              <a:buChar char="-"/>
            </a:pPr>
            <a:r>
              <a:rPr lang="es-ES" sz="2800" dirty="0"/>
              <a:t>Listado de Políticas en el Poder Judicial.</a:t>
            </a:r>
            <a:endParaRPr lang="es-CR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AF8FCA-F5AE-46CB-A37E-55D6642F6F16}"/>
              </a:ext>
            </a:extLst>
          </p:cNvPr>
          <p:cNvSpPr txBox="1"/>
          <p:nvPr/>
        </p:nvSpPr>
        <p:spPr>
          <a:xfrm>
            <a:off x="1083643" y="3777066"/>
            <a:ext cx="146624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200" b="1" dirty="0">
                <a:solidFill>
                  <a:schemeClr val="tx2"/>
                </a:solidFill>
              </a:rPr>
              <a:t>https://www.poder-judicial.go.cr/planificacion/index.php/planificacionestrategica/politicas-institucionales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299142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3D7EC6E-708B-45E5-89D3-B77E6C99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1977"/>
            <a:ext cx="2778526" cy="359657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F1A754-FBBD-4EB4-A0EC-E327C49D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3971" y="541292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900"/>
              </a:spcAft>
            </a:pPr>
            <a:fld id="{C10A6BA8-23E1-433B-8028-CD74C502CC92}" type="slidenum">
              <a:rPr lang="en-US">
                <a:solidFill>
                  <a:srgbClr val="898989"/>
                </a:solidFill>
              </a:rPr>
              <a:pPr>
                <a:spcAft>
                  <a:spcPts val="900"/>
                </a:spcAft>
              </a:pPr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9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E96731D-AD92-40CC-B8FA-58D167E947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34863" r="6179"/>
          <a:stretch/>
        </p:blipFill>
        <p:spPr>
          <a:xfrm>
            <a:off x="5444701" y="3268394"/>
            <a:ext cx="11603037" cy="24161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FF058B-FAA3-4385-9331-69C611171475}"/>
              </a:ext>
            </a:extLst>
          </p:cNvPr>
          <p:cNvSpPr/>
          <p:nvPr/>
        </p:nvSpPr>
        <p:spPr>
          <a:xfrm>
            <a:off x="8882743" y="5034824"/>
            <a:ext cx="5854420" cy="308248"/>
          </a:xfrm>
          <a:prstGeom prst="rect">
            <a:avLst/>
          </a:prstGeom>
          <a:noFill/>
          <a:ln w="38100">
            <a:solidFill>
              <a:srgbClr val="FF7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3"/>
            <a:endParaRPr lang="es-CR" sz="270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631AFD1-B295-4187-94B9-45CCABA0B859}"/>
              </a:ext>
            </a:extLst>
          </p:cNvPr>
          <p:cNvSpPr/>
          <p:nvPr/>
        </p:nvSpPr>
        <p:spPr>
          <a:xfrm>
            <a:off x="6376935" y="4810438"/>
            <a:ext cx="2133600" cy="7570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3"/>
            <a:endParaRPr lang="es-CR" sz="270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4FB923A-F0CE-4783-8C1F-7D9109DF00C5}"/>
              </a:ext>
            </a:extLst>
          </p:cNvPr>
          <p:cNvSpPr txBox="1"/>
          <p:nvPr/>
        </p:nvSpPr>
        <p:spPr>
          <a:xfrm>
            <a:off x="2424293" y="2322631"/>
            <a:ext cx="15791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2"/>
                </a:solidFill>
              </a:rPr>
              <a:t>* Segundo Informe del Estado de la Justicia </a:t>
            </a:r>
            <a:r>
              <a:rPr lang="es-ES" sz="3600" b="1" dirty="0">
                <a:solidFill>
                  <a:schemeClr val="accent2"/>
                </a:solidFill>
              </a:rPr>
              <a:t>(2017)</a:t>
            </a:r>
            <a:endParaRPr lang="es-CR" sz="4400" b="1" dirty="0">
              <a:solidFill>
                <a:schemeClr val="accent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728ABB-9B13-43EF-8549-91B7B6B40DAA}"/>
              </a:ext>
            </a:extLst>
          </p:cNvPr>
          <p:cNvSpPr/>
          <p:nvPr/>
        </p:nvSpPr>
        <p:spPr>
          <a:xfrm>
            <a:off x="12794063" y="1693593"/>
            <a:ext cx="5715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56E147F-D9B1-4F67-A5CD-6336B9435C1E}"/>
              </a:ext>
            </a:extLst>
          </p:cNvPr>
          <p:cNvSpPr/>
          <p:nvPr/>
        </p:nvSpPr>
        <p:spPr>
          <a:xfrm>
            <a:off x="7079063" y="1683484"/>
            <a:ext cx="5715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296076-E8DD-4DA2-A04F-62C48B2411AD}"/>
              </a:ext>
            </a:extLst>
          </p:cNvPr>
          <p:cNvSpPr txBox="1"/>
          <p:nvPr/>
        </p:nvSpPr>
        <p:spPr>
          <a:xfrm>
            <a:off x="8327571" y="257099"/>
            <a:ext cx="10527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b="1" dirty="0">
                <a:solidFill>
                  <a:srgbClr val="102F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Antecedentes</a:t>
            </a:r>
            <a:endParaRPr lang="es-CR" sz="8000" b="1" dirty="0">
              <a:solidFill>
                <a:srgbClr val="102F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8D77B-5774-40F7-96C1-B8D26E378B8E}"/>
              </a:ext>
            </a:extLst>
          </p:cNvPr>
          <p:cNvSpPr txBox="1"/>
          <p:nvPr/>
        </p:nvSpPr>
        <p:spPr>
          <a:xfrm>
            <a:off x="1382409" y="7450999"/>
            <a:ext cx="11393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>
                <a:solidFill>
                  <a:schemeClr val="accent2"/>
                </a:solidFill>
              </a:rPr>
              <a:t>* Guía para la elaboración de políticas públicas” (MIDEPLAN, 2016).</a:t>
            </a:r>
            <a:endParaRPr lang="es-CR" sz="4400" b="1" dirty="0">
              <a:solidFill>
                <a:schemeClr val="accent2"/>
              </a:solidFill>
            </a:endParaRPr>
          </a:p>
        </p:txBody>
      </p:sp>
      <p:pic>
        <p:nvPicPr>
          <p:cNvPr id="14" name="Picture 2" descr="Políticas Públicas | Ministerio de Planificación Nacional y Política  Económica">
            <a:extLst>
              <a:ext uri="{FF2B5EF4-FFF2-40B4-BE49-F238E27FC236}">
                <a16:creationId xmlns:a16="http://schemas.microsoft.com/office/drawing/2014/main" id="{C9B63511-BECA-420B-8610-8C7DB35B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244" y="6849225"/>
            <a:ext cx="2436156" cy="31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4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8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696FEC-BF96-4D13-8BFE-D7135CC63883}"/>
              </a:ext>
            </a:extLst>
          </p:cNvPr>
          <p:cNvSpPr txBox="1"/>
          <p:nvPr/>
        </p:nvSpPr>
        <p:spPr>
          <a:xfrm>
            <a:off x="2786888" y="2206819"/>
            <a:ext cx="113973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CONSULTAS:</a:t>
            </a:r>
          </a:p>
          <a:p>
            <a:pPr algn="ctr"/>
            <a:endParaRPr lang="es-ES" sz="5400" b="1" dirty="0"/>
          </a:p>
          <a:p>
            <a:pPr algn="ctr"/>
            <a:r>
              <a:rPr lang="es-ES" sz="5400" b="1" dirty="0"/>
              <a:t>Subproceso de Planificación Estratégica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4800" b="1" i="1" dirty="0"/>
              <a:t>Allan Pow Hing Cordero:</a:t>
            </a:r>
          </a:p>
          <a:p>
            <a:pPr algn="ctr"/>
            <a:r>
              <a:rPr lang="es-ES" sz="4800" b="1" i="1" dirty="0">
                <a:hlinkClick r:id="rId2"/>
              </a:rPr>
              <a:t>apowhing@poder-judicial.go.cr</a:t>
            </a:r>
            <a:endParaRPr lang="es-ES" sz="4800" b="1" i="1" dirty="0"/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4800" b="1" i="1" dirty="0"/>
              <a:t>Ellen Villegas Hernández: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4800" b="1" i="1" dirty="0">
                <a:hlinkClick r:id="rId3"/>
              </a:rPr>
              <a:t>evillegas@poder-judicial.go.cr</a:t>
            </a:r>
            <a:endParaRPr lang="es-ES" sz="4800" b="1" i="1" dirty="0"/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s-CR" sz="4800" b="1" i="1" dirty="0"/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9D4A6746-2423-4C77-9841-8E0660AFE82C}"/>
              </a:ext>
            </a:extLst>
          </p:cNvPr>
          <p:cNvSpPr/>
          <p:nvPr/>
        </p:nvSpPr>
        <p:spPr>
          <a:xfrm>
            <a:off x="10960793" y="3266957"/>
            <a:ext cx="9080637" cy="159062"/>
          </a:xfrm>
          <a:prstGeom prst="rect">
            <a:avLst/>
          </a:prstGeom>
          <a:solidFill>
            <a:srgbClr val="92D050"/>
          </a:solidFill>
        </p:spPr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CCFCB097-A15D-4BF6-9333-AE131E3111F0}"/>
              </a:ext>
            </a:extLst>
          </p:cNvPr>
          <p:cNvSpPr/>
          <p:nvPr/>
        </p:nvSpPr>
        <p:spPr>
          <a:xfrm>
            <a:off x="-1274846" y="8873958"/>
            <a:ext cx="7074667" cy="133345"/>
          </a:xfrm>
          <a:prstGeom prst="rect">
            <a:avLst/>
          </a:prstGeom>
          <a:solidFill>
            <a:srgbClr val="F2F0F4"/>
          </a:solidFill>
        </p:spPr>
      </p:sp>
    </p:spTree>
    <p:extLst>
      <p:ext uri="{BB962C8B-B14F-4D97-AF65-F5344CB8AC3E}">
        <p14:creationId xmlns:p14="http://schemas.microsoft.com/office/powerpoint/2010/main" val="1020533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CE3A6DB-9458-4B7B-973D-455A3A006045}"/>
              </a:ext>
            </a:extLst>
          </p:cNvPr>
          <p:cNvSpPr/>
          <p:nvPr/>
        </p:nvSpPr>
        <p:spPr>
          <a:xfrm>
            <a:off x="14288" y="3649325"/>
            <a:ext cx="18288000" cy="4179460"/>
          </a:xfrm>
          <a:prstGeom prst="rect">
            <a:avLst/>
          </a:prstGeom>
          <a:solidFill>
            <a:srgbClr val="102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700"/>
          </a:p>
        </p:txBody>
      </p:sp>
      <p:pic>
        <p:nvPicPr>
          <p:cNvPr id="3" name="Imagen 2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06533140-EFDE-4220-906E-DEF12F4C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6500" b="28242"/>
          <a:stretch/>
        </p:blipFill>
        <p:spPr>
          <a:xfrm>
            <a:off x="1919288" y="351587"/>
            <a:ext cx="3509963" cy="22224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01169" y="4106059"/>
            <a:ext cx="12873038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6600" b="1" spc="375" dirty="0">
                <a:solidFill>
                  <a:srgbClr val="D9DBDD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MODELO DE GESTIÓN DE LAS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6600" b="1" spc="375" dirty="0">
                <a:solidFill>
                  <a:srgbClr val="D9DBDD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POLÍTICAS INSTITUCIONALES DEL PODER JUDICIAL</a:t>
            </a:r>
            <a:endParaRPr lang="es-ES" sz="8001" b="1" spc="375" dirty="0">
              <a:solidFill>
                <a:srgbClr val="D9DBD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B03485C-0FE1-4203-B40F-2DD168A64D1F}"/>
              </a:ext>
            </a:extLst>
          </p:cNvPr>
          <p:cNvSpPr/>
          <p:nvPr/>
        </p:nvSpPr>
        <p:spPr>
          <a:xfrm>
            <a:off x="14289" y="7828785"/>
            <a:ext cx="18287999" cy="182135"/>
          </a:xfrm>
          <a:prstGeom prst="rect">
            <a:avLst/>
          </a:prstGeom>
          <a:solidFill>
            <a:srgbClr val="A2D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BCAE888-DE43-40C8-B40E-77E7A50C4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519" y="719082"/>
            <a:ext cx="3782576" cy="14874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07B6AE-CFF7-4C79-8B13-CA8116B312C5}"/>
              </a:ext>
            </a:extLst>
          </p:cNvPr>
          <p:cNvSpPr txBox="1"/>
          <p:nvPr/>
        </p:nvSpPr>
        <p:spPr>
          <a:xfrm>
            <a:off x="4306888" y="8189344"/>
            <a:ext cx="1026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tx2"/>
                </a:solidFill>
              </a:rPr>
              <a:t>Muchas gracias</a:t>
            </a:r>
            <a:endParaRPr lang="es-CR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1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790BF2-20ED-4EC4-B94C-E37CE248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3" y="9018"/>
            <a:ext cx="17522394" cy="885465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0E58EA-49C5-4645-BD7C-AE58E632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3"/>
            <a:fld id="{C10A6BA8-23E1-433B-8028-CD74C502CC92}" type="slidenum">
              <a:rPr lang="es-CR">
                <a:solidFill>
                  <a:srgbClr val="40BAD2"/>
                </a:solidFill>
                <a:latin typeface="Corbel" panose="020B0503020204020204"/>
              </a:rPr>
              <a:pPr defTabSz="685743"/>
              <a:t>5</a:t>
            </a:fld>
            <a:endParaRPr lang="es-CR">
              <a:solidFill>
                <a:srgbClr val="40BAD2"/>
              </a:solidFill>
              <a:latin typeface="Corbel" panose="020B050302020402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114E4C-FB54-45FB-827A-2DE8CFC4CC0F}"/>
              </a:ext>
            </a:extLst>
          </p:cNvPr>
          <p:cNvSpPr/>
          <p:nvPr/>
        </p:nvSpPr>
        <p:spPr>
          <a:xfrm>
            <a:off x="1585135" y="9088256"/>
            <a:ext cx="151177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43"/>
            <a:r>
              <a:rPr lang="es-CR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/>
              </a:rPr>
              <a:t>Aprobación del Plan Estratégico Institucional Poder Judicial 2019-2024 y el Modelo de Gestión Estratégica Institucional, en sesión de la </a:t>
            </a:r>
            <a:r>
              <a:rPr lang="es-CR" sz="2800" b="1" dirty="0">
                <a:solidFill>
                  <a:srgbClr val="0070C0"/>
                </a:solidFill>
                <a:latin typeface="Corbel" panose="020B0503020204020204"/>
              </a:rPr>
              <a:t>Corte Plena 56-18 del 10 de diciembre de 2018, artículo XXIII</a:t>
            </a:r>
            <a:r>
              <a:rPr lang="es-CR" sz="2400" dirty="0">
                <a:solidFill>
                  <a:srgbClr val="0070C0"/>
                </a:solidFill>
                <a:latin typeface="Corbel" panose="020B0503020204020204"/>
              </a:rPr>
              <a:t>.</a:t>
            </a:r>
          </a:p>
        </p:txBody>
      </p:sp>
      <p:pic>
        <p:nvPicPr>
          <p:cNvPr id="11" name="Gráfico 10" descr="Marca de verificación">
            <a:extLst>
              <a:ext uri="{FF2B5EF4-FFF2-40B4-BE49-F238E27FC236}">
                <a16:creationId xmlns:a16="http://schemas.microsoft.com/office/drawing/2014/main" id="{2F1CB16F-AC73-4009-BAB2-79F6E1F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3606" y="6285385"/>
            <a:ext cx="1107072" cy="110707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2F623E6-B179-4D6F-A08E-29DC11A3BA16}"/>
              </a:ext>
            </a:extLst>
          </p:cNvPr>
          <p:cNvSpPr/>
          <p:nvPr/>
        </p:nvSpPr>
        <p:spPr>
          <a:xfrm>
            <a:off x="10424504" y="6597788"/>
            <a:ext cx="2710544" cy="226588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2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>
            <a:extLst>
              <a:ext uri="{FF2B5EF4-FFF2-40B4-BE49-F238E27FC236}">
                <a16:creationId xmlns:a16="http://schemas.microsoft.com/office/drawing/2014/main" id="{E68E07F9-D620-4746-9DDB-C79970F70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t="5900" r="31119" b="31327"/>
          <a:stretch/>
        </p:blipFill>
        <p:spPr>
          <a:xfrm>
            <a:off x="384584" y="373568"/>
            <a:ext cx="974489" cy="174595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5024FF0-190D-44B2-950B-8E44369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</a:pPr>
            <a:fld id="{C10A6BA8-23E1-433B-8028-CD74C502CC92}" type="slidenum">
              <a:rPr lang="es-CR"/>
              <a:pPr>
                <a:spcAft>
                  <a:spcPts val="900"/>
                </a:spcAft>
              </a:pPr>
              <a:t>6</a:t>
            </a:fld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2C8BBF-3A3F-4E7A-8CFD-EA99552E8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 t="4956" r="50652" b="10010"/>
          <a:stretch/>
        </p:blipFill>
        <p:spPr>
          <a:xfrm>
            <a:off x="1635399" y="1428138"/>
            <a:ext cx="15865201" cy="810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2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33AA183-E7AD-46B6-ABD9-DC33B6B91279}"/>
              </a:ext>
            </a:extLst>
          </p:cNvPr>
          <p:cNvSpPr/>
          <p:nvPr/>
        </p:nvSpPr>
        <p:spPr>
          <a:xfrm>
            <a:off x="10891827" y="0"/>
            <a:ext cx="7554432" cy="10287000"/>
          </a:xfrm>
          <a:prstGeom prst="rect">
            <a:avLst/>
          </a:prstGeom>
          <a:solidFill>
            <a:srgbClr val="D9DBDD"/>
          </a:solidFill>
          <a:ln>
            <a:solidFill>
              <a:srgbClr val="D9DB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7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A47854-641E-4682-A669-95E1948F9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5" t="26353" r="68565" b="23977"/>
          <a:stretch/>
        </p:blipFill>
        <p:spPr>
          <a:xfrm>
            <a:off x="1291856" y="696144"/>
            <a:ext cx="8644271" cy="80713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7A01470-B133-4DF8-8A58-5542486E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5061" y="1237217"/>
            <a:ext cx="568489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950" b="1" dirty="0">
                <a:solidFill>
                  <a:srgbClr val="102F4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Ejes Transversales</a:t>
            </a:r>
            <a:endParaRPr lang="es-ES" altLang="es-ES" sz="4950" dirty="0">
              <a:solidFill>
                <a:srgbClr val="102F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8B180C-FCF7-47B0-9AEC-A37A29F60050}"/>
              </a:ext>
            </a:extLst>
          </p:cNvPr>
          <p:cNvSpPr txBox="1"/>
          <p:nvPr/>
        </p:nvSpPr>
        <p:spPr>
          <a:xfrm>
            <a:off x="11483164" y="3228081"/>
            <a:ext cx="6371762" cy="377975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Los ejes transversales son los aspectos priorizados por la jerarquía, para articular e integrar el accionar de los diferentes ámbitos de la Institución.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01056B-F1E9-4F33-82FD-F3168EEE788E}"/>
              </a:ext>
            </a:extLst>
          </p:cNvPr>
          <p:cNvSpPr/>
          <p:nvPr/>
        </p:nvSpPr>
        <p:spPr>
          <a:xfrm>
            <a:off x="11546958" y="2137463"/>
            <a:ext cx="6741042" cy="286761"/>
          </a:xfrm>
          <a:prstGeom prst="rect">
            <a:avLst/>
          </a:prstGeom>
          <a:solidFill>
            <a:srgbClr val="A2D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7078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43F82D-35B1-4955-AE29-2897BBE6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pPr defTabSz="685743">
              <a:spcAft>
                <a:spcPts val="900"/>
              </a:spcAft>
            </a:pPr>
            <a:fld id="{C10A6BA8-23E1-433B-8028-CD74C502CC92}" type="slidenum">
              <a:rPr lang="en-US" dirty="0">
                <a:solidFill>
                  <a:srgbClr val="40BAD2"/>
                </a:solidFill>
                <a:latin typeface="Corbel" panose="020B0503020204020204"/>
              </a:rPr>
              <a:pPr defTabSz="685743">
                <a:spcAft>
                  <a:spcPts val="900"/>
                </a:spcAft>
              </a:pPr>
              <a:t>8</a:t>
            </a:fld>
            <a:endParaRPr lang="en-US">
              <a:solidFill>
                <a:srgbClr val="40BAD2"/>
              </a:solidFill>
              <a:latin typeface="Corbel" panose="020B0503020204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9CEBA3-FD82-4EE4-A77F-FC9B50B3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4" y="426161"/>
            <a:ext cx="16540497" cy="911932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0EBC185-E35E-4907-8D8D-8EAA22D98992}"/>
              </a:ext>
            </a:extLst>
          </p:cNvPr>
          <p:cNvSpPr/>
          <p:nvPr/>
        </p:nvSpPr>
        <p:spPr>
          <a:xfrm>
            <a:off x="10961454" y="8704864"/>
            <a:ext cx="2280572" cy="686982"/>
          </a:xfrm>
          <a:prstGeom prst="roundRect">
            <a:avLst/>
          </a:prstGeom>
          <a:noFill/>
          <a:ln w="38100">
            <a:solidFill>
              <a:srgbClr val="A6C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3"/>
            <a:endParaRPr lang="es-CR" sz="270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9B527A1-6998-4BE5-8866-7A6D95BD787F}"/>
              </a:ext>
            </a:extLst>
          </p:cNvPr>
          <p:cNvSpPr/>
          <p:nvPr/>
        </p:nvSpPr>
        <p:spPr>
          <a:xfrm rot="20720620">
            <a:off x="9178723" y="9374035"/>
            <a:ext cx="1731801" cy="497183"/>
          </a:xfrm>
          <a:prstGeom prst="rightArrow">
            <a:avLst>
              <a:gd name="adj1" fmla="val 25234"/>
              <a:gd name="adj2" fmla="val 85085"/>
            </a:avLst>
          </a:prstGeom>
          <a:solidFill>
            <a:srgbClr val="A6C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3"/>
            <a:endParaRPr lang="es-CR" sz="270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20" name="Imagen 12">
            <a:extLst>
              <a:ext uri="{FF2B5EF4-FFF2-40B4-BE49-F238E27FC236}">
                <a16:creationId xmlns:a16="http://schemas.microsoft.com/office/drawing/2014/main" id="{2CF17C7B-1B02-444A-A768-85BE02976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t="5900" r="31119" b="31327"/>
          <a:stretch/>
        </p:blipFill>
        <p:spPr>
          <a:xfrm>
            <a:off x="-14287" y="3314700"/>
            <a:ext cx="1858864" cy="3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3143" y="1871662"/>
            <a:ext cx="13716000" cy="4511171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7482" y="2163258"/>
            <a:ext cx="12873037" cy="326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8000" b="1" spc="375" dirty="0">
                <a:latin typeface="+mj-lt"/>
                <a:ea typeface="+mj-ea"/>
                <a:cs typeface="+mj-cs"/>
              </a:rPr>
              <a:t>SITUACIÓN ACTUAL EN EL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8000" b="1" spc="375" dirty="0">
                <a:latin typeface="+mj-lt"/>
                <a:ea typeface="+mj-ea"/>
                <a:cs typeface="+mj-cs"/>
              </a:rPr>
              <a:t>PODER JUDICIAL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808" y="5868483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5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932EC6A1EDE845860F12B736444434" ma:contentTypeVersion="11" ma:contentTypeDescription="Crear nuevo documento." ma:contentTypeScope="" ma:versionID="d7537a635cd064c57568d458f59c7ca4">
  <xsd:schema xmlns:xsd="http://www.w3.org/2001/XMLSchema" xmlns:xs="http://www.w3.org/2001/XMLSchema" xmlns:p="http://schemas.microsoft.com/office/2006/metadata/properties" xmlns:ns3="391a5545-3ce3-4bc6-af10-630a214d0989" xmlns:ns4="f11f53c3-5b6d-41fa-a99a-ead51ea5b11c" targetNamespace="http://schemas.microsoft.com/office/2006/metadata/properties" ma:root="true" ma:fieldsID="af288e9fb71169b95e18ffd477729ce7" ns3:_="" ns4:_="">
    <xsd:import namespace="391a5545-3ce3-4bc6-af10-630a214d0989"/>
    <xsd:import namespace="f11f53c3-5b6d-41fa-a99a-ead51ea5b1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a5545-3ce3-4bc6-af10-630a214d09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f53c3-5b6d-41fa-a99a-ead51ea5b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403AD-1DF3-4FC9-A073-893735EB196C}">
  <ds:schemaRefs>
    <ds:schemaRef ds:uri="f11f53c3-5b6d-41fa-a99a-ead51ea5b11c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391a5545-3ce3-4bc6-af10-630a214d098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57269C-7FC6-4C32-86C4-3BDD3C6434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C5CF9-837C-4859-A300-554A8FFCE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a5545-3ce3-4bc6-af10-630a214d0989"/>
    <ds:schemaRef ds:uri="f11f53c3-5b6d-41fa-a99a-ead51ea5b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1863</Words>
  <Application>Microsoft Office PowerPoint</Application>
  <PresentationFormat>Personalizado</PresentationFormat>
  <Paragraphs>328</Paragraphs>
  <Slides>41</Slides>
  <Notes>0</Notes>
  <HiddenSlides>2</HiddenSlides>
  <MMClips>2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Calibri</vt:lpstr>
      <vt:lpstr>MS PMincho</vt:lpstr>
      <vt:lpstr>Cambria</vt:lpstr>
      <vt:lpstr>Arial</vt:lpstr>
      <vt:lpstr>GillSans-Light</vt:lpstr>
      <vt:lpstr>Corbel</vt:lpstr>
      <vt:lpstr>Wingdings 2</vt:lpstr>
      <vt:lpstr>Gidole</vt:lpstr>
      <vt:lpstr>League Spartan</vt:lpstr>
      <vt:lpstr>Gadugi</vt:lpstr>
      <vt:lpstr>Office Theme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 para iniciar con la elaboración de una nueva política institucional</vt:lpstr>
      <vt:lpstr>Criterios para presentar la propuesta de elaboración de la nueva  Política Institucional</vt:lpstr>
      <vt:lpstr>Presentación de PowerPoint</vt:lpstr>
      <vt:lpstr>Modelo de Gestión de Políticas Institucionales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Ellen Villegas Hernandez susr a pmena</dc:creator>
  <cp:lastModifiedBy>Ellen Villegas Hernández</cp:lastModifiedBy>
  <cp:revision>7</cp:revision>
  <dcterms:created xsi:type="dcterms:W3CDTF">2020-08-19T22:06:37Z</dcterms:created>
  <dcterms:modified xsi:type="dcterms:W3CDTF">2021-02-02T15:19:29Z</dcterms:modified>
</cp:coreProperties>
</file>