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9" r:id="rId2"/>
  </p:sldIdLst>
  <p:sldSz cx="6858000" cy="9144000" type="screen4x3"/>
  <p:notesSz cx="7315200" cy="96012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0"/>
    <a:srgbClr val="C6D200"/>
    <a:srgbClr val="0A6F92"/>
    <a:srgbClr val="0096CB"/>
    <a:srgbClr val="00B8DE"/>
    <a:srgbClr val="C9E884"/>
    <a:srgbClr val="6CBCC2"/>
    <a:srgbClr val="003FBC"/>
    <a:srgbClr val="6699FF"/>
    <a:srgbClr val="2457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0DE676-17DF-4096-B32F-7B489FF1F2E8}" v="3" dt="2025-11-28T21:03:33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50" autoAdjust="0"/>
    <p:restoredTop sz="94681"/>
  </p:normalViewPr>
  <p:slideViewPr>
    <p:cSldViewPr>
      <p:cViewPr varScale="1">
        <p:scale>
          <a:sx n="79" d="100"/>
          <a:sy n="79" d="100"/>
        </p:scale>
        <p:origin x="3552" y="96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y Mauricio Rojas Monge" userId="a8317b12-2716-4165-9a2f-d132a11f41bf" providerId="ADAL" clId="{530DE676-17DF-4096-B32F-7B489FF1F2E8}"/>
    <pc:docChg chg="undo custSel modSld">
      <pc:chgData name="Andrey Mauricio Rojas Monge" userId="a8317b12-2716-4165-9a2f-d132a11f41bf" providerId="ADAL" clId="{530DE676-17DF-4096-B32F-7B489FF1F2E8}" dt="2025-11-28T21:12:59.803" v="158" actId="1582"/>
      <pc:docMkLst>
        <pc:docMk/>
      </pc:docMkLst>
      <pc:sldChg chg="addSp delSp modSp mod">
        <pc:chgData name="Andrey Mauricio Rojas Monge" userId="a8317b12-2716-4165-9a2f-d132a11f41bf" providerId="ADAL" clId="{530DE676-17DF-4096-B32F-7B489FF1F2E8}" dt="2025-11-28T21:12:59.803" v="158" actId="1582"/>
        <pc:sldMkLst>
          <pc:docMk/>
          <pc:sldMk cId="86733112" sldId="349"/>
        </pc:sldMkLst>
        <pc:spChg chg="mod">
          <ac:chgData name="Andrey Mauricio Rojas Monge" userId="a8317b12-2716-4165-9a2f-d132a11f41bf" providerId="ADAL" clId="{530DE676-17DF-4096-B32F-7B489FF1F2E8}" dt="2025-11-28T21:07:28.523" v="144" actId="1076"/>
          <ac:spMkLst>
            <pc:docMk/>
            <pc:sldMk cId="86733112" sldId="349"/>
            <ac:spMk id="3" creationId="{2BD5B649-7340-0155-1E4D-0D3F5DB69867}"/>
          </ac:spMkLst>
        </pc:spChg>
        <pc:spChg chg="del">
          <ac:chgData name="Andrey Mauricio Rojas Monge" userId="a8317b12-2716-4165-9a2f-d132a11f41bf" providerId="ADAL" clId="{530DE676-17DF-4096-B32F-7B489FF1F2E8}" dt="2025-11-28T21:00:46.137" v="41" actId="478"/>
          <ac:spMkLst>
            <pc:docMk/>
            <pc:sldMk cId="86733112" sldId="349"/>
            <ac:spMk id="4" creationId="{B64A94DC-4940-3D2B-3C24-A5F2872AA65E}"/>
          </ac:spMkLst>
        </pc:spChg>
        <pc:spChg chg="mod">
          <ac:chgData name="Andrey Mauricio Rojas Monge" userId="a8317b12-2716-4165-9a2f-d132a11f41bf" providerId="ADAL" clId="{530DE676-17DF-4096-B32F-7B489FF1F2E8}" dt="2025-11-28T21:05:02.615" v="127" actId="207"/>
          <ac:spMkLst>
            <pc:docMk/>
            <pc:sldMk cId="86733112" sldId="349"/>
            <ac:spMk id="9" creationId="{DE210DC0-9C46-881C-0715-4870AE5D9372}"/>
          </ac:spMkLst>
        </pc:spChg>
        <pc:spChg chg="mod">
          <ac:chgData name="Andrey Mauricio Rojas Monge" userId="a8317b12-2716-4165-9a2f-d132a11f41bf" providerId="ADAL" clId="{530DE676-17DF-4096-B32F-7B489FF1F2E8}" dt="2025-11-28T21:04:14.710" v="124" actId="1076"/>
          <ac:spMkLst>
            <pc:docMk/>
            <pc:sldMk cId="86733112" sldId="349"/>
            <ac:spMk id="10" creationId="{AD0FA7DA-8E32-163F-A9FD-3D550530DD33}"/>
          </ac:spMkLst>
        </pc:spChg>
        <pc:spChg chg="mod">
          <ac:chgData name="Andrey Mauricio Rojas Monge" userId="a8317b12-2716-4165-9a2f-d132a11f41bf" providerId="ADAL" clId="{530DE676-17DF-4096-B32F-7B489FF1F2E8}" dt="2025-11-28T21:02:59.090" v="110" actId="1076"/>
          <ac:spMkLst>
            <pc:docMk/>
            <pc:sldMk cId="86733112" sldId="349"/>
            <ac:spMk id="11" creationId="{19B6C168-EDB9-1162-609B-9F3950FBD22E}"/>
          </ac:spMkLst>
        </pc:spChg>
        <pc:spChg chg="mod">
          <ac:chgData name="Andrey Mauricio Rojas Monge" userId="a8317b12-2716-4165-9a2f-d132a11f41bf" providerId="ADAL" clId="{530DE676-17DF-4096-B32F-7B489FF1F2E8}" dt="2025-11-28T21:05:24.934" v="128" actId="1076"/>
          <ac:spMkLst>
            <pc:docMk/>
            <pc:sldMk cId="86733112" sldId="349"/>
            <ac:spMk id="12" creationId="{4F1BBA1C-C584-F6CD-BD88-D2D109F6E3E1}"/>
          </ac:spMkLst>
        </pc:spChg>
        <pc:spChg chg="mod">
          <ac:chgData name="Andrey Mauricio Rojas Monge" userId="a8317b12-2716-4165-9a2f-d132a11f41bf" providerId="ADAL" clId="{530DE676-17DF-4096-B32F-7B489FF1F2E8}" dt="2025-11-28T21:07:18.893" v="143" actId="1076"/>
          <ac:spMkLst>
            <pc:docMk/>
            <pc:sldMk cId="86733112" sldId="349"/>
            <ac:spMk id="13" creationId="{3321D3AD-AAD4-F61B-7B8B-53E67016A9BA}"/>
          </ac:spMkLst>
        </pc:spChg>
        <pc:spChg chg="mod ord">
          <ac:chgData name="Andrey Mauricio Rojas Monge" userId="a8317b12-2716-4165-9a2f-d132a11f41bf" providerId="ADAL" clId="{530DE676-17DF-4096-B32F-7B489FF1F2E8}" dt="2025-11-28T21:06:31.086" v="137" actId="166"/>
          <ac:spMkLst>
            <pc:docMk/>
            <pc:sldMk cId="86733112" sldId="349"/>
            <ac:spMk id="14" creationId="{F02E27D8-2E51-43E2-361C-54F82EB374C2}"/>
          </ac:spMkLst>
        </pc:spChg>
        <pc:spChg chg="mod">
          <ac:chgData name="Andrey Mauricio Rojas Monge" userId="a8317b12-2716-4165-9a2f-d132a11f41bf" providerId="ADAL" clId="{530DE676-17DF-4096-B32F-7B489FF1F2E8}" dt="2025-11-28T21:06:54.330" v="141" actId="1076"/>
          <ac:spMkLst>
            <pc:docMk/>
            <pc:sldMk cId="86733112" sldId="349"/>
            <ac:spMk id="15" creationId="{F1FE88BF-E4F8-B070-5C27-0B1831596954}"/>
          </ac:spMkLst>
        </pc:spChg>
        <pc:spChg chg="add mod">
          <ac:chgData name="Andrey Mauricio Rojas Monge" userId="a8317b12-2716-4165-9a2f-d132a11f41bf" providerId="ADAL" clId="{530DE676-17DF-4096-B32F-7B489FF1F2E8}" dt="2025-11-28T21:04:48.254" v="125"/>
          <ac:spMkLst>
            <pc:docMk/>
            <pc:sldMk cId="86733112" sldId="349"/>
            <ac:spMk id="16" creationId="{D66E7ECA-1BBC-7A5E-6EBA-4379AA5A605C}"/>
          </ac:spMkLst>
        </pc:spChg>
        <pc:spChg chg="mod">
          <ac:chgData name="Andrey Mauricio Rojas Monge" userId="a8317b12-2716-4165-9a2f-d132a11f41bf" providerId="ADAL" clId="{530DE676-17DF-4096-B32F-7B489FF1F2E8}" dt="2025-11-28T21:08:06.081" v="148" actId="1076"/>
          <ac:spMkLst>
            <pc:docMk/>
            <pc:sldMk cId="86733112" sldId="349"/>
            <ac:spMk id="22" creationId="{A3C87363-1595-A77B-E3FF-B2E692502BD5}"/>
          </ac:spMkLst>
        </pc:spChg>
        <pc:picChg chg="del">
          <ac:chgData name="Andrey Mauricio Rojas Monge" userId="a8317b12-2716-4165-9a2f-d132a11f41bf" providerId="ADAL" clId="{530DE676-17DF-4096-B32F-7B489FF1F2E8}" dt="2025-11-28T20:57:32.324" v="15" actId="478"/>
          <ac:picMkLst>
            <pc:docMk/>
            <pc:sldMk cId="86733112" sldId="349"/>
            <ac:picMk id="2" creationId="{9703DFC0-4229-3F87-FCAC-090B66CA4938}"/>
          </ac:picMkLst>
        </pc:picChg>
        <pc:picChg chg="add mod">
          <ac:chgData name="Andrey Mauricio Rojas Monge" userId="a8317b12-2716-4165-9a2f-d132a11f41bf" providerId="ADAL" clId="{530DE676-17DF-4096-B32F-7B489FF1F2E8}" dt="2025-11-28T21:07:36.212" v="145" actId="1076"/>
          <ac:picMkLst>
            <pc:docMk/>
            <pc:sldMk cId="86733112" sldId="349"/>
            <ac:picMk id="5" creationId="{C5C1B84D-7774-5B85-1E66-05DCBF9831F5}"/>
          </ac:picMkLst>
        </pc:picChg>
        <pc:picChg chg="add del mod">
          <ac:chgData name="Andrey Mauricio Rojas Monge" userId="a8317b12-2716-4165-9a2f-d132a11f41bf" providerId="ADAL" clId="{530DE676-17DF-4096-B32F-7B489FF1F2E8}" dt="2025-11-28T21:11:30.282" v="149" actId="478"/>
          <ac:picMkLst>
            <pc:docMk/>
            <pc:sldMk cId="86733112" sldId="349"/>
            <ac:picMk id="8" creationId="{A594D145-64B0-C555-86F2-552E67FA74FF}"/>
          </ac:picMkLst>
        </pc:picChg>
        <pc:picChg chg="mod">
          <ac:chgData name="Andrey Mauricio Rojas Monge" userId="a8317b12-2716-4165-9a2f-d132a11f41bf" providerId="ADAL" clId="{530DE676-17DF-4096-B32F-7B489FF1F2E8}" dt="2025-11-28T21:05:29.946" v="129" actId="1076"/>
          <ac:picMkLst>
            <pc:docMk/>
            <pc:sldMk cId="86733112" sldId="349"/>
            <ac:picMk id="18" creationId="{C21D7254-C3A1-081F-318D-AF4ADEB9B04E}"/>
          </ac:picMkLst>
        </pc:picChg>
        <pc:picChg chg="add mod">
          <ac:chgData name="Andrey Mauricio Rojas Monge" userId="a8317b12-2716-4165-9a2f-d132a11f41bf" providerId="ADAL" clId="{530DE676-17DF-4096-B32F-7B489FF1F2E8}" dt="2025-11-28T21:12:59.803" v="158" actId="1582"/>
          <ac:picMkLst>
            <pc:docMk/>
            <pc:sldMk cId="86733112" sldId="349"/>
            <ac:picMk id="19" creationId="{A3830A3F-8E85-1268-961C-EEBB556F8E45}"/>
          </ac:picMkLst>
        </pc:picChg>
        <pc:picChg chg="mod ord">
          <ac:chgData name="Andrey Mauricio Rojas Monge" userId="a8317b12-2716-4165-9a2f-d132a11f41bf" providerId="ADAL" clId="{530DE676-17DF-4096-B32F-7B489FF1F2E8}" dt="2025-11-28T21:06:45.148" v="140" actId="1076"/>
          <ac:picMkLst>
            <pc:docMk/>
            <pc:sldMk cId="86733112" sldId="349"/>
            <ac:picMk id="27" creationId="{02434E24-3814-29E4-7128-CB518B02BD2A}"/>
          </ac:picMkLst>
        </pc:picChg>
        <pc:picChg chg="mod">
          <ac:chgData name="Andrey Mauricio Rojas Monge" userId="a8317b12-2716-4165-9a2f-d132a11f41bf" providerId="ADAL" clId="{530DE676-17DF-4096-B32F-7B489FF1F2E8}" dt="2025-11-28T21:07:01.313" v="142" actId="1076"/>
          <ac:picMkLst>
            <pc:docMk/>
            <pc:sldMk cId="86733112" sldId="349"/>
            <ac:picMk id="32" creationId="{D7883A29-6196-32E2-4CCF-4AAD65677985}"/>
          </ac:picMkLst>
        </pc:picChg>
        <pc:picChg chg="mod">
          <ac:chgData name="Andrey Mauricio Rojas Monge" userId="a8317b12-2716-4165-9a2f-d132a11f41bf" providerId="ADAL" clId="{530DE676-17DF-4096-B32F-7B489FF1F2E8}" dt="2025-11-28T21:03:05.127" v="111" actId="1076"/>
          <ac:picMkLst>
            <pc:docMk/>
            <pc:sldMk cId="86733112" sldId="349"/>
            <ac:picMk id="33" creationId="{482D8D36-4886-926B-449C-9E3C670A1F9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71A3B-BA2F-4FB3-A79B-797F3592C9A4}" type="datetimeFigureOut">
              <a:rPr lang="es-CR" smtClean="0"/>
              <a:t>28/11/2025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480CA-0604-4BDA-9AF6-0D2BFB73BAE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11281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1480CA-0604-4BDA-9AF6-0D2BFB73BAEE}" type="slidenum">
              <a:rPr lang="es-CR" smtClean="0"/>
              <a:t>1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13671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604F6A-E7B8-4C44-9434-ED0942D68F73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B8E3CB-69E8-4AEF-912F-E6C0E0F76423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96B547-2115-4B45-96EC-D4D0BD924602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59D218-4E21-456A-829E-F73CCA7A1ACF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85F2E-11AE-474D-B81E-60E92119BAA1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A0C7C4-2133-4695-9054-DE904B0AD2FA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107C46-892B-4755-B6F9-3A4237DCCEAA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E9B9DE-D886-4FCA-BA10-EF834CF70D19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14E4F8-6450-4998-B1D4-F9ABCCC21A42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B9D5B6-2CCE-40C1-8CBF-5592231EA744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R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AE3C06-DDC0-4EEA-AE6F-E10E6D532D9F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R"/>
              <a:t>Haga clic para modificar el estilo de texto del patrón</a:t>
            </a:r>
          </a:p>
          <a:p>
            <a:pPr lvl="1"/>
            <a:r>
              <a:rPr lang="es-ES" altLang="es-CR"/>
              <a:t>Segundo nivel</a:t>
            </a:r>
          </a:p>
          <a:p>
            <a:pPr lvl="2"/>
            <a:r>
              <a:rPr lang="es-ES" altLang="es-CR"/>
              <a:t>Tercer nivel</a:t>
            </a:r>
          </a:p>
          <a:p>
            <a:pPr lvl="3"/>
            <a:r>
              <a:rPr lang="es-ES" altLang="es-CR"/>
              <a:t>Cuarto nivel</a:t>
            </a:r>
          </a:p>
          <a:p>
            <a:pPr lvl="4"/>
            <a:r>
              <a:rPr lang="es-ES" altLang="es-CR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s-ES" altLang="es-C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5F47B81-7036-4E19-9675-016219F2E8F1}" type="slidenum">
              <a:rPr lang="es-ES" altLang="es-CR"/>
              <a:pPr/>
              <a:t>‹Nº›</a:t>
            </a:fld>
            <a:endParaRPr lang="es-ES" alt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0.sv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svg"/><Relationship Id="rId10" Type="http://schemas.openxmlformats.org/officeDocument/2006/relationships/image" Target="../media/image7.svg"/><Relationship Id="rId4" Type="http://schemas.openxmlformats.org/officeDocument/2006/relationships/hyperlink" Target="https://planificacion.poder-judicial.go.cr/index.php/video-formulaci&#243;n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6F92">
            <a:alpha val="96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E5C2DC-E0BE-4B2D-EECB-8D696AFEC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adroTexto 21">
            <a:extLst>
              <a:ext uri="{FF2B5EF4-FFF2-40B4-BE49-F238E27FC236}">
                <a16:creationId xmlns:a16="http://schemas.microsoft.com/office/drawing/2014/main" id="{A3C87363-1595-A77B-E3FF-B2E692502BD5}"/>
              </a:ext>
            </a:extLst>
          </p:cNvPr>
          <p:cNvSpPr txBox="1"/>
          <p:nvPr/>
        </p:nvSpPr>
        <p:spPr>
          <a:xfrm>
            <a:off x="264770" y="181637"/>
            <a:ext cx="6278785" cy="1107996"/>
          </a:xfrm>
          <a:prstGeom prst="rect">
            <a:avLst/>
          </a:prstGeom>
          <a:noFill/>
          <a:ln>
            <a:solidFill>
              <a:srgbClr val="0A6F9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2200" b="1" dirty="0">
                <a:solidFill>
                  <a:srgbClr val="D8E533"/>
                </a:solidFill>
                <a:latin typeface="Bell Gothic Std Black" panose="020B0706020202040204" pitchFamily="34" charset="0"/>
                <a:cs typeface="Arial" panose="020B0604020202020204" pitchFamily="34" charset="0"/>
              </a:rPr>
              <a:t>¿Sabías que las oficinas y despachos deben informar sobre los resultados, beneficios y población beneficiada?</a:t>
            </a:r>
            <a:endParaRPr lang="es-CR" sz="2200" b="1" dirty="0">
              <a:solidFill>
                <a:srgbClr val="D8E533"/>
              </a:solidFill>
              <a:latin typeface="Bell Gothic Std Black" panose="020B070602020204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888CC0C-AEE2-D854-3E91-9E3395A25E2E}"/>
              </a:ext>
            </a:extLst>
          </p:cNvPr>
          <p:cNvSpPr/>
          <p:nvPr/>
        </p:nvSpPr>
        <p:spPr>
          <a:xfrm>
            <a:off x="-37562" y="8261015"/>
            <a:ext cx="6922946" cy="92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4876130A-0975-6B6F-0635-5158F84DF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76" y="8430292"/>
            <a:ext cx="685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ctr" eaLnBrk="1" hangingPunct="1">
              <a:spcBef>
                <a:spcPts val="0"/>
              </a:spcBef>
              <a:defRPr/>
            </a:pPr>
            <a:br>
              <a:rPr kumimoji="0" lang="es-CR" altLang="es-CR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lang="es-CR" altLang="es-CR" sz="1000" dirty="0">
                <a:solidFill>
                  <a:srgbClr val="FF8000"/>
                </a:solidFill>
              </a:rPr>
              <a:t>2025-Subproceso de Evaluación-Dirección de Planificación</a:t>
            </a:r>
            <a:endParaRPr kumimoji="0" lang="es-CR" altLang="es-CR" sz="1400" b="0" i="0" u="none" strike="noStrike" kern="1200" cap="none" spc="0" normalizeH="0" baseline="0" noProof="0" dirty="0">
              <a:ln>
                <a:noFill/>
              </a:ln>
              <a:solidFill>
                <a:srgbClr val="FF8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CR" altLang="es-CR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7" name="Imagen 6" descr="Un letrero de color blanco&#10;&#10;Descripción generada automáticamente con confianza media">
            <a:extLst>
              <a:ext uri="{FF2B5EF4-FFF2-40B4-BE49-F238E27FC236}">
                <a16:creationId xmlns:a16="http://schemas.microsoft.com/office/drawing/2014/main" id="{84EA3D0A-61D5-39F9-1F6E-09404E9486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048" y="8507270"/>
            <a:ext cx="1836445" cy="361129"/>
          </a:xfrm>
          <a:prstGeom prst="rect">
            <a:avLst/>
          </a:prstGeom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3321D3AD-AAD4-F61B-7B8B-53E67016A9BA}"/>
              </a:ext>
            </a:extLst>
          </p:cNvPr>
          <p:cNvSpPr/>
          <p:nvPr/>
        </p:nvSpPr>
        <p:spPr>
          <a:xfrm>
            <a:off x="593896" y="1497971"/>
            <a:ext cx="5954431" cy="1051515"/>
          </a:xfrm>
          <a:prstGeom prst="roundRect">
            <a:avLst/>
          </a:prstGeom>
          <a:solidFill>
            <a:srgbClr val="0A6F9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latin typeface="Bell Gothic Std Black" panose="020B0706020202040204"/>
                <a:ea typeface="Calibri" panose="020F0502020204030204" pitchFamily="34" charset="0"/>
                <a:cs typeface="Times New Roman" panose="02020603050405020304" pitchFamily="18" charset="0"/>
              </a:rPr>
              <a:t>Cuando una meta alcanza el estado de "Completado", el </a:t>
            </a:r>
            <a:r>
              <a:rPr lang="es-ES" sz="1400" b="1" dirty="0">
                <a:latin typeface="Bell Gothic Std Black" panose="020B0706020202040204"/>
                <a:ea typeface="Calibri" panose="020F0502020204030204" pitchFamily="34" charset="0"/>
                <a:cs typeface="Times New Roman" panose="02020603050405020304" pitchFamily="18" charset="0"/>
              </a:rPr>
              <a:t>Sistema de Gestión Estratégica del Poder Judicial (SGE-PJ)</a:t>
            </a:r>
            <a:r>
              <a:rPr lang="es-ES" sz="1400" dirty="0">
                <a:latin typeface="Bell Gothic Std Black" panose="020B0706020202040204"/>
                <a:ea typeface="Calibri" panose="020F0502020204030204" pitchFamily="34" charset="0"/>
                <a:cs typeface="Times New Roman" panose="02020603050405020304" pitchFamily="18" charset="0"/>
              </a:rPr>
              <a:t> habilita la opción "Resultados, beneficios y población beneficiada", para que las oficinas y despachos completen la información correspondiente.</a:t>
            </a:r>
            <a:endParaRPr lang="es-CR" sz="1400" dirty="0">
              <a:latin typeface="Bell Gothic Std Black" panose="020B070602020204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CR" sz="1200" dirty="0">
              <a:solidFill>
                <a:schemeClr val="bg1"/>
              </a:solidFill>
              <a:latin typeface="Bell Gothic Std Black" panose="020B0706020202040204"/>
              <a:ea typeface="ＭＳ Ｐゴシック" pitchFamily="34" charset="-128"/>
            </a:endParaRP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2BD5B649-7340-0155-1E4D-0D3F5DB69867}"/>
              </a:ext>
            </a:extLst>
          </p:cNvPr>
          <p:cNvSpPr/>
          <p:nvPr/>
        </p:nvSpPr>
        <p:spPr>
          <a:xfrm>
            <a:off x="206489" y="1807762"/>
            <a:ext cx="540000" cy="540000"/>
          </a:xfrm>
          <a:prstGeom prst="ellipse">
            <a:avLst/>
          </a:prstGeom>
          <a:solidFill>
            <a:srgbClr val="C6D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chemeClr val="bg1"/>
              </a:solidFill>
            </a:endParaRP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DE210DC0-9C46-881C-0715-4870AE5D9372}"/>
              </a:ext>
            </a:extLst>
          </p:cNvPr>
          <p:cNvSpPr/>
          <p:nvPr/>
        </p:nvSpPr>
        <p:spPr>
          <a:xfrm>
            <a:off x="625660" y="4243342"/>
            <a:ext cx="5954431" cy="843669"/>
          </a:xfrm>
          <a:prstGeom prst="roundRect">
            <a:avLst/>
          </a:prstGeom>
          <a:solidFill>
            <a:srgbClr val="0A6F9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Se recomienda redactar aspectos relevantes sobre los resultados que genera el cumplimiento de la meta, así como los beneficios que obtiene la institución a raíz del cumplimiento y la población beneficiada, ya sea interna o externa a la instituci</a:t>
            </a:r>
            <a:r>
              <a:rPr lang="es-ES" sz="1200" dirty="0">
                <a:solidFill>
                  <a:schemeClr val="bg1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ón</a:t>
            </a:r>
            <a:r>
              <a:rPr lang="es-ES" sz="1200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.</a:t>
            </a:r>
            <a:endParaRPr lang="es-CR" sz="1200" dirty="0">
              <a:solidFill>
                <a:schemeClr val="bg1"/>
              </a:solidFill>
            </a:endParaRP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AD0FA7DA-8E32-163F-A9FD-3D550530DD33}"/>
              </a:ext>
            </a:extLst>
          </p:cNvPr>
          <p:cNvSpPr/>
          <p:nvPr/>
        </p:nvSpPr>
        <p:spPr>
          <a:xfrm>
            <a:off x="625660" y="6207779"/>
            <a:ext cx="5954431" cy="729177"/>
          </a:xfrm>
          <a:prstGeom prst="roundRect">
            <a:avLst/>
          </a:prstGeom>
          <a:solidFill>
            <a:srgbClr val="0A6F9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algn="ctr"/>
            <a:r>
              <a:rPr lang="es-MX" sz="1200" dirty="0">
                <a:solidFill>
                  <a:schemeClr val="bg1"/>
                </a:solidFill>
                <a:latin typeface="Bell Gothic Std Black" panose="020B0706020202040204"/>
                <a:ea typeface="ＭＳ Ｐゴシック" pitchFamily="34" charset="-128"/>
              </a:rPr>
              <a:t>Fuente: </a:t>
            </a:r>
            <a:r>
              <a:rPr lang="es-CR" sz="1200" dirty="0">
                <a:solidFill>
                  <a:schemeClr val="bg1"/>
                </a:solidFill>
                <a:latin typeface="Bell Gothic Std Black" panose="020B0706020202040204"/>
                <a:ea typeface="Times New Roman" panose="02020603050405020304" pitchFamily="18" charset="0"/>
                <a:cs typeface="Arial" panose="020B0604020202020204" pitchFamily="34" charset="0"/>
              </a:rPr>
              <a:t>Circular Externa 09-2023 del 16 de enero del 2023, denominada: “</a:t>
            </a:r>
            <a:r>
              <a:rPr lang="es-CR" sz="1200" dirty="0">
                <a:effectLst/>
                <a:latin typeface="Bell Gothic Std Black" panose="020B0706020202040204"/>
                <a:ea typeface="Calibri" panose="020F0502020204030204" pitchFamily="34" charset="0"/>
                <a:cs typeface="Times New Roman" panose="02020603050405020304" pitchFamily="18" charset="0"/>
              </a:rPr>
              <a:t>Modificación de la circular No. 141-2022 sobre la “</a:t>
            </a:r>
            <a:r>
              <a:rPr lang="es-CR" sz="1200" i="1" dirty="0">
                <a:effectLst/>
                <a:latin typeface="Bell Gothic Std Black" panose="020B0706020202040204"/>
                <a:ea typeface="Calibri" panose="020F0502020204030204" pitchFamily="34" charset="0"/>
                <a:cs typeface="Times New Roman" panose="02020603050405020304" pitchFamily="18" charset="0"/>
              </a:rPr>
              <a:t>Obligación de realizar evaluaciones semestrales y anuales a los Planes Anuales Operativos</a:t>
            </a:r>
            <a:r>
              <a:rPr lang="es-CR" sz="1200" i="1" dirty="0">
                <a:solidFill>
                  <a:schemeClr val="bg1"/>
                </a:solidFill>
                <a:latin typeface="Bell Gothic Std Black" panose="020B0706020202040204"/>
                <a:ea typeface="Times New Roman" panose="02020603050405020304" pitchFamily="18" charset="0"/>
                <a:cs typeface="Arial" panose="020B0604020202020204" pitchFamily="34" charset="0"/>
              </a:rPr>
              <a:t>”.</a:t>
            </a:r>
            <a:endParaRPr lang="es-CR" sz="1200" dirty="0">
              <a:solidFill>
                <a:schemeClr val="bg1"/>
              </a:solidFill>
              <a:latin typeface="Bell Gothic Std Black" panose="020B0706020202040204"/>
            </a:endParaRP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19B6C168-EDB9-1162-609B-9F3950FBD22E}"/>
              </a:ext>
            </a:extLst>
          </p:cNvPr>
          <p:cNvSpPr/>
          <p:nvPr/>
        </p:nvSpPr>
        <p:spPr>
          <a:xfrm>
            <a:off x="625664" y="7167114"/>
            <a:ext cx="5954431" cy="843669"/>
          </a:xfrm>
          <a:prstGeom prst="roundRect">
            <a:avLst/>
          </a:prstGeom>
          <a:solidFill>
            <a:srgbClr val="0A6F9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200" b="1" dirty="0">
                <a:solidFill>
                  <a:schemeClr val="bg1"/>
                </a:solidFill>
                <a:effectLst/>
                <a:latin typeface="Bell Gothic Std Black" panose="020B0706020202040204"/>
                <a:ea typeface="Calibri" panose="020F0502020204030204" pitchFamily="34" charset="0"/>
              </a:rPr>
              <a:t>Para mayor información y </a:t>
            </a:r>
            <a:r>
              <a:rPr lang="es-CR" sz="1200" b="1" dirty="0">
                <a:solidFill>
                  <a:schemeClr val="bg1"/>
                </a:solidFill>
                <a:latin typeface="Bell Gothic Std Black" panose="020B0706020202040204"/>
                <a:ea typeface="Calibri" panose="020F0502020204030204" pitchFamily="34" charset="0"/>
              </a:rPr>
              <a:t>consultar videos de como realizar un avance al PAO, puede ingresar al siguiente link: </a:t>
            </a:r>
          </a:p>
          <a:p>
            <a:pPr algn="ctr"/>
            <a:r>
              <a:rPr lang="es-CR" sz="1200" b="1" dirty="0">
                <a:solidFill>
                  <a:schemeClr val="bg1"/>
                </a:solidFill>
                <a:effectLst/>
                <a:latin typeface="Bell Gothic Std Black" panose="020B0706020202040204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https://planificacion.poder-judicial.go.cr/</a:t>
            </a:r>
            <a:r>
              <a:rPr lang="es-CR" sz="1200" b="1" dirty="0" err="1">
                <a:solidFill>
                  <a:schemeClr val="bg1"/>
                </a:solidFill>
                <a:effectLst/>
                <a:latin typeface="Bell Gothic Std Black" panose="020B0706020202040204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index.php</a:t>
            </a:r>
            <a:r>
              <a:rPr lang="es-CR" sz="1200" b="1" dirty="0">
                <a:solidFill>
                  <a:schemeClr val="bg1"/>
                </a:solidFill>
                <a:effectLst/>
                <a:latin typeface="Bell Gothic Std Black" panose="020B0706020202040204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/video-formulación</a:t>
            </a:r>
            <a:endParaRPr lang="es-CR" sz="1200" b="1" dirty="0">
              <a:solidFill>
                <a:schemeClr val="bg1"/>
              </a:solidFill>
              <a:effectLst/>
              <a:latin typeface="Bell Gothic Std Black" panose="020B0706020202040204"/>
              <a:ea typeface="Calibri" panose="020F0502020204030204" pitchFamily="34" charset="0"/>
            </a:endParaRPr>
          </a:p>
          <a:p>
            <a:pPr algn="ctr"/>
            <a:endParaRPr lang="es-CR" sz="1200" b="1" dirty="0">
              <a:solidFill>
                <a:schemeClr val="bg1"/>
              </a:solidFill>
              <a:effectLst/>
              <a:latin typeface="Bell Gothic Std Black" panose="020B0706020202040204"/>
              <a:ea typeface="Calibri" panose="020F0502020204030204" pitchFamily="34" charset="0"/>
            </a:endParaRP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F1BBA1C-C584-F6CD-BD88-D2D109F6E3E1}"/>
              </a:ext>
            </a:extLst>
          </p:cNvPr>
          <p:cNvSpPr/>
          <p:nvPr/>
        </p:nvSpPr>
        <p:spPr>
          <a:xfrm>
            <a:off x="204875" y="4429594"/>
            <a:ext cx="540000" cy="540000"/>
          </a:xfrm>
          <a:prstGeom prst="ellipse">
            <a:avLst/>
          </a:prstGeom>
          <a:solidFill>
            <a:srgbClr val="FF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chemeClr val="bg1"/>
              </a:solidFill>
            </a:endParaRP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F1FE88BF-E4F8-B070-5C27-0B1831596954}"/>
              </a:ext>
            </a:extLst>
          </p:cNvPr>
          <p:cNvSpPr/>
          <p:nvPr/>
        </p:nvSpPr>
        <p:spPr>
          <a:xfrm>
            <a:off x="173449" y="6298845"/>
            <a:ext cx="540000" cy="540000"/>
          </a:xfrm>
          <a:prstGeom prst="ellipse">
            <a:avLst/>
          </a:prstGeom>
          <a:solidFill>
            <a:srgbClr val="FF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chemeClr val="bg1"/>
              </a:solidFill>
            </a:endParaRPr>
          </a:p>
        </p:txBody>
      </p:sp>
      <p:pic>
        <p:nvPicPr>
          <p:cNvPr id="18" name="Gráfico 17" descr="Documento con relleno sólido">
            <a:extLst>
              <a:ext uri="{FF2B5EF4-FFF2-40B4-BE49-F238E27FC236}">
                <a16:creationId xmlns:a16="http://schemas.microsoft.com/office/drawing/2014/main" id="{C21D7254-C3A1-081F-318D-AF4ADEB9B0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4770" y="4512030"/>
            <a:ext cx="420210" cy="359453"/>
          </a:xfrm>
          <a:prstGeom prst="rect">
            <a:avLst/>
          </a:prstGeom>
        </p:spPr>
      </p:pic>
      <p:pic>
        <p:nvPicPr>
          <p:cNvPr id="32" name="Gráfico 31" descr="Lista de comprobación con relleno sólido">
            <a:extLst>
              <a:ext uri="{FF2B5EF4-FFF2-40B4-BE49-F238E27FC236}">
                <a16:creationId xmlns:a16="http://schemas.microsoft.com/office/drawing/2014/main" id="{D7883A29-6196-32E2-4CCF-4AAD6567798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5108" y="6384179"/>
            <a:ext cx="382839" cy="369332"/>
          </a:xfrm>
          <a:prstGeom prst="rect">
            <a:avLst/>
          </a:prstGeom>
        </p:spPr>
      </p:pic>
      <p:pic>
        <p:nvPicPr>
          <p:cNvPr id="33" name="Gráfico 32" descr="Mano con dedo índice apuntando a la derecha con relleno sólido">
            <a:extLst>
              <a:ext uri="{FF2B5EF4-FFF2-40B4-BE49-F238E27FC236}">
                <a16:creationId xmlns:a16="http://schemas.microsoft.com/office/drawing/2014/main" id="{482D8D36-4886-926B-449C-9E3C670A1F9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19578665">
            <a:off x="673781" y="7463374"/>
            <a:ext cx="573132" cy="573132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5C1522E-9779-41B0-C642-29B979DB53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52246" y="8261015"/>
            <a:ext cx="1569856" cy="923331"/>
          </a:xfrm>
          <a:prstGeom prst="rect">
            <a:avLst/>
          </a:prstGeom>
        </p:spPr>
      </p:pic>
      <p:pic>
        <p:nvPicPr>
          <p:cNvPr id="5" name="Gráfico 4" descr="Marca de insignia1 con relleno sólido">
            <a:extLst>
              <a:ext uri="{FF2B5EF4-FFF2-40B4-BE49-F238E27FC236}">
                <a16:creationId xmlns:a16="http://schemas.microsoft.com/office/drawing/2014/main" id="{C5C1B84D-7774-5B85-1E66-05DCBF9831F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95246" y="1876379"/>
            <a:ext cx="389734" cy="389734"/>
          </a:xfrm>
          <a:prstGeom prst="rect">
            <a:avLst/>
          </a:prstGeom>
        </p:spPr>
      </p:pic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D66E7ECA-1BBC-7A5E-6EBA-4379AA5A605C}"/>
              </a:ext>
            </a:extLst>
          </p:cNvPr>
          <p:cNvSpPr/>
          <p:nvPr/>
        </p:nvSpPr>
        <p:spPr>
          <a:xfrm>
            <a:off x="625660" y="5278083"/>
            <a:ext cx="5954431" cy="729177"/>
          </a:xfrm>
          <a:prstGeom prst="roundRect">
            <a:avLst/>
          </a:prstGeom>
          <a:solidFill>
            <a:srgbClr val="0A6F9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lt1"/>
                </a:solidFill>
                <a:latin typeface="Bell Gothic Std Black" panose="020B0706020202040204"/>
              </a:rPr>
              <a:t>Consultas: dirigirlas al Centro de Responsabilidad respectivo y en segunda instancia, al Subproceso de Evaluaci</a:t>
            </a:r>
            <a:r>
              <a:rPr lang="es-ES" sz="1200" dirty="0">
                <a:latin typeface="Bell Gothic Std Black" panose="020B0706020202040204"/>
              </a:rPr>
              <a:t>ón de</a:t>
            </a:r>
            <a:r>
              <a:rPr lang="es-ES" sz="1200" dirty="0">
                <a:solidFill>
                  <a:schemeClr val="lt1"/>
                </a:solidFill>
                <a:latin typeface="Bell Gothic Std Black" panose="020B0706020202040204"/>
              </a:rPr>
              <a:t> la Dirección de Planificación al correo electrónico:  </a:t>
            </a:r>
            <a:r>
              <a:rPr lang="es-ES" sz="1200" b="1" dirty="0">
                <a:solidFill>
                  <a:schemeClr val="lt1"/>
                </a:solidFill>
                <a:latin typeface="Bell Gothic Std Black" panose="020B0706020202040204"/>
              </a:rPr>
              <a:t>arojasmo@poder-judicial.go.cr.</a:t>
            </a:r>
            <a:r>
              <a:rPr lang="es-ES" sz="1200" b="1" dirty="0">
                <a:latin typeface="Bell Gothic Std Black" panose="020B0706020202040204"/>
              </a:rPr>
              <a:t> </a:t>
            </a:r>
            <a:endParaRPr lang="es-CR" sz="1200" b="1" dirty="0">
              <a:latin typeface="Bell Gothic Std Black" panose="020B0706020202040204"/>
            </a:endParaRP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F02E27D8-2E51-43E2-361C-54F82EB374C2}"/>
              </a:ext>
            </a:extLst>
          </p:cNvPr>
          <p:cNvSpPr/>
          <p:nvPr/>
        </p:nvSpPr>
        <p:spPr>
          <a:xfrm>
            <a:off x="204875" y="5385184"/>
            <a:ext cx="540000" cy="540000"/>
          </a:xfrm>
          <a:prstGeom prst="ellipse">
            <a:avLst/>
          </a:prstGeom>
          <a:solidFill>
            <a:srgbClr val="C6D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chemeClr val="bg1"/>
              </a:solidFill>
            </a:endParaRPr>
          </a:p>
        </p:txBody>
      </p:sp>
      <p:pic>
        <p:nvPicPr>
          <p:cNvPr id="27" name="Gráfico 26" descr="Sobre con relleno sólido">
            <a:extLst>
              <a:ext uri="{FF2B5EF4-FFF2-40B4-BE49-F238E27FC236}">
                <a16:creationId xmlns:a16="http://schemas.microsoft.com/office/drawing/2014/main" id="{02434E24-3814-29E4-7128-CB518B02BD2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98899" y="5494327"/>
            <a:ext cx="326761" cy="325132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A3830A3F-8E85-1268-961C-EEBB556F8E4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68722" y="2641080"/>
            <a:ext cx="5052565" cy="1473276"/>
          </a:xfrm>
          <a:prstGeom prst="rect">
            <a:avLst/>
          </a:prstGeom>
          <a:ln w="9525" cap="sq">
            <a:solidFill>
              <a:srgbClr val="FF8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6733112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3899</TotalTime>
  <Words>217</Words>
  <Application>Microsoft Office PowerPoint</Application>
  <PresentationFormat>Presentación en pantalla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Arial</vt:lpstr>
      <vt:lpstr>Bell Gothic Std Black</vt:lpstr>
      <vt:lpstr>Book Antiqua</vt:lpstr>
      <vt:lpstr>Diseño predeterminado</vt:lpstr>
      <vt:lpstr>Presentación de PowerPoint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mcastroc</dc:creator>
  <cp:lastModifiedBy>Andrey Mauricio Rojas Monge</cp:lastModifiedBy>
  <cp:revision>260</cp:revision>
  <dcterms:created xsi:type="dcterms:W3CDTF">2015-01-09T20:34:54Z</dcterms:created>
  <dcterms:modified xsi:type="dcterms:W3CDTF">2025-11-28T21:13:00Z</dcterms:modified>
</cp:coreProperties>
</file>